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74" r:id="rId2"/>
    <p:sldMasterId id="2147483686" r:id="rId3"/>
    <p:sldMasterId id="2147483698" r:id="rId4"/>
    <p:sldMasterId id="2147483710" r:id="rId5"/>
    <p:sldMasterId id="2147483722" r:id="rId6"/>
  </p:sldMasterIdLst>
  <p:notesMasterIdLst>
    <p:notesMasterId r:id="rId78"/>
  </p:notesMasterIdLst>
  <p:handoutMasterIdLst>
    <p:handoutMasterId r:id="rId79"/>
  </p:handoutMasterIdLst>
  <p:sldIdLst>
    <p:sldId id="258" r:id="rId7"/>
    <p:sldId id="257" r:id="rId8"/>
    <p:sldId id="333" r:id="rId9"/>
    <p:sldId id="334" r:id="rId10"/>
    <p:sldId id="390" r:id="rId11"/>
    <p:sldId id="335" r:id="rId12"/>
    <p:sldId id="336" r:id="rId13"/>
    <p:sldId id="338" r:id="rId14"/>
    <p:sldId id="395" r:id="rId15"/>
    <p:sldId id="391" r:id="rId16"/>
    <p:sldId id="337" r:id="rId17"/>
    <p:sldId id="339" r:id="rId18"/>
    <p:sldId id="342" r:id="rId19"/>
    <p:sldId id="340" r:id="rId20"/>
    <p:sldId id="341" r:id="rId21"/>
    <p:sldId id="345" r:id="rId22"/>
    <p:sldId id="348" r:id="rId23"/>
    <p:sldId id="392" r:id="rId24"/>
    <p:sldId id="397" r:id="rId25"/>
    <p:sldId id="399" r:id="rId26"/>
    <p:sldId id="400" r:id="rId27"/>
    <p:sldId id="357" r:id="rId28"/>
    <p:sldId id="402" r:id="rId29"/>
    <p:sldId id="407" r:id="rId30"/>
    <p:sldId id="403" r:id="rId31"/>
    <p:sldId id="404" r:id="rId32"/>
    <p:sldId id="401" r:id="rId33"/>
    <p:sldId id="405" r:id="rId34"/>
    <p:sldId id="406" r:id="rId35"/>
    <p:sldId id="408" r:id="rId36"/>
    <p:sldId id="409" r:id="rId37"/>
    <p:sldId id="358" r:id="rId38"/>
    <p:sldId id="410" r:id="rId39"/>
    <p:sldId id="359" r:id="rId40"/>
    <p:sldId id="363" r:id="rId41"/>
    <p:sldId id="412" r:id="rId42"/>
    <p:sldId id="414" r:id="rId43"/>
    <p:sldId id="413" r:id="rId44"/>
    <p:sldId id="415" r:id="rId45"/>
    <p:sldId id="416" r:id="rId46"/>
    <p:sldId id="422" r:id="rId47"/>
    <p:sldId id="417" r:id="rId48"/>
    <p:sldId id="418" r:id="rId49"/>
    <p:sldId id="423" r:id="rId50"/>
    <p:sldId id="432" r:id="rId51"/>
    <p:sldId id="420" r:id="rId52"/>
    <p:sldId id="419" r:id="rId53"/>
    <p:sldId id="427" r:id="rId54"/>
    <p:sldId id="430" r:id="rId55"/>
    <p:sldId id="431" r:id="rId56"/>
    <p:sldId id="411" r:id="rId57"/>
    <p:sldId id="364" r:id="rId58"/>
    <p:sldId id="365" r:id="rId59"/>
    <p:sldId id="424" r:id="rId60"/>
    <p:sldId id="366" r:id="rId61"/>
    <p:sldId id="433" r:id="rId62"/>
    <p:sldId id="434" r:id="rId63"/>
    <p:sldId id="425" r:id="rId64"/>
    <p:sldId id="368" r:id="rId65"/>
    <p:sldId id="327" r:id="rId66"/>
    <p:sldId id="328" r:id="rId67"/>
    <p:sldId id="375" r:id="rId68"/>
    <p:sldId id="376" r:id="rId69"/>
    <p:sldId id="377" r:id="rId70"/>
    <p:sldId id="378" r:id="rId71"/>
    <p:sldId id="372" r:id="rId72"/>
    <p:sldId id="388" r:id="rId73"/>
    <p:sldId id="261" r:id="rId74"/>
    <p:sldId id="270" r:id="rId75"/>
    <p:sldId id="398" r:id="rId76"/>
    <p:sldId id="370" r:id="rId77"/>
  </p:sldIdLst>
  <p:sldSz cx="9144000" cy="6858000" type="screen4x3"/>
  <p:notesSz cx="9947275" cy="6858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p:scale>
          <a:sx n="70" d="100"/>
          <a:sy n="70" d="100"/>
        </p:scale>
        <p:origin x="-1302" y="66"/>
      </p:cViewPr>
      <p:guideLst>
        <p:guide orient="horz" pos="2160"/>
        <p:guide pos="2880"/>
      </p:guideLst>
    </p:cSldViewPr>
  </p:slideViewPr>
  <p:outlineViewPr>
    <p:cViewPr>
      <p:scale>
        <a:sx n="33" d="100"/>
        <a:sy n="33" d="100"/>
      </p:scale>
      <p:origin x="0" y="16740"/>
    </p:cViewPr>
  </p:outlineViewPr>
  <p:notesTextViewPr>
    <p:cViewPr>
      <p:scale>
        <a:sx n="100" d="100"/>
        <a:sy n="100" d="100"/>
      </p:scale>
      <p:origin x="0" y="0"/>
    </p:cViewPr>
  </p:notesTextViewPr>
  <p:notesViewPr>
    <p:cSldViewPr>
      <p:cViewPr varScale="1">
        <p:scale>
          <a:sx n="106" d="100"/>
          <a:sy n="106" d="100"/>
        </p:scale>
        <p:origin x="-1482" y="-78"/>
      </p:cViewPr>
      <p:guideLst>
        <p:guide orient="horz" pos="2161"/>
        <p:guide pos="31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6514487"/>
            <a:ext cx="4310949" cy="341980"/>
          </a:xfrm>
          <a:prstGeom prst="rect">
            <a:avLst/>
          </a:prstGeom>
        </p:spPr>
        <p:txBody>
          <a:bodyPr vert="horz" lIns="95901" tIns="47950" rIns="95901" bIns="47950" rtlCol="0" anchor="b"/>
          <a:lstStyle>
            <a:lvl1pPr algn="l">
              <a:defRPr sz="1300">
                <a:latin typeface="Arial" pitchFamily="34" charset="0"/>
              </a:defRPr>
            </a:lvl1pPr>
          </a:lstStyle>
          <a:p>
            <a:pPr>
              <a:defRPr/>
            </a:pPr>
            <a:endParaRPr lang="is-IS"/>
          </a:p>
        </p:txBody>
      </p:sp>
      <p:sp>
        <p:nvSpPr>
          <p:cNvPr id="5" name="Slide Number Placeholder 4"/>
          <p:cNvSpPr>
            <a:spLocks noGrp="1"/>
          </p:cNvSpPr>
          <p:nvPr>
            <p:ph type="sldNum" sz="quarter" idx="3"/>
          </p:nvPr>
        </p:nvSpPr>
        <p:spPr>
          <a:xfrm>
            <a:off x="5634784" y="6514487"/>
            <a:ext cx="4310949" cy="341980"/>
          </a:xfrm>
          <a:prstGeom prst="rect">
            <a:avLst/>
          </a:prstGeom>
        </p:spPr>
        <p:txBody>
          <a:bodyPr vert="horz" lIns="95901" tIns="47950" rIns="95901" bIns="47950" rtlCol="0" anchor="b"/>
          <a:lstStyle>
            <a:lvl1pPr algn="r">
              <a:defRPr sz="1300">
                <a:latin typeface="Arial" pitchFamily="34" charset="0"/>
              </a:defRPr>
            </a:lvl1pPr>
          </a:lstStyle>
          <a:p>
            <a:pPr>
              <a:defRPr/>
            </a:pPr>
            <a:fld id="{F861E64D-00F5-43C5-A5C5-82732EA32DED}" type="slidenum">
              <a:rPr lang="is-IS"/>
              <a:pPr>
                <a:defRPr/>
              </a:pPr>
              <a:t>‹#›</a:t>
            </a:fld>
            <a:endParaRPr lang="is-IS"/>
          </a:p>
        </p:txBody>
      </p:sp>
    </p:spTree>
    <p:extLst>
      <p:ext uri="{BB962C8B-B14F-4D97-AF65-F5344CB8AC3E}">
        <p14:creationId xmlns:p14="http://schemas.microsoft.com/office/powerpoint/2010/main" val="377468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10949" cy="343514"/>
          </a:xfrm>
          <a:prstGeom prst="rect">
            <a:avLst/>
          </a:prstGeom>
        </p:spPr>
        <p:txBody>
          <a:bodyPr vert="horz" lIns="95901" tIns="47950" rIns="95901" bIns="47950" rtlCol="0"/>
          <a:lstStyle>
            <a:lvl1pPr algn="l">
              <a:defRPr sz="1300">
                <a:latin typeface="Arial" pitchFamily="34" charset="0"/>
              </a:defRPr>
            </a:lvl1pPr>
          </a:lstStyle>
          <a:p>
            <a:pPr>
              <a:defRPr/>
            </a:pPr>
            <a:endParaRPr lang="is-IS"/>
          </a:p>
        </p:txBody>
      </p:sp>
      <p:sp>
        <p:nvSpPr>
          <p:cNvPr id="3" name="Date Placeholder 2"/>
          <p:cNvSpPr>
            <a:spLocks noGrp="1"/>
          </p:cNvSpPr>
          <p:nvPr>
            <p:ph type="dt" idx="1"/>
          </p:nvPr>
        </p:nvSpPr>
        <p:spPr>
          <a:xfrm>
            <a:off x="5634784" y="0"/>
            <a:ext cx="4310949" cy="343514"/>
          </a:xfrm>
          <a:prstGeom prst="rect">
            <a:avLst/>
          </a:prstGeom>
        </p:spPr>
        <p:txBody>
          <a:bodyPr vert="horz" lIns="95901" tIns="47950" rIns="95901" bIns="47950" rtlCol="0"/>
          <a:lstStyle>
            <a:lvl1pPr algn="r">
              <a:defRPr sz="1300">
                <a:latin typeface="Arial" pitchFamily="34" charset="0"/>
              </a:defRPr>
            </a:lvl1pPr>
          </a:lstStyle>
          <a:p>
            <a:pPr>
              <a:defRPr/>
            </a:pPr>
            <a:fld id="{A1BAFD20-A36E-4462-B87A-8E0B3CD0D508}" type="datetimeFigureOut">
              <a:rPr lang="is-IS"/>
              <a:pPr>
                <a:defRPr/>
              </a:pPr>
              <a:t>20.4.2015</a:t>
            </a:fld>
            <a:endParaRPr lang="is-IS"/>
          </a:p>
        </p:txBody>
      </p:sp>
      <p:sp>
        <p:nvSpPr>
          <p:cNvPr id="4" name="Slide Image Placeholder 3"/>
          <p:cNvSpPr>
            <a:spLocks noGrp="1" noRot="1" noChangeAspect="1"/>
          </p:cNvSpPr>
          <p:nvPr>
            <p:ph type="sldImg" idx="2"/>
          </p:nvPr>
        </p:nvSpPr>
        <p:spPr>
          <a:xfrm>
            <a:off x="3262313" y="515938"/>
            <a:ext cx="3422650" cy="2568575"/>
          </a:xfrm>
          <a:prstGeom prst="rect">
            <a:avLst/>
          </a:prstGeom>
          <a:noFill/>
          <a:ln w="12700">
            <a:solidFill>
              <a:prstClr val="black"/>
            </a:solidFill>
          </a:ln>
        </p:spPr>
        <p:txBody>
          <a:bodyPr vert="horz" lIns="95901" tIns="47950" rIns="95901" bIns="47950" rtlCol="0" anchor="ctr"/>
          <a:lstStyle/>
          <a:p>
            <a:pPr lvl="0"/>
            <a:endParaRPr lang="is-IS" noProof="0" smtClean="0"/>
          </a:p>
        </p:txBody>
      </p:sp>
      <p:sp>
        <p:nvSpPr>
          <p:cNvPr id="5" name="Notes Placeholder 4"/>
          <p:cNvSpPr>
            <a:spLocks noGrp="1"/>
          </p:cNvSpPr>
          <p:nvPr>
            <p:ph type="body" sz="quarter" idx="3"/>
          </p:nvPr>
        </p:nvSpPr>
        <p:spPr>
          <a:xfrm>
            <a:off x="995192" y="3257244"/>
            <a:ext cx="7956893" cy="3087020"/>
          </a:xfrm>
          <a:prstGeom prst="rect">
            <a:avLst/>
          </a:prstGeom>
        </p:spPr>
        <p:txBody>
          <a:bodyPr vert="horz" lIns="95901" tIns="47950" rIns="95901" bIns="479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s-IS" noProof="0" smtClean="0"/>
          </a:p>
        </p:txBody>
      </p:sp>
      <p:sp>
        <p:nvSpPr>
          <p:cNvPr id="6" name="Footer Placeholder 5"/>
          <p:cNvSpPr>
            <a:spLocks noGrp="1"/>
          </p:cNvSpPr>
          <p:nvPr>
            <p:ph type="ftr" sz="quarter" idx="4"/>
          </p:nvPr>
        </p:nvSpPr>
        <p:spPr>
          <a:xfrm>
            <a:off x="1" y="6514487"/>
            <a:ext cx="4310949" cy="341980"/>
          </a:xfrm>
          <a:prstGeom prst="rect">
            <a:avLst/>
          </a:prstGeom>
        </p:spPr>
        <p:txBody>
          <a:bodyPr vert="horz" lIns="95901" tIns="47950" rIns="95901" bIns="47950" rtlCol="0" anchor="b"/>
          <a:lstStyle>
            <a:lvl1pPr algn="l">
              <a:defRPr sz="1300">
                <a:latin typeface="Arial" pitchFamily="34" charset="0"/>
              </a:defRPr>
            </a:lvl1pPr>
          </a:lstStyle>
          <a:p>
            <a:pPr>
              <a:defRPr/>
            </a:pPr>
            <a:endParaRPr lang="is-IS"/>
          </a:p>
        </p:txBody>
      </p:sp>
      <p:sp>
        <p:nvSpPr>
          <p:cNvPr id="7" name="Slide Number Placeholder 6"/>
          <p:cNvSpPr>
            <a:spLocks noGrp="1"/>
          </p:cNvSpPr>
          <p:nvPr>
            <p:ph type="sldNum" sz="quarter" idx="5"/>
          </p:nvPr>
        </p:nvSpPr>
        <p:spPr>
          <a:xfrm>
            <a:off x="5634784" y="6514487"/>
            <a:ext cx="4310949" cy="341980"/>
          </a:xfrm>
          <a:prstGeom prst="rect">
            <a:avLst/>
          </a:prstGeom>
        </p:spPr>
        <p:txBody>
          <a:bodyPr vert="horz" lIns="95901" tIns="47950" rIns="95901" bIns="47950" rtlCol="0" anchor="b"/>
          <a:lstStyle>
            <a:lvl1pPr algn="r">
              <a:defRPr sz="1300">
                <a:latin typeface="Arial" pitchFamily="34" charset="0"/>
              </a:defRPr>
            </a:lvl1pPr>
          </a:lstStyle>
          <a:p>
            <a:pPr>
              <a:defRPr/>
            </a:pPr>
            <a:fld id="{661DF61C-52F6-4FEB-9D16-F771B773CD4D}" type="slidenum">
              <a:rPr lang="is-IS"/>
              <a:pPr>
                <a:defRPr/>
              </a:pPr>
              <a:t>‹#›</a:t>
            </a:fld>
            <a:endParaRPr lang="is-IS"/>
          </a:p>
        </p:txBody>
      </p:sp>
    </p:spTree>
    <p:extLst>
      <p:ext uri="{BB962C8B-B14F-4D97-AF65-F5344CB8AC3E}">
        <p14:creationId xmlns:p14="http://schemas.microsoft.com/office/powerpoint/2010/main" val="3658503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s-IS" smtClean="0"/>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is-IS" smtClean="0">
                <a:latin typeface="Arial" charset="0"/>
              </a:rPr>
              <a:t>6. mars 2010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a:defRPr/>
            </a:pPr>
            <a:fld id="{661DF61C-52F6-4FEB-9D16-F771B773CD4D}" type="slidenum">
              <a:rPr lang="is-IS" smtClean="0"/>
              <a:pPr>
                <a:defRPr/>
              </a:pPr>
              <a:t>2</a:t>
            </a:fld>
            <a:endParaRPr lang="is-IS"/>
          </a:p>
        </p:txBody>
      </p:sp>
    </p:spTree>
    <p:extLst>
      <p:ext uri="{BB962C8B-B14F-4D97-AF65-F5344CB8AC3E}">
        <p14:creationId xmlns:p14="http://schemas.microsoft.com/office/powerpoint/2010/main" val="62116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r>
              <a:rPr lang="is-IS" smtClean="0"/>
              <a:t>Den sociolingvistiske studiekreds KU, 21. april 2015 </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lvl1pPr>
              <a:defRPr/>
            </a:lvl1pPr>
          </a:lstStyle>
          <a:p>
            <a:pPr>
              <a:defRPr/>
            </a:pPr>
            <a:fld id="{6BF0C43D-2F5E-4A4C-9F02-5034E637A4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lvl1pPr>
              <a:defRPr/>
            </a:lvl1pPr>
          </a:lstStyle>
          <a:p>
            <a:pPr>
              <a:defRPr/>
            </a:pPr>
            <a:fld id="{C127117D-BBE4-499C-AF15-E76EC2A14A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04813"/>
            <a:ext cx="2058988" cy="5721350"/>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404813"/>
            <a:ext cx="6029325"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r>
              <a:rPr lang="is-IS" smtClean="0"/>
              <a:t>Den sociolingvistiske studiekreds KU, 21. april 2015 </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lvl1pPr>
              <a:defRPr/>
            </a:lvl1pPr>
          </a:lstStyle>
          <a:p>
            <a:pPr>
              <a:defRPr/>
            </a:pPr>
            <a:fld id="{E941A923-33BA-413A-BBC3-4166532531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382544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46928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271216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418981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Den sociolingvistiske studiekreds KU, 21. april 2015 </a:t>
            </a:r>
            <a:endParaRPr lang="is-IS"/>
          </a:p>
        </p:txBody>
      </p:sp>
      <p:sp>
        <p:nvSpPr>
          <p:cNvPr id="8" name="Footer Placeholder 7"/>
          <p:cNvSpPr>
            <a:spLocks noGrp="1"/>
          </p:cNvSpPr>
          <p:nvPr>
            <p:ph type="ftr" sz="quarter" idx="11"/>
          </p:nvPr>
        </p:nvSpPr>
        <p:spPr/>
        <p:txBody>
          <a:bodyPr/>
          <a:lstStyle/>
          <a:p>
            <a:r>
              <a:rPr lang="en-US" smtClean="0"/>
              <a:t>Höskuldur Þráinsson                                      Islands Universitet</a:t>
            </a:r>
            <a:endParaRPr lang="is-IS"/>
          </a:p>
        </p:txBody>
      </p:sp>
      <p:sp>
        <p:nvSpPr>
          <p:cNvPr id="9" name="Slide Number Placeholder 8"/>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269512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Den sociolingvistiske studiekreds KU, 21. april 2015 </a:t>
            </a:r>
            <a:endParaRPr lang="is-IS"/>
          </a:p>
        </p:txBody>
      </p:sp>
      <p:sp>
        <p:nvSpPr>
          <p:cNvPr id="4" name="Footer Placeholder 3"/>
          <p:cNvSpPr>
            <a:spLocks noGrp="1"/>
          </p:cNvSpPr>
          <p:nvPr>
            <p:ph type="ftr" sz="quarter" idx="11"/>
          </p:nvPr>
        </p:nvSpPr>
        <p:spPr/>
        <p:txBody>
          <a:bodyPr/>
          <a:lstStyle/>
          <a:p>
            <a:r>
              <a:rPr lang="en-US" smtClean="0"/>
              <a:t>Höskuldur Þráinsson                                      Islands Universitet</a:t>
            </a:r>
            <a:endParaRPr lang="is-IS"/>
          </a:p>
        </p:txBody>
      </p:sp>
      <p:sp>
        <p:nvSpPr>
          <p:cNvPr id="5" name="Slide Number Placeholder 4"/>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59845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Den sociolingvistiske studiekreds KU, 21. april 2015 </a:t>
            </a:r>
            <a:endParaRPr lang="is-IS"/>
          </a:p>
        </p:txBody>
      </p:sp>
      <p:sp>
        <p:nvSpPr>
          <p:cNvPr id="3" name="Footer Placeholder 2"/>
          <p:cNvSpPr>
            <a:spLocks noGrp="1"/>
          </p:cNvSpPr>
          <p:nvPr>
            <p:ph type="ftr" sz="quarter" idx="11"/>
          </p:nvPr>
        </p:nvSpPr>
        <p:spPr/>
        <p:txBody>
          <a:bodyPr/>
          <a:lstStyle/>
          <a:p>
            <a:r>
              <a:rPr lang="en-US" smtClean="0"/>
              <a:t>Höskuldur Þráinsson                                      Islands Universitet</a:t>
            </a:r>
            <a:endParaRPr lang="is-IS"/>
          </a:p>
        </p:txBody>
      </p:sp>
      <p:sp>
        <p:nvSpPr>
          <p:cNvPr id="4" name="Slide Number Placeholder 3"/>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234389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4615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a:xfrm>
            <a:off x="467544" y="1628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a:xfrm>
            <a:off x="251520" y="6093296"/>
            <a:ext cx="2808312" cy="365125"/>
          </a:xfrm>
        </p:spPr>
        <p:txBody>
          <a:bodyPr/>
          <a:lstStyle>
            <a:lvl1pPr>
              <a:defRPr sz="1400" smtClean="0"/>
            </a:lvl1p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a:xfrm>
            <a:off x="3563888" y="6165304"/>
            <a:ext cx="2384425" cy="432048"/>
          </a:xfrm>
        </p:spPr>
        <p:txBody>
          <a:bodyPr/>
          <a:lstStyle>
            <a:lvl1pPr>
              <a:defRPr sz="1400" smtClean="0"/>
            </a:lvl1p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a:xfrm>
            <a:off x="6516688" y="6308725"/>
            <a:ext cx="1511300" cy="365125"/>
          </a:xfrm>
        </p:spPr>
        <p:txBody>
          <a:bodyPr/>
          <a:lstStyle>
            <a:lvl1pPr>
              <a:defRPr sz="2000" b="1" smtClean="0"/>
            </a:lvl1pPr>
          </a:lstStyle>
          <a:p>
            <a:pPr>
              <a:defRPr/>
            </a:pPr>
            <a:fld id="{BD063286-2E35-424C-A96D-247B85EF85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259443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371882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1743F33E-0B53-4469-9FAC-0E20F7AA9CED}" type="slidenum">
              <a:rPr lang="is-IS" smtClean="0"/>
              <a:t>‹#›</a:t>
            </a:fld>
            <a:endParaRPr lang="is-IS"/>
          </a:p>
        </p:txBody>
      </p:sp>
    </p:spTree>
    <p:extLst>
      <p:ext uri="{BB962C8B-B14F-4D97-AF65-F5344CB8AC3E}">
        <p14:creationId xmlns:p14="http://schemas.microsoft.com/office/powerpoint/2010/main" val="1448127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337750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57993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2255151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2667778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Den sociolingvistiske studiekreds KU, 21. april 2015 </a:t>
            </a:r>
            <a:endParaRPr lang="is-IS"/>
          </a:p>
        </p:txBody>
      </p:sp>
      <p:sp>
        <p:nvSpPr>
          <p:cNvPr id="8" name="Footer Placeholder 7"/>
          <p:cNvSpPr>
            <a:spLocks noGrp="1"/>
          </p:cNvSpPr>
          <p:nvPr>
            <p:ph type="ftr" sz="quarter" idx="11"/>
          </p:nvPr>
        </p:nvSpPr>
        <p:spPr/>
        <p:txBody>
          <a:bodyPr/>
          <a:lstStyle/>
          <a:p>
            <a:r>
              <a:rPr lang="en-US" smtClean="0"/>
              <a:t>Höskuldur Þráinsson                                      Islands Universitet</a:t>
            </a:r>
            <a:endParaRPr lang="is-IS"/>
          </a:p>
        </p:txBody>
      </p:sp>
      <p:sp>
        <p:nvSpPr>
          <p:cNvPr id="9" name="Slide Number Placeholder 8"/>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48754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Den sociolingvistiske studiekreds KU, 21. april 2015 </a:t>
            </a:r>
            <a:endParaRPr lang="is-IS"/>
          </a:p>
        </p:txBody>
      </p:sp>
      <p:sp>
        <p:nvSpPr>
          <p:cNvPr id="4" name="Footer Placeholder 3"/>
          <p:cNvSpPr>
            <a:spLocks noGrp="1"/>
          </p:cNvSpPr>
          <p:nvPr>
            <p:ph type="ftr" sz="quarter" idx="11"/>
          </p:nvPr>
        </p:nvSpPr>
        <p:spPr/>
        <p:txBody>
          <a:bodyPr/>
          <a:lstStyle/>
          <a:p>
            <a:r>
              <a:rPr lang="en-US" smtClean="0"/>
              <a:t>Höskuldur Þráinsson                                      Islands Universitet</a:t>
            </a:r>
            <a:endParaRPr lang="is-IS"/>
          </a:p>
        </p:txBody>
      </p:sp>
      <p:sp>
        <p:nvSpPr>
          <p:cNvPr id="5" name="Slide Number Placeholder 4"/>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4272289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Den sociolingvistiske studiekreds KU, 21. april 2015 </a:t>
            </a:r>
            <a:endParaRPr lang="is-IS"/>
          </a:p>
        </p:txBody>
      </p:sp>
      <p:sp>
        <p:nvSpPr>
          <p:cNvPr id="3" name="Footer Placeholder 2"/>
          <p:cNvSpPr>
            <a:spLocks noGrp="1"/>
          </p:cNvSpPr>
          <p:nvPr>
            <p:ph type="ftr" sz="quarter" idx="11"/>
          </p:nvPr>
        </p:nvSpPr>
        <p:spPr/>
        <p:txBody>
          <a:bodyPr/>
          <a:lstStyle/>
          <a:p>
            <a:r>
              <a:rPr lang="en-US" smtClean="0"/>
              <a:t>Höskuldur Þráinsson                                      Islands Universitet</a:t>
            </a:r>
            <a:endParaRPr lang="is-IS"/>
          </a:p>
        </p:txBody>
      </p:sp>
      <p:sp>
        <p:nvSpPr>
          <p:cNvPr id="4" name="Slide Number Placeholder 3"/>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342365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314600" cy="365125"/>
          </a:xfrm>
        </p:spPr>
        <p:txBody>
          <a:bodyPr/>
          <a:lstStyle>
            <a:lvl1pPr>
              <a:defRPr/>
            </a:lvl1p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lvl1pPr>
              <a:defRPr/>
            </a:lvl1pPr>
          </a:lstStyle>
          <a:p>
            <a:pPr>
              <a:defRPr/>
            </a:pPr>
            <a:fld id="{35B66355-0089-4292-B29D-72B2A71F6C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2744004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78659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371464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91BECACD-45C2-4C71-9E35-76628D187A1F}" type="slidenum">
              <a:rPr lang="is-IS" smtClean="0"/>
              <a:t>‹#›</a:t>
            </a:fld>
            <a:endParaRPr lang="is-IS"/>
          </a:p>
        </p:txBody>
      </p:sp>
    </p:spTree>
    <p:extLst>
      <p:ext uri="{BB962C8B-B14F-4D97-AF65-F5344CB8AC3E}">
        <p14:creationId xmlns:p14="http://schemas.microsoft.com/office/powerpoint/2010/main" val="3271590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2007197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46494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490947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89449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Den sociolingvistiske studiekreds KU, 21. april 2015 </a:t>
            </a:r>
            <a:endParaRPr lang="is-IS"/>
          </a:p>
        </p:txBody>
      </p:sp>
      <p:sp>
        <p:nvSpPr>
          <p:cNvPr id="8" name="Footer Placeholder 7"/>
          <p:cNvSpPr>
            <a:spLocks noGrp="1"/>
          </p:cNvSpPr>
          <p:nvPr>
            <p:ph type="ftr" sz="quarter" idx="11"/>
          </p:nvPr>
        </p:nvSpPr>
        <p:spPr/>
        <p:txBody>
          <a:bodyPr/>
          <a:lstStyle/>
          <a:p>
            <a:r>
              <a:rPr lang="en-US" smtClean="0"/>
              <a:t>Höskuldur Þráinsson                                      Islands Universitet</a:t>
            </a:r>
            <a:endParaRPr lang="is-IS"/>
          </a:p>
        </p:txBody>
      </p:sp>
      <p:sp>
        <p:nvSpPr>
          <p:cNvPr id="9" name="Slide Number Placeholder 8"/>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392774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Den sociolingvistiske studiekreds KU, 21. april 2015 </a:t>
            </a:r>
            <a:endParaRPr lang="is-IS"/>
          </a:p>
        </p:txBody>
      </p:sp>
      <p:sp>
        <p:nvSpPr>
          <p:cNvPr id="4" name="Footer Placeholder 3"/>
          <p:cNvSpPr>
            <a:spLocks noGrp="1"/>
          </p:cNvSpPr>
          <p:nvPr>
            <p:ph type="ftr" sz="quarter" idx="11"/>
          </p:nvPr>
        </p:nvSpPr>
        <p:spPr/>
        <p:txBody>
          <a:bodyPr/>
          <a:lstStyle/>
          <a:p>
            <a:r>
              <a:rPr lang="en-US" smtClean="0"/>
              <a:t>Höskuldur Þráinsson                                      Islands Universitet</a:t>
            </a:r>
            <a:endParaRPr lang="is-IS"/>
          </a:p>
        </p:txBody>
      </p:sp>
      <p:sp>
        <p:nvSpPr>
          <p:cNvPr id="5" name="Slide Number Placeholder 4"/>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267013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3"/>
          <p:cNvSpPr>
            <a:spLocks noGrp="1"/>
          </p:cNvSpPr>
          <p:nvPr>
            <p:ph type="dt" sz="half" idx="10"/>
          </p:nvPr>
        </p:nvSpPr>
        <p:spPr>
          <a:xfrm>
            <a:off x="457200" y="6356350"/>
            <a:ext cx="2386608" cy="365125"/>
          </a:xfrm>
        </p:spPr>
        <p:txBody>
          <a:bodyPr/>
          <a:lstStyle>
            <a:lvl1pPr>
              <a:defRPr/>
            </a:lvl1pPr>
          </a:lstStyle>
          <a:p>
            <a:pPr>
              <a:defRPr/>
            </a:pPr>
            <a:r>
              <a:rPr lang="is-IS" dirty="0" smtClean="0"/>
              <a:t>Den sociolingvistiske studiekreds KU, 21. april 2015 </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7" name="Slide Number Placeholder 5"/>
          <p:cNvSpPr>
            <a:spLocks noGrp="1"/>
          </p:cNvSpPr>
          <p:nvPr>
            <p:ph type="sldNum" sz="quarter" idx="12"/>
          </p:nvPr>
        </p:nvSpPr>
        <p:spPr/>
        <p:txBody>
          <a:bodyPr/>
          <a:lstStyle>
            <a:lvl1pPr>
              <a:defRPr/>
            </a:lvl1pPr>
          </a:lstStyle>
          <a:p>
            <a:pPr>
              <a:defRPr/>
            </a:pPr>
            <a:fld id="{FA4C66B6-5D62-4D9F-88EC-773B1E15A0F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Den sociolingvistiske studiekreds KU, 21. april 2015 </a:t>
            </a:r>
            <a:endParaRPr lang="is-IS"/>
          </a:p>
        </p:txBody>
      </p:sp>
      <p:sp>
        <p:nvSpPr>
          <p:cNvPr id="3" name="Footer Placeholder 2"/>
          <p:cNvSpPr>
            <a:spLocks noGrp="1"/>
          </p:cNvSpPr>
          <p:nvPr>
            <p:ph type="ftr" sz="quarter" idx="11"/>
          </p:nvPr>
        </p:nvSpPr>
        <p:spPr/>
        <p:txBody>
          <a:bodyPr/>
          <a:lstStyle/>
          <a:p>
            <a:r>
              <a:rPr lang="en-US" smtClean="0"/>
              <a:t>Höskuldur Þráinsson                                      Islands Universitet</a:t>
            </a:r>
            <a:endParaRPr lang="is-IS"/>
          </a:p>
        </p:txBody>
      </p:sp>
      <p:sp>
        <p:nvSpPr>
          <p:cNvPr id="4" name="Slide Number Placeholder 3"/>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203074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426696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065194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1041088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3775F166-3EFF-4CD6-AC86-325CFFF719D1}" type="slidenum">
              <a:rPr lang="is-IS" smtClean="0"/>
              <a:t>‹#›</a:t>
            </a:fld>
            <a:endParaRPr lang="is-IS"/>
          </a:p>
        </p:txBody>
      </p:sp>
    </p:spTree>
    <p:extLst>
      <p:ext uri="{BB962C8B-B14F-4D97-AF65-F5344CB8AC3E}">
        <p14:creationId xmlns:p14="http://schemas.microsoft.com/office/powerpoint/2010/main" val="2056514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144388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543040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320475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7212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Den sociolingvistiske studiekreds KU, 21. april 2015 </a:t>
            </a:r>
            <a:endParaRPr lang="is-IS"/>
          </a:p>
        </p:txBody>
      </p:sp>
      <p:sp>
        <p:nvSpPr>
          <p:cNvPr id="8" name="Footer Placeholder 7"/>
          <p:cNvSpPr>
            <a:spLocks noGrp="1"/>
          </p:cNvSpPr>
          <p:nvPr>
            <p:ph type="ftr" sz="quarter" idx="11"/>
          </p:nvPr>
        </p:nvSpPr>
        <p:spPr/>
        <p:txBody>
          <a:bodyPr/>
          <a:lstStyle/>
          <a:p>
            <a:r>
              <a:rPr lang="en-US" smtClean="0"/>
              <a:t>Höskuldur Þráinsson                                      Islands Universitet</a:t>
            </a:r>
            <a:endParaRPr lang="is-IS"/>
          </a:p>
        </p:txBody>
      </p:sp>
      <p:sp>
        <p:nvSpPr>
          <p:cNvPr id="9" name="Slide Number Placeholder 8"/>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1651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3"/>
          <p:cNvSpPr>
            <a:spLocks noGrp="1"/>
          </p:cNvSpPr>
          <p:nvPr>
            <p:ph type="dt" sz="half" idx="10"/>
          </p:nvPr>
        </p:nvSpPr>
        <p:spPr>
          <a:xfrm>
            <a:off x="457200" y="6356350"/>
            <a:ext cx="2386608" cy="365125"/>
          </a:xfrm>
        </p:spPr>
        <p:txBody>
          <a:bodyPr/>
          <a:lstStyle>
            <a:lvl1pPr>
              <a:defRPr/>
            </a:lvl1pPr>
          </a:lstStyle>
          <a:p>
            <a:pPr>
              <a:defRPr/>
            </a:pPr>
            <a:r>
              <a:rPr lang="is-IS" dirty="0" smtClean="0"/>
              <a:t>Den sociolingvistiske studiekreds KU, 21. april 2015 </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9" name="Slide Number Placeholder 5"/>
          <p:cNvSpPr>
            <a:spLocks noGrp="1"/>
          </p:cNvSpPr>
          <p:nvPr>
            <p:ph type="sldNum" sz="quarter" idx="12"/>
          </p:nvPr>
        </p:nvSpPr>
        <p:spPr/>
        <p:txBody>
          <a:bodyPr/>
          <a:lstStyle>
            <a:lvl1pPr>
              <a:defRPr/>
            </a:lvl1pPr>
          </a:lstStyle>
          <a:p>
            <a:pPr>
              <a:defRPr/>
            </a:pPr>
            <a:fld id="{AC77B3CF-960C-4ABF-8CA5-FB5FEC4D017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Den sociolingvistiske studiekreds KU, 21. april 2015 </a:t>
            </a:r>
            <a:endParaRPr lang="is-IS"/>
          </a:p>
        </p:txBody>
      </p:sp>
      <p:sp>
        <p:nvSpPr>
          <p:cNvPr id="4" name="Footer Placeholder 3"/>
          <p:cNvSpPr>
            <a:spLocks noGrp="1"/>
          </p:cNvSpPr>
          <p:nvPr>
            <p:ph type="ftr" sz="quarter" idx="11"/>
          </p:nvPr>
        </p:nvSpPr>
        <p:spPr/>
        <p:txBody>
          <a:bodyPr/>
          <a:lstStyle/>
          <a:p>
            <a:r>
              <a:rPr lang="en-US" smtClean="0"/>
              <a:t>Höskuldur Þráinsson                                      Islands Universitet</a:t>
            </a:r>
            <a:endParaRPr lang="is-IS"/>
          </a:p>
        </p:txBody>
      </p:sp>
      <p:sp>
        <p:nvSpPr>
          <p:cNvPr id="5" name="Slide Number Placeholder 4"/>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767143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Den sociolingvistiske studiekreds KU, 21. april 2015 </a:t>
            </a:r>
            <a:endParaRPr lang="is-IS"/>
          </a:p>
        </p:txBody>
      </p:sp>
      <p:sp>
        <p:nvSpPr>
          <p:cNvPr id="3" name="Footer Placeholder 2"/>
          <p:cNvSpPr>
            <a:spLocks noGrp="1"/>
          </p:cNvSpPr>
          <p:nvPr>
            <p:ph type="ftr" sz="quarter" idx="11"/>
          </p:nvPr>
        </p:nvSpPr>
        <p:spPr/>
        <p:txBody>
          <a:bodyPr/>
          <a:lstStyle/>
          <a:p>
            <a:r>
              <a:rPr lang="en-US" smtClean="0"/>
              <a:t>Höskuldur Þráinsson                                      Islands Universitet</a:t>
            </a:r>
            <a:endParaRPr lang="is-IS"/>
          </a:p>
        </p:txBody>
      </p:sp>
      <p:sp>
        <p:nvSpPr>
          <p:cNvPr id="4" name="Slide Number Placeholder 3"/>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707199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1354228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312973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84037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612069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1141410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009767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568130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6197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a:xfrm>
            <a:off x="457200" y="6356350"/>
            <a:ext cx="2386608" cy="365125"/>
          </a:xfrm>
        </p:spPr>
        <p:txBody>
          <a:bodyPr/>
          <a:lstStyle>
            <a:lvl1pPr>
              <a:defRPr/>
            </a:lvl1pPr>
          </a:lstStyle>
          <a:p>
            <a:pPr>
              <a:defRPr/>
            </a:pPr>
            <a:r>
              <a:rPr lang="is-IS" dirty="0" smtClean="0"/>
              <a:t>Den sociolingvistiske studiekreds KU, 21. april 2015 </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5" name="Slide Number Placeholder 5"/>
          <p:cNvSpPr>
            <a:spLocks noGrp="1"/>
          </p:cNvSpPr>
          <p:nvPr>
            <p:ph type="sldNum" sz="quarter" idx="12"/>
          </p:nvPr>
        </p:nvSpPr>
        <p:spPr/>
        <p:txBody>
          <a:bodyPr/>
          <a:lstStyle>
            <a:lvl1pPr>
              <a:defRPr/>
            </a:lvl1pPr>
          </a:lstStyle>
          <a:p>
            <a:pPr>
              <a:defRPr/>
            </a:pPr>
            <a:fld id="{B6AE0A42-27F3-4E43-8CE9-9F7C6E3E547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Den sociolingvistiske studiekreds KU, 21. april 2015 </a:t>
            </a:r>
            <a:endParaRPr lang="is-IS"/>
          </a:p>
        </p:txBody>
      </p:sp>
      <p:sp>
        <p:nvSpPr>
          <p:cNvPr id="8" name="Footer Placeholder 7"/>
          <p:cNvSpPr>
            <a:spLocks noGrp="1"/>
          </p:cNvSpPr>
          <p:nvPr>
            <p:ph type="ftr" sz="quarter" idx="11"/>
          </p:nvPr>
        </p:nvSpPr>
        <p:spPr/>
        <p:txBody>
          <a:bodyPr/>
          <a:lstStyle/>
          <a:p>
            <a:r>
              <a:rPr lang="en-US" smtClean="0"/>
              <a:t>Höskuldur Þráinsson                                      Islands Universitet</a:t>
            </a:r>
            <a:endParaRPr lang="is-IS"/>
          </a:p>
        </p:txBody>
      </p:sp>
      <p:sp>
        <p:nvSpPr>
          <p:cNvPr id="9" name="Slide Number Placeholder 8"/>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3204131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Den sociolingvistiske studiekreds KU, 21. april 2015 </a:t>
            </a:r>
            <a:endParaRPr lang="is-IS"/>
          </a:p>
        </p:txBody>
      </p:sp>
      <p:sp>
        <p:nvSpPr>
          <p:cNvPr id="4" name="Footer Placeholder 3"/>
          <p:cNvSpPr>
            <a:spLocks noGrp="1"/>
          </p:cNvSpPr>
          <p:nvPr>
            <p:ph type="ftr" sz="quarter" idx="11"/>
          </p:nvPr>
        </p:nvSpPr>
        <p:spPr/>
        <p:txBody>
          <a:bodyPr/>
          <a:lstStyle/>
          <a:p>
            <a:r>
              <a:rPr lang="en-US" smtClean="0"/>
              <a:t>Höskuldur Þráinsson                                      Islands Universitet</a:t>
            </a:r>
            <a:endParaRPr lang="is-IS"/>
          </a:p>
        </p:txBody>
      </p:sp>
      <p:sp>
        <p:nvSpPr>
          <p:cNvPr id="5" name="Slide Number Placeholder 4"/>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4134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Den sociolingvistiske studiekreds KU, 21. april 2015 </a:t>
            </a:r>
            <a:endParaRPr lang="is-IS"/>
          </a:p>
        </p:txBody>
      </p:sp>
      <p:sp>
        <p:nvSpPr>
          <p:cNvPr id="3" name="Footer Placeholder 2"/>
          <p:cNvSpPr>
            <a:spLocks noGrp="1"/>
          </p:cNvSpPr>
          <p:nvPr>
            <p:ph type="ftr" sz="quarter" idx="11"/>
          </p:nvPr>
        </p:nvSpPr>
        <p:spPr/>
        <p:txBody>
          <a:bodyPr/>
          <a:lstStyle/>
          <a:p>
            <a:r>
              <a:rPr lang="en-US" smtClean="0"/>
              <a:t>Höskuldur Þráinsson                                      Islands Universitet</a:t>
            </a:r>
            <a:endParaRPr lang="is-IS"/>
          </a:p>
        </p:txBody>
      </p:sp>
      <p:sp>
        <p:nvSpPr>
          <p:cNvPr id="4" name="Slide Number Placeholder 3"/>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834464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415023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Den sociolingvistiske studiekreds KU, 21. april 2015 </a:t>
            </a:r>
            <a:endParaRPr lang="is-IS"/>
          </a:p>
        </p:txBody>
      </p:sp>
      <p:sp>
        <p:nvSpPr>
          <p:cNvPr id="6" name="Footer Placeholder 5"/>
          <p:cNvSpPr>
            <a:spLocks noGrp="1"/>
          </p:cNvSpPr>
          <p:nvPr>
            <p:ph type="ftr" sz="quarter" idx="11"/>
          </p:nvPr>
        </p:nvSpPr>
        <p:spPr/>
        <p:txBody>
          <a:bodyPr/>
          <a:lstStyle/>
          <a:p>
            <a:r>
              <a:rPr lang="en-US" smtClean="0"/>
              <a:t>Höskuldur Þráinsson                                      Islands Universitet</a:t>
            </a:r>
            <a:endParaRPr lang="is-IS"/>
          </a:p>
        </p:txBody>
      </p:sp>
      <p:sp>
        <p:nvSpPr>
          <p:cNvPr id="7" name="Slide Number Placeholder 6"/>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4083288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2571565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Den sociolingvistiske studiekreds KU, 21. april 2015 </a:t>
            </a:r>
            <a:endParaRPr lang="is-IS"/>
          </a:p>
        </p:txBody>
      </p:sp>
      <p:sp>
        <p:nvSpPr>
          <p:cNvPr id="5" name="Footer Placeholder 4"/>
          <p:cNvSpPr>
            <a:spLocks noGrp="1"/>
          </p:cNvSpPr>
          <p:nvPr>
            <p:ph type="ftr" sz="quarter" idx="11"/>
          </p:nvPr>
        </p:nvSpPr>
        <p:spPr/>
        <p:txBody>
          <a:bodyPr/>
          <a:lstStyle/>
          <a:p>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fld id="{4C91113A-D4F4-47A8-9696-448C96C21D17}" type="slidenum">
              <a:rPr lang="is-IS" smtClean="0"/>
              <a:t>‹#›</a:t>
            </a:fld>
            <a:endParaRPr lang="is-IS"/>
          </a:p>
        </p:txBody>
      </p:sp>
    </p:spTree>
    <p:extLst>
      <p:ext uri="{BB962C8B-B14F-4D97-AF65-F5344CB8AC3E}">
        <p14:creationId xmlns:p14="http://schemas.microsoft.com/office/powerpoint/2010/main" val="353226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386608" cy="365125"/>
          </a:xfrm>
        </p:spPr>
        <p:txBody>
          <a:bodyPr/>
          <a:lstStyle>
            <a:lvl1pPr>
              <a:defRPr/>
            </a:lvl1pPr>
          </a:lstStyle>
          <a:p>
            <a:pPr>
              <a:defRPr/>
            </a:pPr>
            <a:r>
              <a:rPr lang="is-IS" dirty="0" smtClean="0"/>
              <a:t>Den sociolingvistiske studiekreds KU, 21. april 2015 </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4" name="Slide Number Placeholder 5"/>
          <p:cNvSpPr>
            <a:spLocks noGrp="1"/>
          </p:cNvSpPr>
          <p:nvPr>
            <p:ph type="sldNum" sz="quarter" idx="12"/>
          </p:nvPr>
        </p:nvSpPr>
        <p:spPr/>
        <p:txBody>
          <a:bodyPr/>
          <a:lstStyle>
            <a:lvl1pPr>
              <a:defRPr/>
            </a:lvl1pPr>
          </a:lstStyle>
          <a:p>
            <a:pPr>
              <a:defRPr/>
            </a:pPr>
            <a:fld id="{94BB9F21-0168-450C-A62C-35C70B30C2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386608" cy="365125"/>
          </a:xfrm>
        </p:spPr>
        <p:txBody>
          <a:bodyPr/>
          <a:lstStyle>
            <a:lvl1pPr>
              <a:defRPr/>
            </a:lvl1pPr>
          </a:lstStyle>
          <a:p>
            <a:pPr>
              <a:defRPr/>
            </a:pPr>
            <a:r>
              <a:rPr lang="is-IS" dirty="0" smtClean="0"/>
              <a:t>Den sociolingvistiske studiekreds KU, 21. april 2015 </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7" name="Slide Number Placeholder 5"/>
          <p:cNvSpPr>
            <a:spLocks noGrp="1"/>
          </p:cNvSpPr>
          <p:nvPr>
            <p:ph type="sldNum" sz="quarter" idx="12"/>
          </p:nvPr>
        </p:nvSpPr>
        <p:spPr/>
        <p:txBody>
          <a:bodyPr/>
          <a:lstStyle>
            <a:lvl1pPr>
              <a:defRPr/>
            </a:lvl1pPr>
          </a:lstStyle>
          <a:p>
            <a:pPr>
              <a:defRPr/>
            </a:pPr>
            <a:fld id="{01A0F2BD-F121-4D8A-AF30-B5D9DD1016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s-IS" dirty="0" smtClean="0"/>
              <a:t>Den sociolingvistiske studiekreds KU, 21. april 2015 </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Höskuldur Þráinsson                                      Islands Universitet</a:t>
            </a:r>
            <a:endParaRPr lang="is-IS"/>
          </a:p>
        </p:txBody>
      </p:sp>
      <p:sp>
        <p:nvSpPr>
          <p:cNvPr id="7" name="Slide Number Placeholder 5"/>
          <p:cNvSpPr>
            <a:spLocks noGrp="1"/>
          </p:cNvSpPr>
          <p:nvPr>
            <p:ph type="sldNum" sz="quarter" idx="12"/>
          </p:nvPr>
        </p:nvSpPr>
        <p:spPr/>
        <p:txBody>
          <a:bodyPr/>
          <a:lstStyle>
            <a:lvl1pPr>
              <a:defRPr/>
            </a:lvl1pPr>
          </a:lstStyle>
          <a:p>
            <a:pPr>
              <a:defRPr/>
            </a:pPr>
            <a:fld id="{0B121DAB-1E66-4D9A-9EB5-086D562B4D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0.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a:defRPr/>
            </a:pPr>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0239A17E-A817-4086-B360-7EC9FE59F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defTabSz="457200" rtl="0" eaLnBrk="0" fontAlgn="base" hangingPunct="0">
        <a:spcBef>
          <a:spcPct val="0"/>
        </a:spcBef>
        <a:spcAft>
          <a:spcPct val="0"/>
        </a:spcAft>
        <a:defRPr sz="3800">
          <a:solidFill>
            <a:schemeClr val="tx1"/>
          </a:solidFill>
          <a:latin typeface="+mj-lt"/>
          <a:ea typeface="+mj-ea"/>
          <a:cs typeface="+mj-cs"/>
        </a:defRPr>
      </a:lvl1pPr>
      <a:lvl2pPr algn="ctr" defTabSz="457200" rtl="0" eaLnBrk="0" fontAlgn="base" hangingPunct="0">
        <a:spcBef>
          <a:spcPct val="0"/>
        </a:spcBef>
        <a:spcAft>
          <a:spcPct val="0"/>
        </a:spcAft>
        <a:defRPr sz="3800">
          <a:solidFill>
            <a:schemeClr val="tx1"/>
          </a:solidFill>
          <a:latin typeface="Calibri" pitchFamily="34" charset="0"/>
        </a:defRPr>
      </a:lvl2pPr>
      <a:lvl3pPr algn="ctr" defTabSz="457200" rtl="0" eaLnBrk="0" fontAlgn="base" hangingPunct="0">
        <a:spcBef>
          <a:spcPct val="0"/>
        </a:spcBef>
        <a:spcAft>
          <a:spcPct val="0"/>
        </a:spcAft>
        <a:defRPr sz="3800">
          <a:solidFill>
            <a:schemeClr val="tx1"/>
          </a:solidFill>
          <a:latin typeface="Calibri" pitchFamily="34" charset="0"/>
        </a:defRPr>
      </a:lvl3pPr>
      <a:lvl4pPr algn="ctr" defTabSz="457200" rtl="0" eaLnBrk="0" fontAlgn="base" hangingPunct="0">
        <a:spcBef>
          <a:spcPct val="0"/>
        </a:spcBef>
        <a:spcAft>
          <a:spcPct val="0"/>
        </a:spcAft>
        <a:defRPr sz="3800">
          <a:solidFill>
            <a:schemeClr val="tx1"/>
          </a:solidFill>
          <a:latin typeface="Calibri" pitchFamily="34" charset="0"/>
        </a:defRPr>
      </a:lvl4pPr>
      <a:lvl5pPr algn="ctr" defTabSz="457200" rtl="0" eaLnBrk="0" fontAlgn="base" hangingPunct="0">
        <a:spcBef>
          <a:spcPct val="0"/>
        </a:spcBef>
        <a:spcAft>
          <a:spcPct val="0"/>
        </a:spcAft>
        <a:defRPr sz="3800">
          <a:solidFill>
            <a:schemeClr val="tx1"/>
          </a:solidFill>
          <a:latin typeface="Calibri" pitchFamily="34" charset="0"/>
        </a:defRPr>
      </a:lvl5pPr>
      <a:lvl6pPr marL="457200" algn="ctr" defTabSz="457200" rtl="0" fontAlgn="base">
        <a:spcBef>
          <a:spcPct val="0"/>
        </a:spcBef>
        <a:spcAft>
          <a:spcPct val="0"/>
        </a:spcAft>
        <a:defRPr sz="3800">
          <a:solidFill>
            <a:schemeClr val="tx1"/>
          </a:solidFill>
          <a:latin typeface="Calibri" pitchFamily="34" charset="0"/>
        </a:defRPr>
      </a:lvl6pPr>
      <a:lvl7pPr marL="914400" algn="ctr" defTabSz="457200" rtl="0" fontAlgn="base">
        <a:spcBef>
          <a:spcPct val="0"/>
        </a:spcBef>
        <a:spcAft>
          <a:spcPct val="0"/>
        </a:spcAft>
        <a:defRPr sz="3800">
          <a:solidFill>
            <a:schemeClr val="tx1"/>
          </a:solidFill>
          <a:latin typeface="Calibri" pitchFamily="34" charset="0"/>
        </a:defRPr>
      </a:lvl7pPr>
      <a:lvl8pPr marL="1371600" algn="ctr" defTabSz="457200" rtl="0" fontAlgn="base">
        <a:spcBef>
          <a:spcPct val="0"/>
        </a:spcBef>
        <a:spcAft>
          <a:spcPct val="0"/>
        </a:spcAft>
        <a:defRPr sz="3800">
          <a:solidFill>
            <a:schemeClr val="tx1"/>
          </a:solidFill>
          <a:latin typeface="Calibri" pitchFamily="34" charset="0"/>
        </a:defRPr>
      </a:lvl8pPr>
      <a:lvl9pPr marL="1828800" algn="ctr" defTabSz="457200" rtl="0" fontAlgn="base">
        <a:spcBef>
          <a:spcPct val="0"/>
        </a:spcBef>
        <a:spcAft>
          <a:spcPct val="0"/>
        </a:spcAft>
        <a:defRPr sz="3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Den sociolingvistiske studiekreds KU, 21. april 2015 </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3F33E-0B53-4469-9FAC-0E20F7AA9CED}" type="slidenum">
              <a:rPr lang="is-IS" smtClean="0"/>
              <a:t>‹#›</a:t>
            </a:fld>
            <a:endParaRPr lang="is-IS"/>
          </a:p>
        </p:txBody>
      </p:sp>
    </p:spTree>
    <p:extLst>
      <p:ext uri="{BB962C8B-B14F-4D97-AF65-F5344CB8AC3E}">
        <p14:creationId xmlns:p14="http://schemas.microsoft.com/office/powerpoint/2010/main" val="30671030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Den sociolingvistiske studiekreds KU, 21. april 2015 </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ECACD-45C2-4C71-9E35-76628D187A1F}" type="slidenum">
              <a:rPr lang="is-IS" smtClean="0"/>
              <a:t>‹#›</a:t>
            </a:fld>
            <a:endParaRPr lang="is-IS"/>
          </a:p>
        </p:txBody>
      </p:sp>
    </p:spTree>
    <p:extLst>
      <p:ext uri="{BB962C8B-B14F-4D97-AF65-F5344CB8AC3E}">
        <p14:creationId xmlns:p14="http://schemas.microsoft.com/office/powerpoint/2010/main" val="27820003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Den sociolingvistiske studiekreds KU, 21. april 2015 </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5F166-3EFF-4CD6-AC86-325CFFF719D1}" type="slidenum">
              <a:rPr lang="is-IS" smtClean="0"/>
              <a:t>‹#›</a:t>
            </a:fld>
            <a:endParaRPr lang="is-IS"/>
          </a:p>
        </p:txBody>
      </p:sp>
    </p:spTree>
    <p:extLst>
      <p:ext uri="{BB962C8B-B14F-4D97-AF65-F5344CB8AC3E}">
        <p14:creationId xmlns:p14="http://schemas.microsoft.com/office/powerpoint/2010/main" val="39661590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Den sociolingvistiske studiekreds KU, 21. april 2015 </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113A-D4F4-47A8-9696-448C96C21D17}" type="slidenum">
              <a:rPr lang="is-IS" smtClean="0"/>
              <a:t>‹#›</a:t>
            </a:fld>
            <a:endParaRPr lang="is-IS"/>
          </a:p>
        </p:txBody>
      </p:sp>
    </p:spTree>
    <p:extLst>
      <p:ext uri="{BB962C8B-B14F-4D97-AF65-F5344CB8AC3E}">
        <p14:creationId xmlns:p14="http://schemas.microsoft.com/office/powerpoint/2010/main" val="11484662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Den sociolingvistiske studiekreds KU, 21. april 2015 </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Höskuldur Þráinsson                                      Islands Universitet</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113A-D4F4-47A8-9696-448C96C21D17}" type="slidenum">
              <a:rPr lang="is-IS" smtClean="0"/>
              <a:t>‹#›</a:t>
            </a:fld>
            <a:endParaRPr lang="is-IS"/>
          </a:p>
        </p:txBody>
      </p:sp>
    </p:spTree>
    <p:extLst>
      <p:ext uri="{BB962C8B-B14F-4D97-AF65-F5344CB8AC3E}">
        <p14:creationId xmlns:p14="http://schemas.microsoft.com/office/powerpoint/2010/main" val="291852357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_forsida_innsida_allirlitir_9.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p:cNvSpPr>
          <p:nvPr>
            <p:ph type="ctrTitle"/>
          </p:nvPr>
        </p:nvSpPr>
        <p:spPr>
          <a:xfrm>
            <a:off x="685800" y="1628800"/>
            <a:ext cx="7772400" cy="2592288"/>
          </a:xfrm>
        </p:spPr>
        <p:txBody>
          <a:bodyPr/>
          <a:lstStyle/>
          <a:p>
            <a:pPr eaLnBrk="1" hangingPunct="1">
              <a:lnSpc>
                <a:spcPts val="3000"/>
              </a:lnSpc>
            </a:pPr>
            <a:r>
              <a:rPr lang="is-IS" sz="3200" dirty="0" smtClean="0"/>
              <a:t/>
            </a:r>
            <a:br>
              <a:rPr lang="is-IS" sz="3200" dirty="0" smtClean="0"/>
            </a:br>
            <a:r>
              <a:rPr lang="is-IS" sz="3200" dirty="0" smtClean="0"/>
              <a:t/>
            </a:r>
            <a:br>
              <a:rPr lang="is-IS" sz="3200" dirty="0" smtClean="0"/>
            </a:br>
            <a:r>
              <a:rPr lang="is-IS" sz="3200" dirty="0" smtClean="0"/>
              <a:t>Den </a:t>
            </a:r>
            <a:r>
              <a:rPr lang="is-IS" sz="3200" dirty="0"/>
              <a:t>nye upersonlige/passive konstruktion </a:t>
            </a:r>
            <a:r>
              <a:rPr lang="is-IS" sz="3200" dirty="0" smtClean="0"/>
              <a:t/>
            </a:r>
            <a:br>
              <a:rPr lang="is-IS" sz="3200" dirty="0" smtClean="0"/>
            </a:br>
            <a:r>
              <a:rPr lang="is-IS" sz="3200" dirty="0" smtClean="0"/>
              <a:t>i </a:t>
            </a:r>
            <a:r>
              <a:rPr lang="is-IS" sz="3200" dirty="0"/>
              <a:t>islandsk: </a:t>
            </a:r>
            <a:r>
              <a:rPr lang="is-IS" sz="3200" dirty="0" smtClean="0"/>
              <a:t/>
            </a:r>
            <a:br>
              <a:rPr lang="is-IS" sz="3200" dirty="0" smtClean="0"/>
            </a:br>
            <a:r>
              <a:rPr lang="is-IS" sz="3000" dirty="0" smtClean="0"/>
              <a:t>Oprindelse </a:t>
            </a:r>
            <a:r>
              <a:rPr lang="is-IS" sz="3000" dirty="0"/>
              <a:t>og udbredelse</a:t>
            </a:r>
            <a:r>
              <a:rPr lang="is-IS" sz="3200" dirty="0" smtClean="0"/>
              <a:t/>
            </a:r>
            <a:br>
              <a:rPr lang="is-IS" sz="3200" dirty="0" smtClean="0"/>
            </a:br>
            <a:r>
              <a:rPr lang="is-IS" sz="3200" dirty="0" smtClean="0"/>
              <a:t/>
            </a:r>
            <a:br>
              <a:rPr lang="is-IS" sz="3200" dirty="0" smtClean="0"/>
            </a:br>
            <a:r>
              <a:rPr lang="is-IS" sz="2600" dirty="0" smtClean="0"/>
              <a:t>The New Impersonal/Passive in Icelandic:</a:t>
            </a:r>
            <a:br>
              <a:rPr lang="is-IS" sz="2600" dirty="0" smtClean="0"/>
            </a:br>
            <a:r>
              <a:rPr lang="is-IS" sz="2600" dirty="0" smtClean="0"/>
              <a:t>Origin and Diffusion</a:t>
            </a:r>
            <a:br>
              <a:rPr lang="is-IS" sz="2600" dirty="0" smtClean="0"/>
            </a:br>
            <a:endParaRPr lang="is-IS" sz="2600" dirty="0" smtClean="0"/>
          </a:p>
        </p:txBody>
      </p:sp>
      <p:sp>
        <p:nvSpPr>
          <p:cNvPr id="3076" name="Rectangle 4"/>
          <p:cNvSpPr>
            <a:spLocks noGrp="1"/>
          </p:cNvSpPr>
          <p:nvPr>
            <p:ph type="subTitle" idx="1"/>
          </p:nvPr>
        </p:nvSpPr>
        <p:spPr>
          <a:xfrm>
            <a:off x="1371600" y="4509120"/>
            <a:ext cx="6400800" cy="1584176"/>
          </a:xfrm>
        </p:spPr>
        <p:txBody>
          <a:bodyPr/>
          <a:lstStyle/>
          <a:p>
            <a:pPr eaLnBrk="1" hangingPunct="1">
              <a:lnSpc>
                <a:spcPct val="80000"/>
              </a:lnSpc>
              <a:spcBef>
                <a:spcPct val="0"/>
              </a:spcBef>
            </a:pPr>
            <a:r>
              <a:rPr lang="is-IS" sz="3600" dirty="0" smtClean="0"/>
              <a:t>Höskuldur </a:t>
            </a:r>
            <a:r>
              <a:rPr lang="is-IS" sz="3600" dirty="0"/>
              <a:t>Þ</a:t>
            </a:r>
            <a:r>
              <a:rPr lang="is-IS" sz="3600" dirty="0" smtClean="0"/>
              <a:t>ráinsson</a:t>
            </a:r>
          </a:p>
          <a:p>
            <a:pPr eaLnBrk="1" hangingPunct="1">
              <a:lnSpc>
                <a:spcPct val="80000"/>
              </a:lnSpc>
              <a:spcBef>
                <a:spcPct val="0"/>
              </a:spcBef>
            </a:pPr>
            <a:r>
              <a:rPr lang="is-IS" sz="2800" dirty="0" smtClean="0"/>
              <a:t>University of Iceland</a:t>
            </a:r>
          </a:p>
          <a:p>
            <a:pPr eaLnBrk="1" hangingPunct="1">
              <a:lnSpc>
                <a:spcPct val="80000"/>
              </a:lnSpc>
              <a:spcBef>
                <a:spcPct val="0"/>
              </a:spcBef>
            </a:pPr>
            <a:r>
              <a:rPr lang="is-IS" sz="2400" dirty="0" smtClean="0"/>
              <a:t>hoski@hi.is</a:t>
            </a:r>
          </a:p>
          <a:p>
            <a:pPr eaLnBrk="1" hangingPunct="1">
              <a:lnSpc>
                <a:spcPct val="80000"/>
              </a:lnSpc>
              <a:spcBef>
                <a:spcPct val="0"/>
              </a:spcBef>
            </a:pPr>
            <a:r>
              <a:rPr lang="is-IS" sz="2400" dirty="0" smtClean="0"/>
              <a:t>https://uni.hi.is/hoski/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smtClean="0"/>
              <a:t>Why is it interesting to study the NIP?</a:t>
            </a:r>
            <a:endParaRPr lang="is-IS" sz="3600" dirty="0"/>
          </a:p>
        </p:txBody>
      </p:sp>
      <p:sp>
        <p:nvSpPr>
          <p:cNvPr id="3" name="Content Placeholder 2"/>
          <p:cNvSpPr>
            <a:spLocks noGrp="1"/>
          </p:cNvSpPr>
          <p:nvPr>
            <p:ph idx="1"/>
          </p:nvPr>
        </p:nvSpPr>
        <p:spPr>
          <a:xfrm>
            <a:off x="467544" y="1340768"/>
            <a:ext cx="8229600" cy="4813995"/>
          </a:xfrm>
        </p:spPr>
        <p:txBody>
          <a:bodyPr/>
          <a:lstStyle/>
          <a:p>
            <a:pPr>
              <a:lnSpc>
                <a:spcPts val="2800"/>
              </a:lnSpc>
            </a:pPr>
            <a:r>
              <a:rPr lang="is-IS" sz="2800" dirty="0" smtClean="0"/>
              <a:t>It appears to be a </a:t>
            </a:r>
            <a:r>
              <a:rPr lang="is-IS" sz="2800" b="1" dirty="0" smtClean="0"/>
              <a:t>spontaneous structural change</a:t>
            </a:r>
            <a:r>
              <a:rPr lang="is-IS" sz="2800" dirty="0" smtClean="0"/>
              <a:t> in the syntax (reanalysis or  reinterpretation of existing structures) </a:t>
            </a:r>
            <a:r>
              <a:rPr lang="is-IS" sz="2800" dirty="0" smtClean="0">
                <a:latin typeface="Calibri"/>
              </a:rPr>
              <a:t>— no obvious source in other languages. Hence it may shed light on the nature of such changes.</a:t>
            </a:r>
          </a:p>
          <a:p>
            <a:pPr marL="0" indent="0">
              <a:lnSpc>
                <a:spcPts val="2800"/>
              </a:lnSpc>
              <a:buNone/>
            </a:pPr>
            <a:endParaRPr lang="is-IS" sz="2800" dirty="0" smtClean="0">
              <a:latin typeface="Calibri"/>
            </a:endParaRPr>
          </a:p>
          <a:p>
            <a:pPr>
              <a:lnSpc>
                <a:spcPts val="2800"/>
              </a:lnSpc>
            </a:pPr>
            <a:r>
              <a:rPr lang="is-IS" sz="2800" dirty="0" smtClean="0">
                <a:latin typeface="Calibri"/>
              </a:rPr>
              <a:t>It is apparently </a:t>
            </a:r>
            <a:r>
              <a:rPr lang="is-IS" sz="2800" b="1" dirty="0" smtClean="0">
                <a:latin typeface="Calibri"/>
              </a:rPr>
              <a:t>quite new </a:t>
            </a:r>
            <a:r>
              <a:rPr lang="is-IS" sz="2800" dirty="0" smtClean="0">
                <a:latin typeface="Calibri"/>
              </a:rPr>
              <a:t>(first noticed in late 20th century) and (probably)</a:t>
            </a:r>
            <a:r>
              <a:rPr lang="is-IS" sz="2800" b="1" dirty="0" smtClean="0">
                <a:latin typeface="Calibri"/>
              </a:rPr>
              <a:t> still “in progress”. </a:t>
            </a:r>
            <a:r>
              <a:rPr lang="is-IS" sz="2800" dirty="0">
                <a:latin typeface="Calibri"/>
              </a:rPr>
              <a:t> </a:t>
            </a:r>
            <a:r>
              <a:rPr lang="is-IS" sz="2800" dirty="0" smtClean="0">
                <a:latin typeface="Calibri"/>
              </a:rPr>
              <a:t>It will be interesting for linguists of different persuasions to follow its development. Of particular interest to many is </a:t>
            </a:r>
            <a:r>
              <a:rPr lang="is-IS" sz="2800" b="1" dirty="0" smtClean="0">
                <a:latin typeface="Calibri"/>
              </a:rPr>
              <a:t>how structural and social forces will interact</a:t>
            </a:r>
            <a:r>
              <a:rPr lang="is-IS" sz="2800" dirty="0">
                <a:latin typeface="Calibri"/>
              </a:rPr>
              <a:t> </a:t>
            </a:r>
            <a:r>
              <a:rPr lang="is-IS" sz="2800" dirty="0" smtClean="0">
                <a:latin typeface="Calibri"/>
              </a:rPr>
              <a:t>(cf. </a:t>
            </a:r>
            <a:r>
              <a:rPr lang="is-IS" sz="2800" dirty="0" smtClean="0">
                <a:latin typeface="Calibri"/>
              </a:rPr>
              <a:t>below).</a:t>
            </a:r>
            <a:endParaRPr lang="is-IS" sz="28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10</a:t>
            </a:fld>
            <a:endParaRPr lang="en-US"/>
          </a:p>
        </p:txBody>
      </p:sp>
    </p:spTree>
    <p:extLst>
      <p:ext uri="{BB962C8B-B14F-4D97-AF65-F5344CB8AC3E}">
        <p14:creationId xmlns:p14="http://schemas.microsoft.com/office/powerpoint/2010/main" val="415337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The Origin (and Nature) of the NIP</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i="1" dirty="0" smtClean="0"/>
              <a:t>Foreign influence?</a:t>
            </a:r>
          </a:p>
          <a:p>
            <a:r>
              <a:rPr lang="is-IS" sz="2000" dirty="0" smtClean="0"/>
              <a:t>Maling and Sigríður Sigurjónsdóttir </a:t>
            </a:r>
            <a:r>
              <a:rPr lang="is-IS" sz="2000" dirty="0" smtClean="0"/>
              <a:t>(2002</a:t>
            </a:r>
            <a:r>
              <a:rPr lang="is-IS" sz="2000" dirty="0" smtClean="0"/>
              <a:t>, 2012, etc.) argue that the NIP is an active rather than a passive construction and thus more like the Polish </a:t>
            </a:r>
            <a:r>
              <a:rPr lang="is-IS" sz="2000" i="1" dirty="0"/>
              <a:t>-</a:t>
            </a:r>
            <a:r>
              <a:rPr lang="is-IS" sz="2000" i="1" dirty="0" smtClean="0"/>
              <a:t>no/to </a:t>
            </a:r>
            <a:r>
              <a:rPr lang="is-IS" sz="2000" dirty="0" smtClean="0"/>
              <a:t>construction, cf. their table (2012:255):</a:t>
            </a:r>
          </a:p>
          <a:p>
            <a:endParaRPr lang="is-IS" sz="2000" dirty="0"/>
          </a:p>
          <a:p>
            <a:endParaRPr lang="is-IS" sz="2000" dirty="0" smtClean="0"/>
          </a:p>
          <a:p>
            <a:endParaRPr lang="is-IS" sz="2000" dirty="0"/>
          </a:p>
          <a:p>
            <a:endParaRPr lang="is-IS" sz="2000" dirty="0" smtClean="0"/>
          </a:p>
          <a:p>
            <a:endParaRPr lang="is-IS" sz="2000" dirty="0"/>
          </a:p>
          <a:p>
            <a:endParaRPr lang="is-IS" sz="2000" dirty="0" smtClean="0"/>
          </a:p>
          <a:p>
            <a:pPr marL="0" indent="0">
              <a:lnSpc>
                <a:spcPts val="2200"/>
              </a:lnSpc>
              <a:spcBef>
                <a:spcPts val="0"/>
              </a:spcBef>
              <a:buNone/>
            </a:pPr>
            <a:r>
              <a:rPr lang="is-IS" sz="2000" dirty="0" smtClean="0"/>
              <a:t>S&amp;J </a:t>
            </a:r>
            <a:r>
              <a:rPr lang="is-IS" sz="2000" dirty="0" smtClean="0"/>
              <a:t>argue that the NIP is more similar to the active Polish </a:t>
            </a:r>
            <a:r>
              <a:rPr lang="is-IS" sz="2000" i="1" dirty="0"/>
              <a:t>-</a:t>
            </a:r>
            <a:r>
              <a:rPr lang="is-IS" sz="2000" i="1" dirty="0" smtClean="0"/>
              <a:t>no/to </a:t>
            </a:r>
            <a:r>
              <a:rPr lang="is-IS" sz="2000" dirty="0" smtClean="0"/>
              <a:t>construction than to its Ukrainian passive counterpart. </a:t>
            </a:r>
            <a:r>
              <a:rPr lang="is-IS" sz="2000" b="1" dirty="0" smtClean="0">
                <a:solidFill>
                  <a:srgbClr val="FF0000"/>
                </a:solidFill>
              </a:rPr>
              <a:t>Poles are the largest national minority in Iceland</a:t>
            </a:r>
            <a:r>
              <a:rPr lang="is-IS" sz="2000" dirty="0" smtClean="0"/>
              <a:t>. So could Polish in Iceland be the source for the NIP? What would historical linguists say if they discovered this in 2115?</a:t>
            </a:r>
          </a:p>
          <a:p>
            <a:endParaRPr lang="is-IS" sz="2000" dirty="0" smtClean="0"/>
          </a:p>
          <a:p>
            <a:pPr marL="0" indent="0">
              <a:buNone/>
            </a:pPr>
            <a:endParaRPr lang="is-IS" sz="2000" dirty="0" smtClean="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dirty="0" err="1" smtClean="0"/>
              <a:t>Höskuldur</a:t>
            </a:r>
            <a:r>
              <a:rPr lang="en-US" dirty="0" smtClean="0"/>
              <a:t> </a:t>
            </a:r>
            <a:r>
              <a:rPr lang="en-US" dirty="0" err="1" smtClean="0"/>
              <a:t>Þráinsson</a:t>
            </a:r>
            <a:r>
              <a:rPr lang="en-US" dirty="0" smtClean="0"/>
              <a:t>                                      Islands </a:t>
            </a:r>
            <a:r>
              <a:rPr lang="en-US" dirty="0" err="1" smtClean="0"/>
              <a:t>Universitet</a:t>
            </a:r>
            <a:endParaRPr lang="is-IS" dirty="0"/>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523" y="2708920"/>
            <a:ext cx="680005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2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The Origin ..., 2</a:t>
            </a:r>
            <a:endParaRPr lang="is-IS" sz="3600" dirty="0"/>
          </a:p>
        </p:txBody>
      </p:sp>
      <p:sp>
        <p:nvSpPr>
          <p:cNvPr id="3" name="Content Placeholder 2"/>
          <p:cNvSpPr>
            <a:spLocks noGrp="1"/>
          </p:cNvSpPr>
          <p:nvPr>
            <p:ph idx="1"/>
          </p:nvPr>
        </p:nvSpPr>
        <p:spPr>
          <a:xfrm>
            <a:off x="467544" y="1196752"/>
            <a:ext cx="8424936" cy="4958011"/>
          </a:xfrm>
        </p:spPr>
        <p:txBody>
          <a:bodyPr/>
          <a:lstStyle/>
          <a:p>
            <a:pPr marL="0" lvl="1" indent="0" eaLnBrk="1" hangingPunct="1">
              <a:lnSpc>
                <a:spcPts val="2200"/>
              </a:lnSpc>
              <a:spcBef>
                <a:spcPts val="0"/>
              </a:spcBef>
              <a:buNone/>
              <a:defRPr/>
            </a:pPr>
            <a:r>
              <a:rPr lang="is-IS" sz="2400" dirty="0" smtClean="0"/>
              <a:t>Triggered by the existence of impersonal or expletive </a:t>
            </a:r>
            <a:r>
              <a:rPr lang="is-IS" sz="2400" b="1" dirty="0"/>
              <a:t>active</a:t>
            </a:r>
            <a:r>
              <a:rPr lang="is-IS" sz="2400" dirty="0"/>
              <a:t> </a:t>
            </a:r>
            <a:r>
              <a:rPr lang="is-IS" sz="2400" dirty="0" smtClean="0"/>
              <a:t>constructions where there appears to be </a:t>
            </a:r>
            <a:r>
              <a:rPr lang="is-IS" sz="2400" dirty="0" smtClean="0">
                <a:solidFill>
                  <a:srgbClr val="FF0000"/>
                </a:solidFill>
              </a:rPr>
              <a:t>no Definiteness Effect</a:t>
            </a:r>
            <a:r>
              <a:rPr lang="is-IS" sz="2400" dirty="0" smtClean="0"/>
              <a:t>:</a:t>
            </a:r>
          </a:p>
          <a:p>
            <a:pPr marL="0" lvl="1" indent="0" eaLnBrk="1" hangingPunct="1">
              <a:lnSpc>
                <a:spcPts val="2200"/>
              </a:lnSpc>
              <a:spcBef>
                <a:spcPts val="0"/>
              </a:spcBef>
              <a:buNone/>
              <a:defRPr/>
            </a:pPr>
            <a:endParaRPr lang="is-IS" sz="2400" dirty="0" smtClean="0"/>
          </a:p>
          <a:p>
            <a:pPr marL="342900" lvl="1" indent="-342900" eaLnBrk="1" hangingPunct="1">
              <a:lnSpc>
                <a:spcPts val="2200"/>
              </a:lnSpc>
              <a:spcBef>
                <a:spcPts val="0"/>
              </a:spcBef>
              <a:buFont typeface="Arial" panose="020B0604020202020204" pitchFamily="34" charset="0"/>
              <a:buChar char="•"/>
              <a:defRPr/>
            </a:pPr>
            <a:r>
              <a:rPr lang="is-IS" sz="2200" dirty="0" smtClean="0"/>
              <a:t>The </a:t>
            </a:r>
            <a:r>
              <a:rPr lang="is-IS" sz="2200" b="1" i="1" dirty="0" smtClean="0"/>
              <a:t>Observational Expletive </a:t>
            </a:r>
            <a:r>
              <a:rPr lang="is-IS" sz="2200" dirty="0" smtClean="0"/>
              <a:t>(cf. Sigríður Sigurjónsdóttir &amp; Joan Maling </a:t>
            </a:r>
            <a:r>
              <a:rPr lang="is-IS" sz="2200" dirty="0" smtClean="0"/>
              <a:t>(Sigga and Joan, S&amp;J) </a:t>
            </a:r>
            <a:r>
              <a:rPr lang="is-IS" sz="2200" dirty="0" smtClean="0"/>
              <a:t>2001:129n, 131n; Halldór Ármann Sigurðsson 1989:294ff.):</a:t>
            </a:r>
          </a:p>
          <a:p>
            <a:pPr marL="0" lvl="1" indent="0" eaLnBrk="1" hangingPunct="1">
              <a:lnSpc>
                <a:spcPts val="2200"/>
              </a:lnSpc>
              <a:spcBef>
                <a:spcPts val="0"/>
              </a:spcBef>
              <a:buNone/>
              <a:defRPr/>
            </a:pPr>
            <a:endParaRPr lang="is-IS" sz="2400" dirty="0" smtClean="0"/>
          </a:p>
          <a:p>
            <a:pPr marL="457200" lvl="1" indent="-457200" eaLnBrk="1" hangingPunct="1">
              <a:lnSpc>
                <a:spcPts val="2000"/>
              </a:lnSpc>
              <a:spcBef>
                <a:spcPts val="0"/>
              </a:spcBef>
              <a:buAutoNum type="arabicParenBoth"/>
              <a:defRPr/>
            </a:pPr>
            <a:r>
              <a:rPr lang="is-IS" sz="2000" dirty="0" smtClean="0"/>
              <a:t>a.	Bjórinn 				er 	búinn.</a:t>
            </a:r>
          </a:p>
          <a:p>
            <a:pPr marL="0" lvl="1" indent="0" eaLnBrk="1" hangingPunct="1">
              <a:lnSpc>
                <a:spcPts val="2000"/>
              </a:lnSpc>
              <a:spcBef>
                <a:spcPts val="0"/>
              </a:spcBef>
              <a:buNone/>
              <a:defRPr/>
            </a:pPr>
            <a:r>
              <a:rPr lang="is-IS" sz="2000" dirty="0"/>
              <a:t>	</a:t>
            </a:r>
            <a:r>
              <a:rPr lang="is-IS" sz="2000" dirty="0" smtClean="0"/>
              <a:t>	</a:t>
            </a:r>
            <a:r>
              <a:rPr lang="is-IS" sz="1800" dirty="0" smtClean="0"/>
              <a:t>the-beer(N.m.sg.</a:t>
            </a:r>
            <a:r>
              <a:rPr lang="is-IS" sz="1800" dirty="0" smtClean="0">
                <a:solidFill>
                  <a:srgbClr val="FF0000"/>
                </a:solidFill>
              </a:rPr>
              <a:t>def</a:t>
            </a:r>
            <a:r>
              <a:rPr lang="is-IS" sz="1800" dirty="0" smtClean="0"/>
              <a:t>.)	is	finished(m.sg.)</a:t>
            </a:r>
          </a:p>
          <a:p>
            <a:pPr marL="0" lvl="1" indent="0" eaLnBrk="1" hangingPunct="1">
              <a:lnSpc>
                <a:spcPts val="2000"/>
              </a:lnSpc>
              <a:spcBef>
                <a:spcPts val="0"/>
              </a:spcBef>
              <a:buNone/>
              <a:defRPr/>
            </a:pPr>
            <a:r>
              <a:rPr lang="is-IS" sz="2000" dirty="0"/>
              <a:t>	</a:t>
            </a:r>
            <a:r>
              <a:rPr lang="is-IS" sz="2000" dirty="0" smtClean="0"/>
              <a:t>b.	Það 		er búinn			</a:t>
            </a:r>
            <a:r>
              <a:rPr lang="is-IS" sz="2000" b="1" dirty="0" smtClean="0"/>
              <a:t>bjórinn.</a:t>
            </a:r>
          </a:p>
          <a:p>
            <a:pPr marL="0" lvl="1" indent="0" eaLnBrk="1" hangingPunct="1">
              <a:lnSpc>
                <a:spcPts val="2000"/>
              </a:lnSpc>
              <a:spcBef>
                <a:spcPts val="0"/>
              </a:spcBef>
              <a:buNone/>
              <a:defRPr/>
            </a:pPr>
            <a:r>
              <a:rPr lang="is-IS" sz="2000" dirty="0"/>
              <a:t>	</a:t>
            </a:r>
            <a:r>
              <a:rPr lang="is-IS" sz="2000" dirty="0" smtClean="0"/>
              <a:t>	</a:t>
            </a:r>
            <a:r>
              <a:rPr lang="is-IS" sz="1800" dirty="0" smtClean="0"/>
              <a:t>there	is finished(m.sg.)	the-beer(N.m.sg.</a:t>
            </a:r>
            <a:r>
              <a:rPr lang="is-IS" sz="1800" dirty="0" smtClean="0">
                <a:solidFill>
                  <a:srgbClr val="FF0000"/>
                </a:solidFill>
              </a:rPr>
              <a:t>def</a:t>
            </a:r>
            <a:r>
              <a:rPr lang="is-IS" sz="1800" dirty="0" smtClean="0"/>
              <a:t>.)</a:t>
            </a:r>
          </a:p>
          <a:p>
            <a:pPr marL="0" lvl="1" indent="0" eaLnBrk="1" hangingPunct="1">
              <a:lnSpc>
                <a:spcPts val="2000"/>
              </a:lnSpc>
              <a:spcBef>
                <a:spcPts val="0"/>
              </a:spcBef>
              <a:buNone/>
              <a:defRPr/>
            </a:pPr>
            <a:endParaRPr lang="is-IS" sz="1800" dirty="0"/>
          </a:p>
          <a:p>
            <a:pPr marL="342900" lvl="1" indent="-342900" eaLnBrk="1" hangingPunct="1">
              <a:lnSpc>
                <a:spcPts val="2000"/>
              </a:lnSpc>
              <a:spcBef>
                <a:spcPts val="0"/>
              </a:spcBef>
              <a:buAutoNum type="arabicParenBoth" startAt="2"/>
              <a:defRPr/>
            </a:pPr>
            <a:r>
              <a:rPr lang="is-IS" sz="2000" dirty="0" smtClean="0"/>
              <a:t>a.	Tærnar á henni			eru		svo	litlar.</a:t>
            </a:r>
          </a:p>
          <a:p>
            <a:pPr marL="0" lvl="1" indent="0" eaLnBrk="1" hangingPunct="1">
              <a:lnSpc>
                <a:spcPts val="2000"/>
              </a:lnSpc>
              <a:spcBef>
                <a:spcPts val="0"/>
              </a:spcBef>
              <a:buNone/>
              <a:defRPr/>
            </a:pPr>
            <a:r>
              <a:rPr lang="is-IS" sz="1800" dirty="0"/>
              <a:t>	</a:t>
            </a:r>
            <a:r>
              <a:rPr lang="is-IS" sz="1800" dirty="0" smtClean="0"/>
              <a:t>	the-toes(N.pl.f.</a:t>
            </a:r>
            <a:r>
              <a:rPr lang="is-IS" sz="1800" dirty="0" smtClean="0">
                <a:solidFill>
                  <a:srgbClr val="FF0000"/>
                </a:solidFill>
              </a:rPr>
              <a:t>def</a:t>
            </a:r>
            <a:r>
              <a:rPr lang="is-IS" sz="1800" dirty="0" smtClean="0"/>
              <a:t>.) on her	are(pl.)	so	small(f.pl.)</a:t>
            </a:r>
          </a:p>
          <a:p>
            <a:pPr marL="0" lvl="1" indent="0" eaLnBrk="1" hangingPunct="1">
              <a:lnSpc>
                <a:spcPts val="2000"/>
              </a:lnSpc>
              <a:spcBef>
                <a:spcPts val="0"/>
              </a:spcBef>
              <a:buNone/>
              <a:defRPr/>
            </a:pPr>
            <a:r>
              <a:rPr lang="is-IS" sz="1800" dirty="0"/>
              <a:t>	</a:t>
            </a:r>
            <a:r>
              <a:rPr lang="is-IS" sz="1800" dirty="0" smtClean="0"/>
              <a:t>	</a:t>
            </a:r>
            <a:r>
              <a:rPr lang="is-IS" sz="1800" dirty="0" smtClean="0">
                <a:latin typeface="Calibri"/>
              </a:rPr>
              <a:t>‘Her toes are so small.’</a:t>
            </a:r>
          </a:p>
          <a:p>
            <a:pPr marL="0" lvl="1" indent="0" eaLnBrk="1" hangingPunct="1">
              <a:lnSpc>
                <a:spcPts val="2000"/>
              </a:lnSpc>
              <a:spcBef>
                <a:spcPts val="0"/>
              </a:spcBef>
              <a:buNone/>
              <a:defRPr/>
            </a:pPr>
            <a:r>
              <a:rPr lang="is-IS" sz="1800" dirty="0">
                <a:latin typeface="Calibri"/>
              </a:rPr>
              <a:t>	</a:t>
            </a:r>
            <a:r>
              <a:rPr lang="is-IS" sz="2000" dirty="0" smtClean="0">
                <a:latin typeface="Calibri"/>
              </a:rPr>
              <a:t>b.	Það 		eru 		svo 	litlar 		á henni	</a:t>
            </a:r>
            <a:r>
              <a:rPr lang="is-IS" sz="2000" b="1" dirty="0" smtClean="0">
                <a:latin typeface="Calibri"/>
              </a:rPr>
              <a:t>tærnar</a:t>
            </a:r>
            <a:r>
              <a:rPr lang="is-IS" sz="2000" dirty="0" smtClean="0">
                <a:latin typeface="Calibri"/>
              </a:rPr>
              <a:t>.</a:t>
            </a:r>
          </a:p>
          <a:p>
            <a:pPr marL="0" lvl="1" indent="0" eaLnBrk="1" hangingPunct="1">
              <a:lnSpc>
                <a:spcPts val="2000"/>
              </a:lnSpc>
              <a:spcBef>
                <a:spcPts val="0"/>
              </a:spcBef>
              <a:buNone/>
              <a:defRPr/>
            </a:pPr>
            <a:r>
              <a:rPr lang="is-IS" sz="1800" dirty="0">
                <a:latin typeface="Calibri"/>
              </a:rPr>
              <a:t>	</a:t>
            </a:r>
            <a:r>
              <a:rPr lang="is-IS" sz="1800" dirty="0" smtClean="0">
                <a:latin typeface="Calibri"/>
              </a:rPr>
              <a:t>	there	are(pl.)	so	small(f.pl.)	on her	the-toes(N.pl.f.</a:t>
            </a:r>
            <a:r>
              <a:rPr lang="is-IS" sz="1800" dirty="0" smtClean="0">
                <a:solidFill>
                  <a:srgbClr val="FF0000"/>
                </a:solidFill>
                <a:latin typeface="Calibri"/>
              </a:rPr>
              <a:t>def</a:t>
            </a:r>
            <a:r>
              <a:rPr lang="is-IS" sz="1800" dirty="0" smtClean="0">
                <a:latin typeface="Calibri"/>
              </a:rPr>
              <a:t>.)</a:t>
            </a:r>
            <a:endParaRPr lang="is-IS" sz="18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12</a:t>
            </a:fld>
            <a:endParaRPr lang="en-US"/>
          </a:p>
        </p:txBody>
      </p:sp>
    </p:spTree>
    <p:extLst>
      <p:ext uri="{BB962C8B-B14F-4D97-AF65-F5344CB8AC3E}">
        <p14:creationId xmlns:p14="http://schemas.microsoft.com/office/powerpoint/2010/main" val="1017745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The Origin..., 3</a:t>
            </a:r>
            <a:endParaRPr lang="is-IS" sz="3600" dirty="0"/>
          </a:p>
        </p:txBody>
      </p:sp>
      <p:sp>
        <p:nvSpPr>
          <p:cNvPr id="3" name="Content Placeholder 2"/>
          <p:cNvSpPr>
            <a:spLocks noGrp="1"/>
          </p:cNvSpPr>
          <p:nvPr>
            <p:ph idx="1"/>
          </p:nvPr>
        </p:nvSpPr>
        <p:spPr>
          <a:xfrm>
            <a:off x="467544" y="1196752"/>
            <a:ext cx="8229600" cy="4958011"/>
          </a:xfrm>
        </p:spPr>
        <p:txBody>
          <a:bodyPr/>
          <a:lstStyle/>
          <a:p>
            <a:pPr defTabSz="419100">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400" dirty="0" smtClean="0"/>
              <a:t>The </a:t>
            </a:r>
            <a:r>
              <a:rPr lang="is-IS" sz="2400" b="1" i="1" dirty="0" smtClean="0"/>
              <a:t>Eventive (explanatory) Expletive </a:t>
            </a:r>
            <a:r>
              <a:rPr lang="is-IS" sz="2400" dirty="0" smtClean="0"/>
              <a:t>(cf. Eiríkur Rögnvaldsson 1984:365, Halldór 1989:294ff.):</a:t>
            </a:r>
          </a:p>
          <a:p>
            <a:pPr marL="0" indent="0" defTabSz="419100">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endParaRPr lang="is-IS" sz="2400" dirty="0" smtClean="0"/>
          </a:p>
          <a:p>
            <a:pPr marL="457200" indent="-457200" defTabSz="419100">
              <a:lnSpc>
                <a:spcPts val="2000"/>
              </a:lnSpc>
              <a:spcBef>
                <a:spcPts val="0"/>
              </a:spcBef>
              <a:buAutoNum type="arabicParenBoth"/>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smtClean="0"/>
              <a:t>A	Hvað	 kom fyrir?</a:t>
            </a:r>
            <a:endParaRPr lang="is-IS" sz="2000" dirty="0"/>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smtClean="0"/>
              <a:t>		</a:t>
            </a:r>
            <a:r>
              <a:rPr lang="is-IS" sz="1800" dirty="0" smtClean="0"/>
              <a:t>what 	came	for</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	‘What happened?’</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B	a.	Bíllinn				bilaði.</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		</a:t>
            </a:r>
            <a:r>
              <a:rPr lang="is-IS" sz="1800" dirty="0" smtClean="0"/>
              <a:t>the-car(N.</a:t>
            </a:r>
            <a:r>
              <a:rPr lang="is-IS" sz="1800" dirty="0" smtClean="0">
                <a:solidFill>
                  <a:srgbClr val="FF0000"/>
                </a:solidFill>
              </a:rPr>
              <a:t>def</a:t>
            </a:r>
            <a:r>
              <a:rPr lang="is-IS" sz="1800" dirty="0" smtClean="0"/>
              <a:t>.)		broke-dow</a:t>
            </a:r>
            <a:r>
              <a:rPr lang="is-IS" sz="2000" dirty="0" smtClean="0"/>
              <a:t>n</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	b.	Það 	bilaði 			</a:t>
            </a:r>
            <a:r>
              <a:rPr lang="is-IS" sz="2000" b="1" dirty="0" smtClean="0"/>
              <a:t>bíllinn</a:t>
            </a:r>
            <a:r>
              <a:rPr lang="is-IS" sz="2000" dirty="0" smtClean="0"/>
              <a:t>.</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		</a:t>
            </a:r>
            <a:r>
              <a:rPr lang="is-IS" sz="1800" dirty="0" smtClean="0"/>
              <a:t>there	broke-down	the-car(N.</a:t>
            </a:r>
            <a:r>
              <a:rPr lang="is-IS" sz="1800" dirty="0" smtClean="0">
                <a:solidFill>
                  <a:srgbClr val="FF0000"/>
                </a:solidFill>
              </a:rPr>
              <a:t>def</a:t>
            </a:r>
            <a:r>
              <a:rPr lang="is-IS" sz="1800" dirty="0" smtClean="0"/>
              <a:t>.)</a:t>
            </a:r>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a:t>	</a:t>
            </a:r>
            <a:r>
              <a:rPr lang="is-IS" sz="2000" dirty="0" smtClean="0"/>
              <a:t>		‘Það bilaði bíllinn.’</a:t>
            </a:r>
            <a:endParaRPr lang="is-IS" sz="2000" dirty="0"/>
          </a:p>
          <a:p>
            <a:pPr marL="0" indent="0" defTabSz="41910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191250" algn="l"/>
                <a:tab pos="6457950" algn="l"/>
                <a:tab pos="6819900" algn="l"/>
              </a:tabLst>
            </a:pPr>
            <a:r>
              <a:rPr lang="is-IS" sz="2000" dirty="0" smtClean="0"/>
              <a:t>	</a:t>
            </a:r>
            <a:endParaRPr lang="is-IS" sz="20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13</a:t>
            </a:fld>
            <a:endParaRPr lang="en-US"/>
          </a:p>
        </p:txBody>
      </p:sp>
    </p:spTree>
    <p:extLst>
      <p:ext uri="{BB962C8B-B14F-4D97-AF65-F5344CB8AC3E}">
        <p14:creationId xmlns:p14="http://schemas.microsoft.com/office/powerpoint/2010/main" val="419871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a:t>The Origin..., </a:t>
            </a:r>
            <a:r>
              <a:rPr lang="is-IS" sz="3600" dirty="0" smtClean="0"/>
              <a:t>4</a:t>
            </a:r>
            <a:endParaRPr lang="is-IS" sz="3600" dirty="0"/>
          </a:p>
        </p:txBody>
      </p:sp>
      <p:sp>
        <p:nvSpPr>
          <p:cNvPr id="3" name="Content Placeholder 2"/>
          <p:cNvSpPr>
            <a:spLocks noGrp="1"/>
          </p:cNvSpPr>
          <p:nvPr>
            <p:ph idx="1"/>
          </p:nvPr>
        </p:nvSpPr>
        <p:spPr>
          <a:xfrm>
            <a:off x="467544" y="1196752"/>
            <a:ext cx="8229600" cy="4958011"/>
          </a:xfrm>
        </p:spPr>
        <p:txBody>
          <a:bodyPr/>
          <a:lstStyle/>
          <a:p>
            <a:pPr marL="0" lvl="1" indent="0">
              <a:lnSpc>
                <a:spcPts val="2400"/>
              </a:lnSpc>
              <a:spcBef>
                <a:spcPts val="0"/>
              </a:spcBef>
              <a:buNone/>
            </a:pPr>
            <a:r>
              <a:rPr lang="is-IS" sz="2400" dirty="0" smtClean="0"/>
              <a:t>Triggered by the existence of impersonal </a:t>
            </a:r>
            <a:r>
              <a:rPr lang="is-IS" sz="2400" dirty="0"/>
              <a:t>or expletive </a:t>
            </a:r>
            <a:r>
              <a:rPr lang="is-IS" sz="2400" b="1" dirty="0"/>
              <a:t>active</a:t>
            </a:r>
            <a:r>
              <a:rPr lang="is-IS" sz="2400" dirty="0"/>
              <a:t> constructions where </a:t>
            </a:r>
            <a:r>
              <a:rPr lang="is-IS" sz="2400" dirty="0" smtClean="0"/>
              <a:t>the (indef.) argument (i.e. the </a:t>
            </a:r>
            <a:r>
              <a:rPr lang="is-IS" sz="2400" dirty="0" smtClean="0">
                <a:solidFill>
                  <a:srgbClr val="FF0000"/>
                </a:solidFill>
              </a:rPr>
              <a:t>subject</a:t>
            </a:r>
            <a:r>
              <a:rPr lang="is-IS" sz="2400" dirty="0" smtClean="0"/>
              <a:t>) can be Acc (so there is </a:t>
            </a:r>
            <a:r>
              <a:rPr lang="is-IS" sz="2400" dirty="0" smtClean="0">
                <a:solidFill>
                  <a:srgbClr val="FF0000"/>
                </a:solidFill>
              </a:rPr>
              <a:t>no agreement</a:t>
            </a:r>
            <a:r>
              <a:rPr lang="is-IS" sz="2400" dirty="0" smtClean="0"/>
              <a:t>):</a:t>
            </a:r>
          </a:p>
          <a:p>
            <a:pPr marL="0" lvl="1" indent="0">
              <a:lnSpc>
                <a:spcPts val="2400"/>
              </a:lnSpc>
              <a:spcBef>
                <a:spcPts val="0"/>
              </a:spcBef>
              <a:buNone/>
            </a:pPr>
            <a:endParaRPr lang="is-IS" sz="2400" dirty="0" smtClean="0"/>
          </a:p>
          <a:p>
            <a:pPr marL="342900" lvl="1" indent="-342900">
              <a:lnSpc>
                <a:spcPts val="2400"/>
              </a:lnSpc>
              <a:spcBef>
                <a:spcPts val="0"/>
              </a:spcBef>
              <a:buFont typeface="Arial" panose="020B0604020202020204" pitchFamily="34" charset="0"/>
              <a:buChar char="•"/>
            </a:pPr>
            <a:r>
              <a:rPr lang="is-IS" sz="2400" b="1" i="1" dirty="0" smtClean="0"/>
              <a:t>Psych-verb and fate-verb constructions</a:t>
            </a:r>
            <a:r>
              <a:rPr lang="is-IS" sz="2400" dirty="0" smtClean="0"/>
              <a:t> (cf. Halldór 2011:166)</a:t>
            </a:r>
          </a:p>
          <a:p>
            <a:pPr marL="342900" lvl="1" indent="-342900">
              <a:lnSpc>
                <a:spcPts val="2000"/>
              </a:lnSpc>
              <a:spcBef>
                <a:spcPts val="0"/>
              </a:spcBef>
              <a:buFont typeface="Arial" panose="020B0604020202020204" pitchFamily="34" charset="0"/>
              <a:buChar char="•"/>
            </a:pPr>
            <a:endParaRPr lang="is-IS" sz="2000" dirty="0"/>
          </a:p>
          <a:p>
            <a:pPr marL="457200" indent="-457200">
              <a:lnSpc>
                <a:spcPts val="2000"/>
              </a:lnSpc>
              <a:spcBef>
                <a:spcPts val="0"/>
              </a:spcBef>
              <a:buAutoNum type="arabicParenBoth"/>
            </a:pPr>
            <a:r>
              <a:rPr lang="is-IS" sz="2000" dirty="0" smtClean="0"/>
              <a:t>a.	Það 		langaði 		</a:t>
            </a:r>
            <a:r>
              <a:rPr lang="is-IS" sz="2000" b="1" dirty="0" smtClean="0"/>
              <a:t>marga íbúa 			</a:t>
            </a:r>
            <a:r>
              <a:rPr lang="is-IS" sz="2000" dirty="0" smtClean="0"/>
              <a:t>heim.</a:t>
            </a:r>
          </a:p>
          <a:p>
            <a:pPr marL="0" indent="0">
              <a:lnSpc>
                <a:spcPts val="2000"/>
              </a:lnSpc>
              <a:spcBef>
                <a:spcPts val="0"/>
              </a:spcBef>
              <a:buNone/>
            </a:pPr>
            <a:r>
              <a:rPr lang="is-IS" sz="2000" dirty="0"/>
              <a:t>	</a:t>
            </a:r>
            <a:r>
              <a:rPr lang="is-IS" sz="2000" dirty="0" smtClean="0"/>
              <a:t>	</a:t>
            </a:r>
            <a:r>
              <a:rPr lang="is-IS" sz="1800" dirty="0" smtClean="0"/>
              <a:t> there 	longed(</a:t>
            </a:r>
            <a:r>
              <a:rPr lang="is-IS" sz="1800" dirty="0" smtClean="0">
                <a:solidFill>
                  <a:srgbClr val="FF0000"/>
                </a:solidFill>
              </a:rPr>
              <a:t>sg</a:t>
            </a:r>
            <a:r>
              <a:rPr lang="is-IS" sz="1800" dirty="0" smtClean="0"/>
              <a:t>.) 	many residents(</a:t>
            </a:r>
            <a:r>
              <a:rPr lang="is-IS" sz="1800" dirty="0" smtClean="0">
                <a:solidFill>
                  <a:srgbClr val="FF0000"/>
                </a:solidFill>
              </a:rPr>
              <a:t>A</a:t>
            </a:r>
            <a:r>
              <a:rPr lang="is-IS" sz="1800" dirty="0" smtClean="0"/>
              <a:t>.m.</a:t>
            </a:r>
            <a:r>
              <a:rPr lang="is-IS" sz="1800" dirty="0" smtClean="0">
                <a:solidFill>
                  <a:srgbClr val="FF0000"/>
                </a:solidFill>
              </a:rPr>
              <a:t>pl</a:t>
            </a:r>
            <a:r>
              <a:rPr lang="is-IS" sz="1800" dirty="0" smtClean="0"/>
              <a:t>.) home</a:t>
            </a:r>
          </a:p>
          <a:p>
            <a:pPr marL="0" indent="0">
              <a:lnSpc>
                <a:spcPts val="2000"/>
              </a:lnSpc>
              <a:spcBef>
                <a:spcPts val="0"/>
              </a:spcBef>
              <a:buNone/>
            </a:pPr>
            <a:r>
              <a:rPr lang="is-IS" sz="2000" dirty="0"/>
              <a:t>	</a:t>
            </a:r>
            <a:r>
              <a:rPr lang="is-IS" sz="2000" dirty="0" smtClean="0"/>
              <a:t>	</a:t>
            </a:r>
            <a:r>
              <a:rPr lang="is-IS" sz="2000" dirty="0" smtClean="0">
                <a:latin typeface="Calibri"/>
              </a:rPr>
              <a:t>‘</a:t>
            </a:r>
            <a:r>
              <a:rPr lang="en-US" sz="2000" dirty="0" smtClean="0"/>
              <a:t>Many </a:t>
            </a:r>
            <a:r>
              <a:rPr lang="en-US" sz="2000" dirty="0"/>
              <a:t>(of the) residents wanted to go home</a:t>
            </a:r>
            <a:r>
              <a:rPr lang="en-US" sz="2000" dirty="0" smtClean="0"/>
              <a:t>.</a:t>
            </a:r>
            <a:r>
              <a:rPr lang="en-US" sz="2000" dirty="0" smtClean="0">
                <a:latin typeface="Calibri"/>
              </a:rPr>
              <a:t>’</a:t>
            </a:r>
            <a:endParaRPr lang="en-US" sz="2000" dirty="0" smtClean="0"/>
          </a:p>
          <a:p>
            <a:pPr marL="0" indent="0">
              <a:lnSpc>
                <a:spcPts val="2000"/>
              </a:lnSpc>
              <a:spcBef>
                <a:spcPts val="0"/>
              </a:spcBef>
              <a:buNone/>
            </a:pPr>
            <a:r>
              <a:rPr lang="en-US" sz="1600" dirty="0"/>
              <a:t>	</a:t>
            </a:r>
            <a:r>
              <a:rPr lang="en-US" sz="1600" dirty="0" smtClean="0"/>
              <a:t>b</a:t>
            </a:r>
            <a:r>
              <a:rPr lang="it-IT" sz="2000" dirty="0" smtClean="0"/>
              <a:t>. 	Það		rak 			</a:t>
            </a:r>
            <a:r>
              <a:rPr lang="it-IT" sz="2000" b="1" dirty="0" smtClean="0"/>
              <a:t>marga íbúa	</a:t>
            </a:r>
            <a:r>
              <a:rPr lang="it-IT" sz="2000" dirty="0" smtClean="0"/>
              <a:t>		að </a:t>
            </a:r>
            <a:r>
              <a:rPr lang="it-IT" sz="2000" dirty="0"/>
              <a:t>landi. </a:t>
            </a:r>
            <a:endParaRPr lang="it-IT" sz="2000" dirty="0" smtClean="0"/>
          </a:p>
          <a:p>
            <a:pPr marL="0" indent="0">
              <a:lnSpc>
                <a:spcPts val="2000"/>
              </a:lnSpc>
              <a:spcBef>
                <a:spcPts val="0"/>
              </a:spcBef>
              <a:buNone/>
            </a:pPr>
            <a:r>
              <a:rPr lang="it-IT" sz="2000" dirty="0"/>
              <a:t>	</a:t>
            </a:r>
            <a:r>
              <a:rPr lang="it-IT" sz="2000" dirty="0" smtClean="0"/>
              <a:t>	</a:t>
            </a:r>
            <a:r>
              <a:rPr lang="en-US" sz="1800" dirty="0" smtClean="0"/>
              <a:t>there 	drove(</a:t>
            </a:r>
            <a:r>
              <a:rPr lang="en-US" sz="1800" dirty="0" err="1" smtClean="0">
                <a:solidFill>
                  <a:srgbClr val="FF0000"/>
                </a:solidFill>
              </a:rPr>
              <a:t>sg</a:t>
            </a:r>
            <a:r>
              <a:rPr lang="en-US" sz="1800" dirty="0" smtClean="0"/>
              <a:t>.) 	many residents(</a:t>
            </a:r>
            <a:r>
              <a:rPr lang="en-US" sz="1800" dirty="0" err="1" smtClean="0">
                <a:solidFill>
                  <a:srgbClr val="FF0000"/>
                </a:solidFill>
              </a:rPr>
              <a:t>A</a:t>
            </a:r>
            <a:r>
              <a:rPr lang="en-US" sz="1800" dirty="0" err="1" smtClean="0"/>
              <a:t>.m.</a:t>
            </a:r>
            <a:r>
              <a:rPr lang="en-US" sz="1800" dirty="0" err="1" smtClean="0">
                <a:solidFill>
                  <a:srgbClr val="FF0000"/>
                </a:solidFill>
              </a:rPr>
              <a:t>pl</a:t>
            </a:r>
            <a:r>
              <a:rPr lang="en-US" sz="1800" dirty="0" smtClean="0"/>
              <a:t>.)	to land</a:t>
            </a:r>
          </a:p>
          <a:p>
            <a:pPr marL="0" indent="0">
              <a:lnSpc>
                <a:spcPts val="2000"/>
              </a:lnSpc>
              <a:spcBef>
                <a:spcPts val="0"/>
              </a:spcBef>
              <a:buNone/>
            </a:pPr>
            <a:r>
              <a:rPr lang="en-US" sz="1800" dirty="0"/>
              <a:t>	</a:t>
            </a:r>
            <a:r>
              <a:rPr lang="en-US" sz="1800" dirty="0" smtClean="0"/>
              <a:t>	‘M</a:t>
            </a:r>
            <a:r>
              <a:rPr lang="en-US" sz="2000" dirty="0" smtClean="0"/>
              <a:t>any </a:t>
            </a:r>
            <a:r>
              <a:rPr lang="en-US" sz="2000" dirty="0"/>
              <a:t>(of the) residents drifted ashore</a:t>
            </a:r>
            <a:r>
              <a:rPr lang="en-US" sz="2000" dirty="0" smtClean="0"/>
              <a:t>.</a:t>
            </a:r>
            <a:r>
              <a:rPr lang="en-US" sz="2000" dirty="0" smtClean="0">
                <a:latin typeface="Calibri"/>
              </a:rPr>
              <a:t>’</a:t>
            </a:r>
          </a:p>
          <a:p>
            <a:pPr marL="0" indent="0">
              <a:lnSpc>
                <a:spcPts val="2000"/>
              </a:lnSpc>
              <a:spcBef>
                <a:spcPts val="0"/>
              </a:spcBef>
              <a:buNone/>
            </a:pPr>
            <a:endParaRPr lang="en-US" sz="2000" dirty="0">
              <a:latin typeface="Calibri"/>
            </a:endParaRPr>
          </a:p>
          <a:p>
            <a:pPr marL="0" indent="0">
              <a:lnSpc>
                <a:spcPts val="2000"/>
              </a:lnSpc>
              <a:spcBef>
                <a:spcPts val="0"/>
              </a:spcBef>
              <a:buNone/>
            </a:pPr>
            <a:r>
              <a:rPr lang="en-US" sz="2000" dirty="0" smtClean="0">
                <a:latin typeface="Calibri"/>
              </a:rPr>
              <a:t>(cf. also the quite common variant:</a:t>
            </a:r>
            <a:endParaRPr lang="en-US" sz="2000" dirty="0">
              <a:latin typeface="Calibri"/>
            </a:endParaRPr>
          </a:p>
          <a:p>
            <a:pPr marL="0" indent="0">
              <a:lnSpc>
                <a:spcPts val="2100"/>
              </a:lnSpc>
              <a:spcBef>
                <a:spcPts val="0"/>
              </a:spcBef>
              <a:buNone/>
            </a:pPr>
            <a:r>
              <a:rPr lang="en-US" sz="2000" dirty="0" smtClean="0">
                <a:latin typeface="Calibri"/>
              </a:rPr>
              <a:t>(2)	%</a:t>
            </a:r>
            <a:r>
              <a:rPr lang="en-US" sz="2000" b="1" dirty="0" err="1" smtClean="0">
                <a:latin typeface="Calibri"/>
              </a:rPr>
              <a:t>Margir</a:t>
            </a:r>
            <a:r>
              <a:rPr lang="en-US" sz="2000" b="1" dirty="0" smtClean="0">
                <a:latin typeface="Calibri"/>
              </a:rPr>
              <a:t> </a:t>
            </a:r>
            <a:r>
              <a:rPr lang="en-US" sz="2000" b="1" dirty="0" err="1" smtClean="0">
                <a:latin typeface="Calibri"/>
              </a:rPr>
              <a:t>íbúar</a:t>
            </a:r>
            <a:r>
              <a:rPr lang="en-US" sz="2000" b="1" dirty="0" smtClean="0">
                <a:latin typeface="Calibri"/>
              </a:rPr>
              <a:t> </a:t>
            </a:r>
            <a:r>
              <a:rPr lang="en-US" sz="2000" dirty="0" smtClean="0">
                <a:latin typeface="Calibri"/>
              </a:rPr>
              <a:t>		</a:t>
            </a:r>
            <a:r>
              <a:rPr lang="en-US" sz="2000" dirty="0" err="1" smtClean="0">
                <a:latin typeface="Calibri"/>
              </a:rPr>
              <a:t>ráku</a:t>
            </a:r>
            <a:r>
              <a:rPr lang="en-US" sz="2000" dirty="0" smtClean="0">
                <a:latin typeface="Calibri"/>
              </a:rPr>
              <a:t> 		</a:t>
            </a:r>
            <a:r>
              <a:rPr lang="en-US" sz="2000" dirty="0" err="1" smtClean="0">
                <a:latin typeface="Calibri"/>
              </a:rPr>
              <a:t>að</a:t>
            </a:r>
            <a:r>
              <a:rPr lang="en-US" sz="2000" dirty="0" smtClean="0">
                <a:latin typeface="Calibri"/>
              </a:rPr>
              <a:t> </a:t>
            </a:r>
            <a:r>
              <a:rPr lang="en-US" sz="2000" dirty="0" err="1" smtClean="0">
                <a:latin typeface="Calibri"/>
              </a:rPr>
              <a:t>landi</a:t>
            </a:r>
            <a:r>
              <a:rPr lang="en-US" sz="2000" dirty="0" smtClean="0">
                <a:latin typeface="Calibri"/>
              </a:rPr>
              <a:t>.</a:t>
            </a:r>
            <a:endParaRPr lang="is-IS" sz="2000" dirty="0"/>
          </a:p>
          <a:p>
            <a:pPr marL="0" indent="0">
              <a:lnSpc>
                <a:spcPts val="2100"/>
              </a:lnSpc>
              <a:spcBef>
                <a:spcPts val="0"/>
              </a:spcBef>
              <a:buNone/>
            </a:pPr>
            <a:r>
              <a:rPr lang="is-IS" sz="2000" dirty="0" smtClean="0"/>
              <a:t>	</a:t>
            </a:r>
            <a:r>
              <a:rPr lang="is-IS" sz="1800" dirty="0" smtClean="0"/>
              <a:t>many residents(</a:t>
            </a:r>
            <a:r>
              <a:rPr lang="is-IS" sz="1800" dirty="0" smtClean="0">
                <a:solidFill>
                  <a:srgbClr val="FF0000"/>
                </a:solidFill>
              </a:rPr>
              <a:t>N.pl</a:t>
            </a:r>
            <a:r>
              <a:rPr lang="is-IS" sz="1800" dirty="0" smtClean="0"/>
              <a:t>.) 	drifted(</a:t>
            </a:r>
            <a:r>
              <a:rPr lang="is-IS" sz="1800" dirty="0" smtClean="0">
                <a:solidFill>
                  <a:srgbClr val="FF0000"/>
                </a:solidFill>
              </a:rPr>
              <a:t>pl</a:t>
            </a:r>
            <a:r>
              <a:rPr lang="is-IS" sz="1800" dirty="0" smtClean="0"/>
              <a:t>.)	ashore)</a:t>
            </a:r>
            <a:endParaRPr lang="is-IS" sz="18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14</a:t>
            </a:fld>
            <a:endParaRPr lang="en-US"/>
          </a:p>
        </p:txBody>
      </p:sp>
    </p:spTree>
    <p:extLst>
      <p:ext uri="{BB962C8B-B14F-4D97-AF65-F5344CB8AC3E}">
        <p14:creationId xmlns:p14="http://schemas.microsoft.com/office/powerpoint/2010/main" val="1032728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19931"/>
          </a:xfrm>
        </p:spPr>
        <p:txBody>
          <a:bodyPr/>
          <a:lstStyle/>
          <a:p>
            <a:r>
              <a:rPr lang="is-IS" sz="3600" dirty="0" smtClean="0"/>
              <a:t>The Origin..., </a:t>
            </a:r>
            <a:r>
              <a:rPr lang="is-IS" sz="3600" dirty="0" smtClean="0"/>
              <a:t>5</a:t>
            </a:r>
            <a:endParaRPr lang="is-IS" sz="3600" dirty="0"/>
          </a:p>
        </p:txBody>
      </p:sp>
      <p:sp>
        <p:nvSpPr>
          <p:cNvPr id="3" name="Content Placeholder 2"/>
          <p:cNvSpPr>
            <a:spLocks noGrp="1"/>
          </p:cNvSpPr>
          <p:nvPr>
            <p:ph idx="1"/>
          </p:nvPr>
        </p:nvSpPr>
        <p:spPr>
          <a:xfrm>
            <a:off x="467544" y="1196752"/>
            <a:ext cx="8229600" cy="4958011"/>
          </a:xfrm>
        </p:spPr>
        <p:txBody>
          <a:bodyPr/>
          <a:lstStyle/>
          <a:p>
            <a:pPr marL="0" lvl="1" indent="0" eaLnBrk="1" hangingPunct="1">
              <a:lnSpc>
                <a:spcPts val="2200"/>
              </a:lnSpc>
              <a:spcBef>
                <a:spcPts val="0"/>
              </a:spcBef>
              <a:buNone/>
              <a:defRPr/>
            </a:pPr>
            <a:r>
              <a:rPr lang="is-IS" sz="2400" dirty="0" smtClean="0"/>
              <a:t>Triggered by the existence of Impersonal/Expletive </a:t>
            </a:r>
            <a:r>
              <a:rPr lang="is-IS" sz="2400" b="1" dirty="0"/>
              <a:t>P</a:t>
            </a:r>
            <a:r>
              <a:rPr lang="is-IS" sz="2400" b="1" dirty="0" smtClean="0"/>
              <a:t>assive</a:t>
            </a:r>
            <a:r>
              <a:rPr lang="is-IS" sz="2400" dirty="0" smtClean="0"/>
              <a:t> </a:t>
            </a:r>
            <a:r>
              <a:rPr lang="is-IS" sz="2400" dirty="0" smtClean="0"/>
              <a:t>constructions with intransitive verbs:</a:t>
            </a:r>
            <a:endParaRPr lang="is-IS" sz="2400" dirty="0" smtClean="0"/>
          </a:p>
          <a:p>
            <a:pPr marL="0" lvl="1" indent="0" eaLnBrk="1" hangingPunct="1">
              <a:lnSpc>
                <a:spcPts val="2200"/>
              </a:lnSpc>
              <a:spcBef>
                <a:spcPts val="0"/>
              </a:spcBef>
              <a:buNone/>
              <a:defRPr/>
            </a:pPr>
            <a:endParaRPr lang="is-IS" sz="2400" dirty="0"/>
          </a:p>
          <a:p>
            <a:pPr marL="342900" lvl="1" indent="-342900" eaLnBrk="1" hangingPunct="1">
              <a:lnSpc>
                <a:spcPts val="2200"/>
              </a:lnSpc>
              <a:spcBef>
                <a:spcPts val="0"/>
              </a:spcBef>
              <a:buFont typeface="Arial" panose="020B0604020202020204" pitchFamily="34" charset="0"/>
              <a:buChar char="•"/>
              <a:defRPr/>
            </a:pPr>
            <a:r>
              <a:rPr lang="is-IS" sz="2400" b="1" i="1" dirty="0" smtClean="0"/>
              <a:t>The Impersonal Passive</a:t>
            </a:r>
            <a:r>
              <a:rPr lang="is-IS" sz="2400" dirty="0" smtClean="0"/>
              <a:t> (cf. </a:t>
            </a:r>
            <a:r>
              <a:rPr lang="is-IS" sz="2400" dirty="0" smtClean="0"/>
              <a:t>Sigga and Joan, Joan and Sigga </a:t>
            </a:r>
            <a:r>
              <a:rPr lang="is-IS" sz="2400" dirty="0" smtClean="0"/>
              <a:t>Halldór &amp; Egerland 2009:166ff., Halldór 2011:148ff.):</a:t>
            </a:r>
          </a:p>
          <a:p>
            <a:pPr marL="0" lvl="1" indent="0" eaLnBrk="1" hangingPunct="1">
              <a:lnSpc>
                <a:spcPts val="2200"/>
              </a:lnSpc>
              <a:spcBef>
                <a:spcPts val="0"/>
              </a:spcBef>
              <a:buNone/>
              <a:defRPr/>
            </a:pPr>
            <a:endParaRPr lang="is-IS" sz="2400" dirty="0"/>
          </a:p>
          <a:p>
            <a:pPr marL="457200" lvl="1" indent="-457200" eaLnBrk="1" hangingPunct="1">
              <a:lnSpc>
                <a:spcPts val="2000"/>
              </a:lnSpc>
              <a:spcBef>
                <a:spcPts val="0"/>
              </a:spcBef>
              <a:buAutoNum type="arabicParenBoth"/>
              <a:defRPr/>
            </a:pPr>
            <a:r>
              <a:rPr lang="is-IS" sz="2000" dirty="0" smtClean="0"/>
              <a:t>a.	Það		var		dansað	alla nóttina.</a:t>
            </a:r>
          </a:p>
          <a:p>
            <a:pPr marL="0" lvl="1" indent="0" eaLnBrk="1" hangingPunct="1">
              <a:lnSpc>
                <a:spcPts val="2000"/>
              </a:lnSpc>
              <a:spcBef>
                <a:spcPts val="0"/>
              </a:spcBef>
              <a:buNone/>
              <a:defRPr/>
            </a:pPr>
            <a:r>
              <a:rPr lang="is-IS" sz="2000" dirty="0"/>
              <a:t>	</a:t>
            </a:r>
            <a:r>
              <a:rPr lang="is-IS" sz="2000" dirty="0" smtClean="0"/>
              <a:t>	</a:t>
            </a:r>
            <a:r>
              <a:rPr lang="is-IS" sz="1800" dirty="0" smtClean="0"/>
              <a:t>there	was		danced	all night(A)</a:t>
            </a:r>
          </a:p>
          <a:p>
            <a:pPr marL="0" lvl="1" indent="0" eaLnBrk="1" hangingPunct="1">
              <a:lnSpc>
                <a:spcPts val="2000"/>
              </a:lnSpc>
              <a:spcBef>
                <a:spcPts val="0"/>
              </a:spcBef>
              <a:buNone/>
              <a:defRPr/>
            </a:pPr>
            <a:r>
              <a:rPr lang="is-IS" sz="1600" dirty="0"/>
              <a:t>	</a:t>
            </a:r>
            <a:r>
              <a:rPr lang="is-IS" sz="1600" dirty="0" smtClean="0"/>
              <a:t>	</a:t>
            </a:r>
            <a:r>
              <a:rPr lang="is-IS" sz="2000" dirty="0" smtClean="0">
                <a:latin typeface="Calibri"/>
              </a:rPr>
              <a:t>‘People danced all night/There was dancing all night.’</a:t>
            </a:r>
          </a:p>
          <a:p>
            <a:pPr marL="0" lvl="1" indent="0" eaLnBrk="1" hangingPunct="1">
              <a:lnSpc>
                <a:spcPts val="2000"/>
              </a:lnSpc>
              <a:spcBef>
                <a:spcPts val="0"/>
              </a:spcBef>
              <a:buNone/>
              <a:defRPr/>
            </a:pPr>
            <a:r>
              <a:rPr lang="is-IS" sz="2000" dirty="0" smtClean="0">
                <a:solidFill>
                  <a:srgbClr val="FF0000"/>
                </a:solidFill>
                <a:latin typeface="Calibri"/>
              </a:rPr>
              <a:t>Cf. also Danish: 	Der blev danset hele natten.</a:t>
            </a:r>
          </a:p>
          <a:p>
            <a:pPr marL="0" lvl="1" indent="0" eaLnBrk="1" hangingPunct="1">
              <a:lnSpc>
                <a:spcPts val="2000"/>
              </a:lnSpc>
              <a:spcBef>
                <a:spcPts val="0"/>
              </a:spcBef>
              <a:buNone/>
              <a:defRPr/>
            </a:pPr>
            <a:r>
              <a:rPr lang="is-IS" sz="2000" dirty="0">
                <a:latin typeface="Calibri"/>
              </a:rPr>
              <a:t>	</a:t>
            </a:r>
            <a:r>
              <a:rPr lang="is-IS" sz="2000" dirty="0" smtClean="0">
                <a:latin typeface="Calibri"/>
              </a:rPr>
              <a:t>b.	Það 		var		talað	</a:t>
            </a:r>
            <a:r>
              <a:rPr lang="is-IS" sz="2000" b="1" dirty="0" smtClean="0">
                <a:latin typeface="Calibri"/>
              </a:rPr>
              <a:t>við strákana</a:t>
            </a:r>
            <a:r>
              <a:rPr lang="is-IS" sz="2000" dirty="0" smtClean="0">
                <a:latin typeface="Calibri"/>
              </a:rPr>
              <a:t>				í gær.</a:t>
            </a:r>
          </a:p>
          <a:p>
            <a:pPr marL="0" lvl="1" indent="0" eaLnBrk="1" hangingPunct="1">
              <a:lnSpc>
                <a:spcPts val="2000"/>
              </a:lnSpc>
              <a:spcBef>
                <a:spcPts val="0"/>
              </a:spcBef>
              <a:buNone/>
              <a:defRPr/>
            </a:pPr>
            <a:r>
              <a:rPr lang="is-IS" sz="2000" dirty="0">
                <a:latin typeface="Calibri"/>
              </a:rPr>
              <a:t>	</a:t>
            </a:r>
            <a:r>
              <a:rPr lang="is-IS" sz="2000" dirty="0" smtClean="0">
                <a:latin typeface="Calibri"/>
              </a:rPr>
              <a:t>	</a:t>
            </a:r>
            <a:r>
              <a:rPr lang="is-IS" sz="1800" dirty="0" smtClean="0">
                <a:latin typeface="Calibri"/>
              </a:rPr>
              <a:t>there	was(sg.)	talked	to the-boys(A.m.pl.</a:t>
            </a:r>
            <a:r>
              <a:rPr lang="is-IS" sz="1800" dirty="0" smtClean="0">
                <a:solidFill>
                  <a:srgbClr val="FF0000"/>
                </a:solidFill>
                <a:latin typeface="Calibri"/>
              </a:rPr>
              <a:t>def</a:t>
            </a:r>
            <a:r>
              <a:rPr lang="is-IS" sz="1800" dirty="0" smtClean="0">
                <a:latin typeface="Calibri"/>
              </a:rPr>
              <a:t>.)		yesterday</a:t>
            </a:r>
          </a:p>
          <a:p>
            <a:pPr marL="0" lvl="1" indent="0" eaLnBrk="1" hangingPunct="1">
              <a:lnSpc>
                <a:spcPts val="2000"/>
              </a:lnSpc>
              <a:spcBef>
                <a:spcPts val="0"/>
              </a:spcBef>
              <a:buNone/>
              <a:defRPr/>
            </a:pPr>
            <a:r>
              <a:rPr lang="is-IS" sz="2000" dirty="0" smtClean="0">
                <a:latin typeface="Calibri"/>
              </a:rPr>
              <a:t>		</a:t>
            </a:r>
            <a:r>
              <a:rPr lang="is-IS" sz="2000" dirty="0"/>
              <a:t>‘People </a:t>
            </a:r>
            <a:r>
              <a:rPr lang="is-IS" sz="2000" dirty="0" smtClean="0"/>
              <a:t>talked to the boys yesterday.’</a:t>
            </a:r>
          </a:p>
          <a:p>
            <a:pPr marL="0" lvl="1" indent="0" eaLnBrk="1" hangingPunct="1">
              <a:lnSpc>
                <a:spcPts val="2000"/>
              </a:lnSpc>
              <a:spcBef>
                <a:spcPts val="0"/>
              </a:spcBef>
              <a:buNone/>
              <a:defRPr/>
            </a:pPr>
            <a:r>
              <a:rPr lang="is-IS" sz="2000" dirty="0" smtClean="0">
                <a:solidFill>
                  <a:srgbClr val="FF0000"/>
                </a:solidFill>
              </a:rPr>
              <a:t>Cf. also Danish:  	Der blev snakket med ...</a:t>
            </a:r>
            <a:endParaRPr lang="is-IS" sz="2000" dirty="0">
              <a:solidFill>
                <a:srgbClr val="FF0000"/>
              </a:solidFill>
            </a:endParaRPr>
          </a:p>
          <a:p>
            <a:pPr marL="0" lvl="1" indent="0" eaLnBrk="1" hangingPunct="1">
              <a:lnSpc>
                <a:spcPts val="2000"/>
              </a:lnSpc>
              <a:spcBef>
                <a:spcPts val="0"/>
              </a:spcBef>
              <a:buNone/>
              <a:defRPr/>
            </a:pPr>
            <a:r>
              <a:rPr lang="is-IS" sz="2000" dirty="0">
                <a:latin typeface="Calibri"/>
              </a:rPr>
              <a:t>	</a:t>
            </a:r>
            <a:r>
              <a:rPr lang="is-IS" sz="2000" dirty="0" smtClean="0">
                <a:latin typeface="Calibri"/>
              </a:rPr>
              <a:t>c.	Það 		var 	talað 	um 		að fara</a:t>
            </a:r>
            <a:endParaRPr lang="is-IS" sz="2000" dirty="0"/>
          </a:p>
          <a:p>
            <a:pPr marL="0" lvl="1" indent="0" eaLnBrk="1" hangingPunct="1">
              <a:lnSpc>
                <a:spcPts val="2000"/>
              </a:lnSpc>
              <a:spcBef>
                <a:spcPts val="0"/>
              </a:spcBef>
              <a:buNone/>
              <a:defRPr/>
            </a:pPr>
            <a:r>
              <a:rPr lang="is-IS" sz="2400" dirty="0" smtClean="0"/>
              <a:t>		</a:t>
            </a:r>
            <a:r>
              <a:rPr lang="is-IS" sz="1800" dirty="0" smtClean="0"/>
              <a:t>there	was	talked	about	to go</a:t>
            </a:r>
          </a:p>
          <a:p>
            <a:pPr marL="0" lvl="1" indent="0" eaLnBrk="1" hangingPunct="1">
              <a:lnSpc>
                <a:spcPts val="2200"/>
              </a:lnSpc>
              <a:spcBef>
                <a:spcPts val="0"/>
              </a:spcBef>
              <a:buNone/>
              <a:defRPr/>
            </a:pPr>
            <a:r>
              <a:rPr lang="is-IS" sz="2400" dirty="0" smtClean="0"/>
              <a:t>		</a:t>
            </a:r>
            <a:r>
              <a:rPr lang="is-IS" sz="2000" dirty="0"/>
              <a:t>‘People talked </a:t>
            </a:r>
            <a:r>
              <a:rPr lang="is-IS" sz="2000" dirty="0" smtClean="0"/>
              <a:t>about going.’</a:t>
            </a:r>
          </a:p>
          <a:p>
            <a:pPr marL="0" lvl="1" indent="0" eaLnBrk="1" hangingPunct="1">
              <a:lnSpc>
                <a:spcPts val="2200"/>
              </a:lnSpc>
              <a:spcBef>
                <a:spcPts val="0"/>
              </a:spcBef>
              <a:buNone/>
              <a:defRPr/>
            </a:pPr>
            <a:r>
              <a:rPr lang="is-IS" sz="2000" dirty="0" smtClean="0">
                <a:solidFill>
                  <a:srgbClr val="FF0000"/>
                </a:solidFill>
              </a:rPr>
              <a:t>Cf. </a:t>
            </a:r>
            <a:r>
              <a:rPr lang="is-IS" sz="2000" dirty="0">
                <a:solidFill>
                  <a:srgbClr val="FF0000"/>
                </a:solidFill>
              </a:rPr>
              <a:t> a</a:t>
            </a:r>
            <a:r>
              <a:rPr lang="is-IS" sz="2000" dirty="0" smtClean="0">
                <a:solidFill>
                  <a:srgbClr val="FF0000"/>
                </a:solidFill>
              </a:rPr>
              <a:t>lso Danish:	Der blev snakket om at ...</a:t>
            </a:r>
            <a:endParaRPr lang="is-IS" sz="2000" dirty="0">
              <a:solidFill>
                <a:srgbClr val="FF0000"/>
              </a:solidFill>
            </a:endParaRPr>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15</a:t>
            </a:fld>
            <a:endParaRPr lang="en-US"/>
          </a:p>
        </p:txBody>
      </p:sp>
    </p:spTree>
    <p:extLst>
      <p:ext uri="{BB962C8B-B14F-4D97-AF65-F5344CB8AC3E}">
        <p14:creationId xmlns:p14="http://schemas.microsoft.com/office/powerpoint/2010/main" val="153908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The Origin..., </a:t>
            </a:r>
            <a:r>
              <a:rPr lang="is-IS" sz="3600" dirty="0"/>
              <a:t>6</a:t>
            </a:r>
            <a:endParaRPr lang="is-IS" sz="3600" dirty="0"/>
          </a:p>
        </p:txBody>
      </p:sp>
      <p:sp>
        <p:nvSpPr>
          <p:cNvPr id="3" name="Content Placeholder 2"/>
          <p:cNvSpPr>
            <a:spLocks noGrp="1"/>
          </p:cNvSpPr>
          <p:nvPr>
            <p:ph idx="1"/>
          </p:nvPr>
        </p:nvSpPr>
        <p:spPr>
          <a:xfrm>
            <a:off x="467544" y="1268760"/>
            <a:ext cx="8424936" cy="4886003"/>
          </a:xfrm>
        </p:spPr>
        <p:txBody>
          <a:bodyPr/>
          <a:lstStyle/>
          <a:p>
            <a:pPr marL="342900" lvl="1" indent="-342900">
              <a:lnSpc>
                <a:spcPts val="2400"/>
              </a:lnSpc>
              <a:spcBef>
                <a:spcPts val="0"/>
              </a:spcBef>
              <a:buFont typeface="Arial" charset="0"/>
              <a:buChar char="•"/>
            </a:pPr>
            <a:r>
              <a:rPr lang="is-IS" sz="2400" b="1" i="1" dirty="0" smtClean="0">
                <a:solidFill>
                  <a:srgbClr val="FF0000"/>
                </a:solidFill>
              </a:rPr>
              <a:t>Ambiguous </a:t>
            </a:r>
            <a:r>
              <a:rPr lang="is-IS" sz="2400" b="1" i="1" dirty="0" smtClean="0"/>
              <a:t>Expletive Passives </a:t>
            </a:r>
            <a:r>
              <a:rPr lang="is-IS" sz="2400" dirty="0" smtClean="0"/>
              <a:t>(cf. Thórhallur Eythórsson 2008:211-212, cf. also Anton Karl Ingason, Legate and Yang 2012):</a:t>
            </a:r>
          </a:p>
          <a:p>
            <a:pPr marL="0" lvl="1" indent="0">
              <a:lnSpc>
                <a:spcPts val="2400"/>
              </a:lnSpc>
              <a:spcBef>
                <a:spcPts val="0"/>
              </a:spcBef>
              <a:buNone/>
            </a:pPr>
            <a:endParaRPr lang="is-IS" sz="2400" dirty="0" smtClean="0"/>
          </a:p>
          <a:p>
            <a:pPr marL="457200" lvl="1" indent="-457200">
              <a:lnSpc>
                <a:spcPts val="2000"/>
              </a:lnSpc>
              <a:spcBef>
                <a:spcPts val="0"/>
              </a:spcBef>
              <a:buAutoNum type="arabicParenBoth"/>
            </a:pPr>
            <a:r>
              <a:rPr lang="is-IS" sz="2000" dirty="0" smtClean="0"/>
              <a:t>a.	Það 		var 		skammað 	</a:t>
            </a:r>
            <a:r>
              <a:rPr lang="is-IS" sz="2000" b="1" dirty="0" smtClean="0"/>
              <a:t>eitthvert barn</a:t>
            </a:r>
            <a:r>
              <a:rPr lang="is-IS" sz="2000" dirty="0" smtClean="0"/>
              <a:t>.</a:t>
            </a:r>
            <a:r>
              <a:rPr lang="is-IS" sz="2000" dirty="0" smtClean="0"/>
              <a:t>		</a:t>
            </a:r>
            <a:r>
              <a:rPr lang="is-IS" sz="2000" dirty="0" smtClean="0">
                <a:solidFill>
                  <a:srgbClr val="00B050"/>
                </a:solidFill>
              </a:rPr>
              <a:t>ExplCanP A / NIP</a:t>
            </a:r>
          </a:p>
          <a:p>
            <a:pPr marL="0" lvl="1" indent="0">
              <a:lnSpc>
                <a:spcPts val="2000"/>
              </a:lnSpc>
              <a:spcBef>
                <a:spcPts val="0"/>
              </a:spcBef>
              <a:buNone/>
            </a:pPr>
            <a:r>
              <a:rPr lang="is-IS" sz="2000" dirty="0"/>
              <a:t>	</a:t>
            </a:r>
            <a:r>
              <a:rPr lang="is-IS" sz="2000" dirty="0" smtClean="0"/>
              <a:t>	</a:t>
            </a:r>
            <a:r>
              <a:rPr lang="is-IS" sz="1800" dirty="0" smtClean="0"/>
              <a:t>there 	was(sg.)	scolded(n.sg.)	little child( </a:t>
            </a:r>
            <a:r>
              <a:rPr lang="is-IS" sz="1800" dirty="0" smtClean="0">
                <a:solidFill>
                  <a:srgbClr val="FF0000"/>
                </a:solidFill>
              </a:rPr>
              <a:t>N./A</a:t>
            </a:r>
            <a:r>
              <a:rPr lang="is-IS" sz="1800" dirty="0" smtClean="0"/>
              <a:t>. n.sg.)</a:t>
            </a:r>
          </a:p>
          <a:p>
            <a:pPr marL="0" lvl="1" indent="0">
              <a:lnSpc>
                <a:spcPts val="2000"/>
              </a:lnSpc>
              <a:spcBef>
                <a:spcPts val="0"/>
              </a:spcBef>
              <a:buNone/>
            </a:pPr>
            <a:r>
              <a:rPr lang="is-IS" sz="1800" dirty="0"/>
              <a:t>	</a:t>
            </a:r>
            <a:r>
              <a:rPr lang="is-IS" sz="2000" dirty="0" smtClean="0"/>
              <a:t>	</a:t>
            </a:r>
            <a:r>
              <a:rPr lang="is-IS" sz="2000" dirty="0" smtClean="0">
                <a:latin typeface="Calibri"/>
              </a:rPr>
              <a:t>‘A little child was scolded.’</a:t>
            </a:r>
            <a:endParaRPr lang="is-IS" sz="2000" dirty="0" smtClean="0"/>
          </a:p>
          <a:p>
            <a:pPr marL="0" lvl="1" indent="0">
              <a:lnSpc>
                <a:spcPts val="2000"/>
              </a:lnSpc>
              <a:spcBef>
                <a:spcPts val="0"/>
              </a:spcBef>
              <a:buNone/>
            </a:pPr>
            <a:r>
              <a:rPr lang="is-IS" sz="2000" dirty="0"/>
              <a:t>	</a:t>
            </a:r>
            <a:r>
              <a:rPr lang="is-IS" sz="2000" dirty="0" smtClean="0"/>
              <a:t>b.	Það		var		hrint		</a:t>
            </a:r>
            <a:r>
              <a:rPr lang="is-IS" sz="2000" b="1" dirty="0" smtClean="0"/>
              <a:t>einhverjum </a:t>
            </a:r>
            <a:r>
              <a:rPr lang="is-IS" sz="2000" b="1" dirty="0" smtClean="0"/>
              <a:t>strák</a:t>
            </a:r>
            <a:r>
              <a:rPr lang="is-IS" sz="2000" dirty="0" smtClean="0"/>
              <a:t>.	</a:t>
            </a:r>
            <a:r>
              <a:rPr lang="is-IS" sz="2000" dirty="0" smtClean="0">
                <a:solidFill>
                  <a:srgbClr val="00B050"/>
                </a:solidFill>
              </a:rPr>
              <a:t>ExplCanP </a:t>
            </a:r>
            <a:r>
              <a:rPr lang="is-IS" sz="2000" dirty="0" smtClean="0">
                <a:solidFill>
                  <a:srgbClr val="00B050"/>
                </a:solidFill>
              </a:rPr>
              <a:t>B / NIP</a:t>
            </a:r>
          </a:p>
          <a:p>
            <a:pPr marL="0" lvl="1" indent="0">
              <a:lnSpc>
                <a:spcPts val="2000"/>
              </a:lnSpc>
              <a:spcBef>
                <a:spcPts val="0"/>
              </a:spcBef>
              <a:buNone/>
            </a:pPr>
            <a:r>
              <a:rPr lang="is-IS" sz="1800" dirty="0"/>
              <a:t>	</a:t>
            </a:r>
            <a:r>
              <a:rPr lang="is-IS" sz="1800" dirty="0" smtClean="0"/>
              <a:t>	there	was(sg.)	pushed(n.sg.)	little boy(</a:t>
            </a:r>
            <a:r>
              <a:rPr lang="is-IS" sz="1800" dirty="0" smtClean="0">
                <a:solidFill>
                  <a:srgbClr val="FF0000"/>
                </a:solidFill>
              </a:rPr>
              <a:t>D</a:t>
            </a:r>
            <a:r>
              <a:rPr lang="is-IS" sz="1800" dirty="0" smtClean="0"/>
              <a:t>.m.sg.</a:t>
            </a:r>
            <a:r>
              <a:rPr lang="is-IS" sz="1800" dirty="0" smtClean="0">
                <a:solidFill>
                  <a:srgbClr val="FF0000"/>
                </a:solidFill>
              </a:rPr>
              <a:t>indef</a:t>
            </a:r>
            <a:r>
              <a:rPr lang="is-IS" sz="1800" dirty="0" smtClean="0"/>
              <a:t>.)</a:t>
            </a:r>
          </a:p>
          <a:p>
            <a:pPr marL="0" lvl="1" indent="0">
              <a:lnSpc>
                <a:spcPts val="2000"/>
              </a:lnSpc>
              <a:spcBef>
                <a:spcPts val="0"/>
              </a:spcBef>
              <a:buNone/>
            </a:pPr>
            <a:r>
              <a:rPr lang="is-IS" sz="2400" dirty="0" smtClean="0"/>
              <a:t>		</a:t>
            </a:r>
            <a:r>
              <a:rPr lang="is-IS" sz="2000" dirty="0" smtClean="0"/>
              <a:t>‘A little boy was pushed.’</a:t>
            </a:r>
            <a:endParaRPr lang="is-IS" sz="2000" dirty="0"/>
          </a:p>
          <a:p>
            <a:pPr marL="0" lvl="1" indent="0">
              <a:lnSpc>
                <a:spcPts val="2000"/>
              </a:lnSpc>
              <a:spcBef>
                <a:spcPts val="0"/>
              </a:spcBef>
              <a:buNone/>
            </a:pPr>
            <a:endParaRPr lang="is-IS" sz="2400" dirty="0"/>
          </a:p>
          <a:p>
            <a:pPr marL="0" indent="0">
              <a:buNone/>
            </a:pPr>
            <a:r>
              <a:rPr lang="is-IS" sz="2400" dirty="0" smtClean="0"/>
              <a:t>Note:</a:t>
            </a:r>
          </a:p>
          <a:p>
            <a:pPr marL="0" indent="0">
              <a:buNone/>
            </a:pPr>
            <a:r>
              <a:rPr lang="is-IS" sz="2400" dirty="0" smtClean="0"/>
              <a:t>There is never any distinction between Nom and Acc in neuter nouns (cf. the a-example)  and no difference between “lack of agreement” and “agreement with a neuter singular noun”.</a:t>
            </a:r>
            <a:endParaRPr lang="is-IS" sz="24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16</a:t>
            </a:fld>
            <a:endParaRPr lang="en-US"/>
          </a:p>
        </p:txBody>
      </p:sp>
    </p:spTree>
    <p:extLst>
      <p:ext uri="{BB962C8B-B14F-4D97-AF65-F5344CB8AC3E}">
        <p14:creationId xmlns:p14="http://schemas.microsoft.com/office/powerpoint/2010/main" val="104288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The Origin..., </a:t>
            </a:r>
            <a:r>
              <a:rPr lang="is-IS" sz="3600" dirty="0"/>
              <a:t>7</a:t>
            </a:r>
            <a:endParaRPr lang="is-IS" sz="3600" dirty="0"/>
          </a:p>
        </p:txBody>
      </p:sp>
      <p:sp>
        <p:nvSpPr>
          <p:cNvPr id="3" name="Content Placeholder 2"/>
          <p:cNvSpPr>
            <a:spLocks noGrp="1"/>
          </p:cNvSpPr>
          <p:nvPr>
            <p:ph idx="1"/>
          </p:nvPr>
        </p:nvSpPr>
        <p:spPr>
          <a:xfrm>
            <a:off x="467544" y="1052736"/>
            <a:ext cx="8280920" cy="5102027"/>
          </a:xfrm>
        </p:spPr>
        <p:txBody>
          <a:bodyPr/>
          <a:lstStyle/>
          <a:p>
            <a:pPr marL="0" indent="0">
              <a:buNone/>
            </a:pPr>
            <a:r>
              <a:rPr lang="is-IS" b="1" dirty="0" smtClean="0"/>
              <a:t>Preliminary conclusion :</a:t>
            </a:r>
            <a:endParaRPr lang="is-IS" sz="2400" dirty="0" smtClean="0"/>
          </a:p>
          <a:p>
            <a:pPr>
              <a:lnSpc>
                <a:spcPts val="2600"/>
              </a:lnSpc>
              <a:spcBef>
                <a:spcPts val="0"/>
              </a:spcBef>
            </a:pPr>
            <a:r>
              <a:rPr lang="is-IS" sz="2600" dirty="0" smtClean="0"/>
              <a:t>Icelandic has a number of </a:t>
            </a:r>
            <a:r>
              <a:rPr lang="is-IS" sz="2600" dirty="0" smtClean="0">
                <a:latin typeface="Calibri"/>
              </a:rPr>
              <a:t>“impersonal” (or expletive) constructions, active and passive, that may very well have served as </a:t>
            </a:r>
            <a:r>
              <a:rPr lang="is-IS" sz="2600" b="1" dirty="0" smtClean="0">
                <a:solidFill>
                  <a:srgbClr val="FF0000"/>
                </a:solidFill>
                <a:latin typeface="Calibri"/>
              </a:rPr>
              <a:t>structural sources </a:t>
            </a:r>
            <a:r>
              <a:rPr lang="is-IS" sz="2600" dirty="0" smtClean="0">
                <a:latin typeface="Calibri"/>
              </a:rPr>
              <a:t>for the NIP.  Some of them are even ambigous in a relevant sense.</a:t>
            </a:r>
          </a:p>
          <a:p>
            <a:pPr>
              <a:lnSpc>
                <a:spcPts val="2600"/>
              </a:lnSpc>
              <a:spcBef>
                <a:spcPts val="0"/>
              </a:spcBef>
            </a:pPr>
            <a:r>
              <a:rPr lang="is-IS" sz="2600" dirty="0" smtClean="0">
                <a:latin typeface="Calibri"/>
              </a:rPr>
              <a:t>But the </a:t>
            </a:r>
            <a:r>
              <a:rPr lang="is-IS" sz="2600" b="1" dirty="0" smtClean="0">
                <a:solidFill>
                  <a:srgbClr val="FF0000"/>
                </a:solidFill>
                <a:latin typeface="Calibri"/>
              </a:rPr>
              <a:t>actuation problem </a:t>
            </a:r>
            <a:r>
              <a:rPr lang="is-IS" sz="2600" dirty="0" smtClean="0">
                <a:latin typeface="Calibri"/>
              </a:rPr>
              <a:t>remains: Why did the NIP not </a:t>
            </a:r>
            <a:r>
              <a:rPr lang="is-IS" sz="2600" dirty="0" smtClean="0">
                <a:latin typeface="Calibri"/>
              </a:rPr>
              <a:t>really emerge clearly until </a:t>
            </a:r>
            <a:r>
              <a:rPr lang="is-IS" sz="2600" dirty="0" smtClean="0">
                <a:latin typeface="Calibri"/>
              </a:rPr>
              <a:t>late in the 20th </a:t>
            </a:r>
            <a:r>
              <a:rPr lang="is-IS" sz="2600" dirty="0" smtClean="0">
                <a:latin typeface="Calibri"/>
              </a:rPr>
              <a:t>century (cf. below)?</a:t>
            </a:r>
            <a:endParaRPr lang="is-IS" sz="2600" dirty="0" smtClean="0">
              <a:latin typeface="Calibri"/>
            </a:endParaRPr>
          </a:p>
          <a:p>
            <a:pPr>
              <a:spcBef>
                <a:spcPts val="0"/>
              </a:spcBef>
            </a:pPr>
            <a:endParaRPr lang="is-IS" sz="2400" dirty="0" smtClean="0">
              <a:latin typeface="Calibri"/>
            </a:endParaRPr>
          </a:p>
          <a:p>
            <a:pPr marL="0" indent="0">
              <a:spcBef>
                <a:spcPts val="0"/>
              </a:spcBef>
              <a:buNone/>
            </a:pPr>
            <a:r>
              <a:rPr lang="is-IS" b="1" dirty="0" smtClean="0">
                <a:latin typeface="Calibri"/>
              </a:rPr>
              <a:t>Possible solutions to the actuation problem:</a:t>
            </a:r>
          </a:p>
          <a:p>
            <a:pPr>
              <a:lnSpc>
                <a:spcPts val="2600"/>
              </a:lnSpc>
              <a:spcBef>
                <a:spcPts val="0"/>
              </a:spcBef>
            </a:pPr>
            <a:r>
              <a:rPr lang="is-IS" sz="2600" dirty="0" smtClean="0">
                <a:solidFill>
                  <a:srgbClr val="FF0000"/>
                </a:solidFill>
                <a:latin typeface="Calibri"/>
              </a:rPr>
              <a:t>Increased frequency </a:t>
            </a:r>
            <a:r>
              <a:rPr lang="is-IS" sz="2600" dirty="0" smtClean="0">
                <a:latin typeface="Calibri"/>
              </a:rPr>
              <a:t>of relevant impersonal constructions serving as sources for the reanalysis (some of them </a:t>
            </a:r>
            <a:r>
              <a:rPr lang="is-IS" sz="2600" dirty="0" smtClean="0">
                <a:latin typeface="Calibri"/>
              </a:rPr>
              <a:t>ambiguous) or some other difference in the input?  </a:t>
            </a:r>
            <a:endParaRPr lang="is-IS" sz="2600" dirty="0" smtClean="0">
              <a:latin typeface="Calibri"/>
            </a:endParaRPr>
          </a:p>
          <a:p>
            <a:pPr>
              <a:lnSpc>
                <a:spcPts val="2600"/>
              </a:lnSpc>
              <a:spcBef>
                <a:spcPts val="0"/>
              </a:spcBef>
            </a:pPr>
            <a:r>
              <a:rPr lang="is-IS" sz="2600" dirty="0" smtClean="0">
                <a:solidFill>
                  <a:srgbClr val="FF0000"/>
                </a:solidFill>
                <a:latin typeface="Calibri"/>
              </a:rPr>
              <a:t>Sociolinguistic</a:t>
            </a:r>
            <a:r>
              <a:rPr lang="is-IS" sz="2600" dirty="0" smtClean="0">
                <a:latin typeface="Calibri"/>
              </a:rPr>
              <a:t> explanations?</a:t>
            </a:r>
            <a:endParaRPr lang="is-IS" sz="2600" dirty="0">
              <a:latin typeface="Calibri"/>
            </a:endParaRPr>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17</a:t>
            </a:fld>
            <a:endParaRPr lang="en-US"/>
          </a:p>
        </p:txBody>
      </p:sp>
    </p:spTree>
    <p:extLst>
      <p:ext uri="{BB962C8B-B14F-4D97-AF65-F5344CB8AC3E}">
        <p14:creationId xmlns:p14="http://schemas.microsoft.com/office/powerpoint/2010/main" val="30447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Earliest mentions of the NIP</a:t>
            </a:r>
            <a:endParaRPr lang="is-IS" sz="3600" dirty="0"/>
          </a:p>
        </p:txBody>
      </p:sp>
      <p:sp>
        <p:nvSpPr>
          <p:cNvPr id="3" name="Content Placeholder 2"/>
          <p:cNvSpPr>
            <a:spLocks noGrp="1"/>
          </p:cNvSpPr>
          <p:nvPr>
            <p:ph idx="1"/>
          </p:nvPr>
        </p:nvSpPr>
        <p:spPr>
          <a:xfrm>
            <a:off x="467544" y="1124744"/>
            <a:ext cx="8424936" cy="5030019"/>
          </a:xfrm>
        </p:spPr>
        <p:txBody>
          <a:bodyPr/>
          <a:lstStyle/>
          <a:p>
            <a:pPr marL="0" indent="0">
              <a:buNone/>
            </a:pPr>
            <a:r>
              <a:rPr lang="is-IS" sz="2800" i="1" dirty="0" smtClean="0"/>
              <a:t>It was noted in </a:t>
            </a:r>
            <a:r>
              <a:rPr lang="is-IS" sz="2800" b="1" i="1" dirty="0" smtClean="0">
                <a:solidFill>
                  <a:srgbClr val="FF0000"/>
                </a:solidFill>
              </a:rPr>
              <a:t>prescriptive columns </a:t>
            </a:r>
            <a:r>
              <a:rPr lang="is-IS" sz="2800" i="1" dirty="0" smtClean="0"/>
              <a:t>in Icelandic newspapers around 1980:</a:t>
            </a:r>
          </a:p>
          <a:p>
            <a:pPr marL="0" indent="0">
              <a:buNone/>
            </a:pPr>
            <a:endParaRPr lang="is-IS" sz="2400" dirty="0" smtClean="0"/>
          </a:p>
          <a:p>
            <a:pPr marL="0" indent="0">
              <a:buNone/>
            </a:pPr>
            <a:r>
              <a:rPr lang="is-IS" sz="2400" dirty="0" smtClean="0"/>
              <a:t>Gísli Jónsson in a newspaper column on language preservation 1979: Calls the following example “impoverished child language”:</a:t>
            </a:r>
          </a:p>
          <a:p>
            <a:pPr marL="457200" indent="-457200">
              <a:lnSpc>
                <a:spcPts val="2200"/>
              </a:lnSpc>
              <a:buAutoNum type="arabicParenBoth"/>
            </a:pPr>
            <a:r>
              <a:rPr lang="is-IS" sz="2400" dirty="0" smtClean="0"/>
              <a:t>Það 	var 	</a:t>
            </a:r>
            <a:r>
              <a:rPr lang="is-IS" sz="2400" b="1" dirty="0" smtClean="0"/>
              <a:t>barið 		mig </a:t>
            </a:r>
            <a:r>
              <a:rPr lang="is-IS" sz="2400" dirty="0" smtClean="0"/>
              <a:t>			í bakið.</a:t>
            </a:r>
          </a:p>
          <a:p>
            <a:pPr marL="0" indent="0">
              <a:lnSpc>
                <a:spcPts val="2200"/>
              </a:lnSpc>
              <a:buNone/>
            </a:pPr>
            <a:r>
              <a:rPr lang="is-IS" sz="2400" dirty="0"/>
              <a:t>	</a:t>
            </a:r>
            <a:r>
              <a:rPr lang="is-IS" sz="2400" dirty="0" smtClean="0"/>
              <a:t>there 	was 	hit(</a:t>
            </a:r>
            <a:r>
              <a:rPr lang="is-IS" sz="2400" dirty="0" smtClean="0">
                <a:solidFill>
                  <a:srgbClr val="FF0000"/>
                </a:solidFill>
              </a:rPr>
              <a:t>n</a:t>
            </a:r>
            <a:r>
              <a:rPr lang="is-IS" sz="2400" dirty="0" smtClean="0"/>
              <a:t>.sg.) 	me(</a:t>
            </a:r>
            <a:r>
              <a:rPr lang="is-IS" sz="2400" dirty="0" smtClean="0">
                <a:solidFill>
                  <a:srgbClr val="FF0000"/>
                </a:solidFill>
              </a:rPr>
              <a:t>A m./f</a:t>
            </a:r>
            <a:r>
              <a:rPr lang="is-IS" sz="2400" dirty="0" smtClean="0"/>
              <a:t>.)	in the-back</a:t>
            </a:r>
          </a:p>
          <a:p>
            <a:pPr marL="0" indent="0">
              <a:buNone/>
            </a:pPr>
            <a:endParaRPr lang="is-IS" sz="2400" dirty="0" smtClean="0"/>
          </a:p>
          <a:p>
            <a:pPr marL="0" indent="0">
              <a:buNone/>
            </a:pPr>
            <a:r>
              <a:rPr lang="is-IS" sz="2400" dirty="0" smtClean="0"/>
              <a:t>Helgi Hálfdanarson 1982 in a newsp. column on lg. preservation:</a:t>
            </a:r>
          </a:p>
          <a:p>
            <a:pPr marL="0" indent="0">
              <a:lnSpc>
                <a:spcPts val="2200"/>
              </a:lnSpc>
              <a:buNone/>
            </a:pPr>
            <a:r>
              <a:rPr lang="is-IS" sz="2400" dirty="0" smtClean="0"/>
              <a:t>(2)	Það var </a:t>
            </a:r>
            <a:r>
              <a:rPr lang="is-IS" sz="2400" b="1" dirty="0" smtClean="0"/>
              <a:t>sagt honum </a:t>
            </a:r>
            <a:r>
              <a:rPr lang="is-IS" sz="2400" dirty="0" smtClean="0"/>
              <a:t>að fara.</a:t>
            </a:r>
          </a:p>
          <a:p>
            <a:pPr marL="0" indent="0">
              <a:lnSpc>
                <a:spcPts val="2200"/>
              </a:lnSpc>
              <a:buNone/>
            </a:pPr>
            <a:r>
              <a:rPr lang="is-IS" sz="2400" dirty="0"/>
              <a:t>	</a:t>
            </a:r>
            <a:r>
              <a:rPr lang="is-IS" sz="2400" dirty="0" smtClean="0"/>
              <a:t>there was told(</a:t>
            </a:r>
            <a:r>
              <a:rPr lang="is-IS" sz="2400" dirty="0" smtClean="0">
                <a:solidFill>
                  <a:srgbClr val="FF0000"/>
                </a:solidFill>
              </a:rPr>
              <a:t>n</a:t>
            </a:r>
            <a:r>
              <a:rPr lang="is-IS" sz="2400" dirty="0" smtClean="0"/>
              <a:t>.sg.) him(D.</a:t>
            </a:r>
            <a:r>
              <a:rPr lang="is-IS" sz="2400" dirty="0" smtClean="0">
                <a:solidFill>
                  <a:srgbClr val="FF0000"/>
                </a:solidFill>
              </a:rPr>
              <a:t>m</a:t>
            </a:r>
            <a:r>
              <a:rPr lang="is-IS" sz="2400" dirty="0" smtClean="0"/>
              <a:t>.sg.) to go</a:t>
            </a:r>
            <a:r>
              <a:rPr lang="is-IS" sz="2400" dirty="0"/>
              <a:t>	</a:t>
            </a:r>
            <a:endParaRPr lang="is-IS" sz="2400" dirty="0" smtClean="0"/>
          </a:p>
          <a:p>
            <a:pPr marL="0" indent="0">
              <a:buNone/>
            </a:pPr>
            <a:endParaRPr lang="is-IS" sz="24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18</a:t>
            </a:fld>
            <a:endParaRPr lang="en-US"/>
          </a:p>
        </p:txBody>
      </p:sp>
    </p:spTree>
    <p:extLst>
      <p:ext uri="{BB962C8B-B14F-4D97-AF65-F5344CB8AC3E}">
        <p14:creationId xmlns:p14="http://schemas.microsoft.com/office/powerpoint/2010/main" val="4052643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647923"/>
          </a:xfrm>
        </p:spPr>
        <p:txBody>
          <a:bodyPr/>
          <a:lstStyle/>
          <a:p>
            <a:r>
              <a:rPr lang="is-IS" sz="3600" dirty="0" smtClean="0"/>
              <a:t>Earliest </a:t>
            </a:r>
            <a:r>
              <a:rPr lang="is-IS" sz="3600" dirty="0" smtClean="0"/>
              <a:t>mentions, </a:t>
            </a:r>
            <a:r>
              <a:rPr lang="is-IS" sz="3600" dirty="0" smtClean="0"/>
              <a:t>2</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buNone/>
            </a:pPr>
            <a:r>
              <a:rPr lang="is-IS" sz="2800" i="1" dirty="0" smtClean="0"/>
              <a:t>It was noted by scholars around the same time:</a:t>
            </a:r>
          </a:p>
          <a:p>
            <a:pPr marL="0" indent="0">
              <a:buNone/>
            </a:pPr>
            <a:endParaRPr lang="is-IS" sz="2800" dirty="0" smtClean="0"/>
          </a:p>
          <a:p>
            <a:pPr marL="0" indent="0">
              <a:lnSpc>
                <a:spcPts val="2400"/>
              </a:lnSpc>
              <a:buNone/>
            </a:pPr>
            <a:r>
              <a:rPr lang="is-IS" sz="2400" dirty="0" smtClean="0"/>
              <a:t>Helgi </a:t>
            </a:r>
            <a:r>
              <a:rPr lang="is-IS" sz="2400" dirty="0"/>
              <a:t>Bernódusson </a:t>
            </a:r>
            <a:r>
              <a:rPr lang="is-IS" sz="2400" dirty="0" smtClean="0"/>
              <a:t>(1982) in </a:t>
            </a:r>
            <a:r>
              <a:rPr lang="is-IS" sz="2400" dirty="0"/>
              <a:t>an MA-thesis </a:t>
            </a:r>
            <a:r>
              <a:rPr lang="is-IS" sz="2400" dirty="0" smtClean="0"/>
              <a:t>on </a:t>
            </a:r>
            <a:r>
              <a:rPr lang="is-IS" sz="2400" dirty="0"/>
              <a:t>impersonal </a:t>
            </a:r>
            <a:r>
              <a:rPr lang="is-IS" sz="2400" dirty="0" smtClean="0"/>
              <a:t>verbs:</a:t>
            </a:r>
            <a:endParaRPr lang="is-IS" sz="2400" dirty="0"/>
          </a:p>
          <a:p>
            <a:pPr marL="0" indent="0">
              <a:lnSpc>
                <a:spcPts val="2200"/>
              </a:lnSpc>
              <a:buNone/>
            </a:pPr>
            <a:r>
              <a:rPr lang="is-IS" sz="2400" dirty="0" smtClean="0"/>
              <a:t>(1) 	a. 	Það var </a:t>
            </a:r>
            <a:r>
              <a:rPr lang="is-IS" sz="2400" b="1" dirty="0" smtClean="0"/>
              <a:t>hjálpað mér </a:t>
            </a:r>
            <a:r>
              <a:rPr lang="is-IS" sz="2400" dirty="0" smtClean="0"/>
              <a:t>í skólanum.</a:t>
            </a:r>
          </a:p>
          <a:p>
            <a:pPr marL="0" indent="0">
              <a:lnSpc>
                <a:spcPts val="2200"/>
              </a:lnSpc>
              <a:buNone/>
            </a:pPr>
            <a:r>
              <a:rPr lang="is-IS" sz="2400" dirty="0"/>
              <a:t>	</a:t>
            </a:r>
            <a:r>
              <a:rPr lang="is-IS" sz="2400" dirty="0" smtClean="0"/>
              <a:t>	there </a:t>
            </a:r>
            <a:r>
              <a:rPr lang="is-IS" sz="2400" dirty="0"/>
              <a:t>was helped(</a:t>
            </a:r>
            <a:r>
              <a:rPr lang="is-IS" sz="2400" dirty="0">
                <a:solidFill>
                  <a:srgbClr val="FF0000"/>
                </a:solidFill>
              </a:rPr>
              <a:t>n</a:t>
            </a:r>
            <a:r>
              <a:rPr lang="is-IS" sz="2400" dirty="0"/>
              <a:t>.sg.) me(D </a:t>
            </a:r>
            <a:r>
              <a:rPr lang="is-IS" sz="2400" dirty="0">
                <a:solidFill>
                  <a:srgbClr val="FF0000"/>
                </a:solidFill>
              </a:rPr>
              <a:t>m./f</a:t>
            </a:r>
            <a:r>
              <a:rPr lang="is-IS" sz="2400" dirty="0"/>
              <a:t>.sg.) in </a:t>
            </a:r>
            <a:r>
              <a:rPr lang="is-IS" sz="2400" dirty="0" smtClean="0"/>
              <a:t>the-school</a:t>
            </a:r>
          </a:p>
          <a:p>
            <a:pPr marL="0" indent="0">
              <a:lnSpc>
                <a:spcPts val="2200"/>
              </a:lnSpc>
              <a:buNone/>
            </a:pPr>
            <a:r>
              <a:rPr lang="is-IS" sz="2400" dirty="0"/>
              <a:t>	</a:t>
            </a:r>
            <a:r>
              <a:rPr lang="is-IS" sz="2400" dirty="0" smtClean="0"/>
              <a:t>b.	Það var </a:t>
            </a:r>
            <a:r>
              <a:rPr lang="is-IS" sz="2400" b="1" dirty="0" smtClean="0"/>
              <a:t>skilið mig </a:t>
            </a:r>
            <a:r>
              <a:rPr lang="is-IS" sz="2400" dirty="0" smtClean="0"/>
              <a:t>eftir.</a:t>
            </a:r>
          </a:p>
          <a:p>
            <a:pPr marL="0" indent="0">
              <a:lnSpc>
                <a:spcPts val="2200"/>
              </a:lnSpc>
              <a:buNone/>
            </a:pPr>
            <a:r>
              <a:rPr lang="is-IS" sz="2400" dirty="0"/>
              <a:t>	</a:t>
            </a:r>
            <a:r>
              <a:rPr lang="is-IS" sz="2400" dirty="0" smtClean="0"/>
              <a:t>	there was left(</a:t>
            </a:r>
            <a:r>
              <a:rPr lang="is-IS" sz="2400" dirty="0" smtClean="0">
                <a:solidFill>
                  <a:srgbClr val="FF0000"/>
                </a:solidFill>
              </a:rPr>
              <a:t>n</a:t>
            </a:r>
            <a:r>
              <a:rPr lang="is-IS" sz="2400" dirty="0" smtClean="0"/>
              <a:t>.sg.) me(A </a:t>
            </a:r>
            <a:r>
              <a:rPr lang="is-IS" sz="2400" dirty="0" smtClean="0">
                <a:solidFill>
                  <a:srgbClr val="FF0000"/>
                </a:solidFill>
              </a:rPr>
              <a:t>m./f. </a:t>
            </a:r>
            <a:r>
              <a:rPr lang="is-IS" sz="2400" dirty="0"/>
              <a:t>s</a:t>
            </a:r>
            <a:r>
              <a:rPr lang="is-IS" sz="2400" dirty="0" smtClean="0"/>
              <a:t>g) behind</a:t>
            </a:r>
          </a:p>
          <a:p>
            <a:pPr marL="0" indent="0">
              <a:lnSpc>
                <a:spcPts val="2200"/>
              </a:lnSpc>
              <a:buNone/>
            </a:pPr>
            <a:endParaRPr lang="is-IS" sz="2400" dirty="0" smtClean="0"/>
          </a:p>
          <a:p>
            <a:pPr marL="0" indent="0">
              <a:lnSpc>
                <a:spcPts val="2200"/>
              </a:lnSpc>
              <a:buNone/>
            </a:pPr>
            <a:r>
              <a:rPr lang="is-IS" sz="2400" dirty="0" smtClean="0"/>
              <a:t>Jón G. Friðjónsson (1989), monograph on verbal constructions:</a:t>
            </a:r>
          </a:p>
          <a:p>
            <a:pPr marL="457200" indent="-457200">
              <a:lnSpc>
                <a:spcPts val="2400"/>
              </a:lnSpc>
              <a:buAutoNum type="arabicParenBoth" startAt="2"/>
            </a:pPr>
            <a:r>
              <a:rPr lang="sv-SE" sz="2400" dirty="0" smtClean="0"/>
              <a:t>a</a:t>
            </a:r>
            <a:r>
              <a:rPr lang="sv-SE" sz="2400" dirty="0"/>
              <a:t>. </a:t>
            </a:r>
            <a:r>
              <a:rPr lang="sv-SE" sz="2400" dirty="0" smtClean="0"/>
              <a:t>	?Það </a:t>
            </a:r>
            <a:r>
              <a:rPr lang="sv-SE" sz="2400" dirty="0"/>
              <a:t>var </a:t>
            </a:r>
            <a:r>
              <a:rPr lang="sv-SE" sz="2400" b="1" dirty="0"/>
              <a:t>fleygt bókunum</a:t>
            </a:r>
            <a:r>
              <a:rPr lang="sv-SE" sz="2400" dirty="0" smtClean="0"/>
              <a:t>.</a:t>
            </a:r>
          </a:p>
          <a:p>
            <a:pPr marL="0" indent="0">
              <a:lnSpc>
                <a:spcPts val="2400"/>
              </a:lnSpc>
              <a:buNone/>
            </a:pPr>
            <a:r>
              <a:rPr lang="sv-SE" sz="2400" dirty="0"/>
              <a:t>	</a:t>
            </a:r>
            <a:r>
              <a:rPr lang="sv-SE" sz="2400" dirty="0" smtClean="0"/>
              <a:t>	  there was thrown-out(</a:t>
            </a:r>
            <a:r>
              <a:rPr lang="sv-SE" sz="2400" dirty="0" smtClean="0">
                <a:solidFill>
                  <a:srgbClr val="FF0000"/>
                </a:solidFill>
              </a:rPr>
              <a:t>n.sg</a:t>
            </a:r>
            <a:r>
              <a:rPr lang="sv-SE" sz="2400" dirty="0" smtClean="0"/>
              <a:t>.) the-books(D </a:t>
            </a:r>
            <a:r>
              <a:rPr lang="sv-SE" sz="2400" dirty="0" smtClean="0">
                <a:solidFill>
                  <a:srgbClr val="FF0000"/>
                </a:solidFill>
              </a:rPr>
              <a:t>f.pl</a:t>
            </a:r>
            <a:r>
              <a:rPr lang="sv-SE" sz="2400" dirty="0" smtClean="0">
                <a:solidFill>
                  <a:srgbClr val="FF0000"/>
                </a:solidFill>
              </a:rPr>
              <a:t>. </a:t>
            </a:r>
            <a:r>
              <a:rPr lang="sv-SE" sz="2400" dirty="0">
                <a:solidFill>
                  <a:srgbClr val="FF0000"/>
                </a:solidFill>
              </a:rPr>
              <a:t>d</a:t>
            </a:r>
            <a:r>
              <a:rPr lang="sv-SE" sz="2400" dirty="0" smtClean="0">
                <a:solidFill>
                  <a:srgbClr val="FF0000"/>
                </a:solidFill>
              </a:rPr>
              <a:t>ef.</a:t>
            </a:r>
            <a:r>
              <a:rPr lang="sv-SE" sz="2400" dirty="0" smtClean="0"/>
              <a:t>)</a:t>
            </a:r>
            <a:endParaRPr lang="sv-SE" sz="2400" dirty="0"/>
          </a:p>
          <a:p>
            <a:pPr marL="0" indent="0">
              <a:lnSpc>
                <a:spcPts val="2400"/>
              </a:lnSpc>
              <a:buNone/>
            </a:pPr>
            <a:r>
              <a:rPr lang="sv-SE" sz="2400" dirty="0" smtClean="0"/>
              <a:t>	b</a:t>
            </a:r>
            <a:r>
              <a:rPr lang="sv-SE" sz="2400" dirty="0"/>
              <a:t>. </a:t>
            </a:r>
            <a:r>
              <a:rPr lang="sv-SE" sz="2400" dirty="0" smtClean="0"/>
              <a:t>	?Það </a:t>
            </a:r>
            <a:r>
              <a:rPr lang="sv-SE" sz="2400" dirty="0"/>
              <a:t>var saknað stráksins</a:t>
            </a:r>
            <a:r>
              <a:rPr lang="sv-SE" sz="2400" dirty="0" smtClean="0"/>
              <a:t>.</a:t>
            </a:r>
          </a:p>
          <a:p>
            <a:pPr marL="0" indent="0">
              <a:lnSpc>
                <a:spcPts val="2400"/>
              </a:lnSpc>
              <a:buNone/>
            </a:pPr>
            <a:r>
              <a:rPr lang="sv-SE" sz="2400" dirty="0"/>
              <a:t>	</a:t>
            </a:r>
            <a:r>
              <a:rPr lang="sv-SE" sz="2400" dirty="0" smtClean="0"/>
              <a:t>	 there was missed(</a:t>
            </a:r>
            <a:r>
              <a:rPr lang="sv-SE" sz="2400" dirty="0" smtClean="0">
                <a:solidFill>
                  <a:srgbClr val="FF0000"/>
                </a:solidFill>
              </a:rPr>
              <a:t>n</a:t>
            </a:r>
            <a:r>
              <a:rPr lang="sv-SE" sz="2400" dirty="0" smtClean="0"/>
              <a:t>.sg.) the-boy(G </a:t>
            </a:r>
            <a:r>
              <a:rPr lang="sv-SE" sz="2400" dirty="0" smtClean="0">
                <a:solidFill>
                  <a:srgbClr val="FF0000"/>
                </a:solidFill>
              </a:rPr>
              <a:t>m</a:t>
            </a:r>
            <a:r>
              <a:rPr lang="sv-SE" sz="2400" dirty="0" smtClean="0"/>
              <a:t>.sg</a:t>
            </a:r>
            <a:r>
              <a:rPr lang="sv-SE" sz="2400" dirty="0" smtClean="0"/>
              <a:t>. </a:t>
            </a:r>
            <a:r>
              <a:rPr lang="sv-SE" sz="2400" dirty="0">
                <a:solidFill>
                  <a:srgbClr val="FF0000"/>
                </a:solidFill>
              </a:rPr>
              <a:t>d</a:t>
            </a:r>
            <a:r>
              <a:rPr lang="sv-SE" sz="2400" dirty="0" smtClean="0">
                <a:solidFill>
                  <a:srgbClr val="FF0000"/>
                </a:solidFill>
              </a:rPr>
              <a:t>ef.</a:t>
            </a:r>
            <a:r>
              <a:rPr lang="sv-SE" sz="2400" dirty="0" smtClean="0"/>
              <a:t>)</a:t>
            </a:r>
            <a:endParaRPr lang="is-IS" sz="2400" dirty="0"/>
          </a:p>
          <a:p>
            <a:pPr marL="0" indent="0">
              <a:buNone/>
            </a:pPr>
            <a:endParaRPr lang="is-IS"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19</a:t>
            </a:fld>
            <a:endParaRPr lang="en-US"/>
          </a:p>
        </p:txBody>
      </p:sp>
    </p:spTree>
    <p:extLst>
      <p:ext uri="{BB962C8B-B14F-4D97-AF65-F5344CB8AC3E}">
        <p14:creationId xmlns:p14="http://schemas.microsoft.com/office/powerpoint/2010/main" val="151984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68313" y="404664"/>
            <a:ext cx="8229600" cy="648072"/>
          </a:xfrm>
        </p:spPr>
        <p:txBody>
          <a:bodyPr/>
          <a:lstStyle/>
          <a:p>
            <a:pPr eaLnBrk="1" hangingPunct="1"/>
            <a:r>
              <a:rPr lang="is-IS" sz="3600" dirty="0" smtClean="0"/>
              <a:t>Outline of the talk</a:t>
            </a:r>
          </a:p>
        </p:txBody>
      </p:sp>
      <p:sp>
        <p:nvSpPr>
          <p:cNvPr id="15363" name="Rectangle 3"/>
          <p:cNvSpPr>
            <a:spLocks noGrp="1"/>
          </p:cNvSpPr>
          <p:nvPr>
            <p:ph type="body" idx="1"/>
          </p:nvPr>
        </p:nvSpPr>
        <p:spPr>
          <a:xfrm>
            <a:off x="323528" y="1052736"/>
            <a:ext cx="8569647" cy="5073427"/>
          </a:xfrm>
        </p:spPr>
        <p:txBody>
          <a:bodyPr/>
          <a:lstStyle/>
          <a:p>
            <a:pPr marL="0" indent="0" eaLnBrk="1" hangingPunct="1">
              <a:lnSpc>
                <a:spcPts val="2000"/>
              </a:lnSpc>
              <a:spcBef>
                <a:spcPts val="0"/>
              </a:spcBef>
              <a:buNone/>
              <a:defRPr/>
            </a:pPr>
            <a:endParaRPr lang="is-IS" sz="2400" b="1" dirty="0" smtClean="0"/>
          </a:p>
          <a:p>
            <a:pPr eaLnBrk="1" hangingPunct="1">
              <a:lnSpc>
                <a:spcPts val="2000"/>
              </a:lnSpc>
              <a:spcBef>
                <a:spcPts val="0"/>
              </a:spcBef>
              <a:defRPr/>
            </a:pPr>
            <a:r>
              <a:rPr lang="is-IS" sz="2600" b="1" dirty="0" smtClean="0"/>
              <a:t>Introduction</a:t>
            </a:r>
            <a:r>
              <a:rPr lang="is-IS" sz="2400" dirty="0" smtClean="0"/>
              <a:t> </a:t>
            </a:r>
          </a:p>
          <a:p>
            <a:pPr lvl="1" eaLnBrk="1" hangingPunct="1">
              <a:lnSpc>
                <a:spcPts val="2000"/>
              </a:lnSpc>
              <a:spcBef>
                <a:spcPts val="0"/>
              </a:spcBef>
              <a:buFont typeface="Wingdings" panose="05000000000000000000" pitchFamily="2" charset="2"/>
              <a:buChar char="Ø"/>
              <a:defRPr/>
            </a:pPr>
            <a:r>
              <a:rPr lang="is-IS" sz="2400" dirty="0" smtClean="0"/>
              <a:t>What is the “The New (Impersonal) Passive” like?</a:t>
            </a:r>
          </a:p>
          <a:p>
            <a:pPr lvl="1" eaLnBrk="1" hangingPunct="1">
              <a:lnSpc>
                <a:spcPts val="2000"/>
              </a:lnSpc>
              <a:spcBef>
                <a:spcPts val="0"/>
              </a:spcBef>
              <a:buFont typeface="Wingdings" panose="05000000000000000000" pitchFamily="2" charset="2"/>
              <a:buChar char="Ø"/>
              <a:defRPr/>
            </a:pPr>
            <a:r>
              <a:rPr lang="is-IS" sz="2400" dirty="0" smtClean="0"/>
              <a:t>Why – and to whom – is it interesting?</a:t>
            </a:r>
          </a:p>
          <a:p>
            <a:pPr eaLnBrk="1" hangingPunct="1">
              <a:lnSpc>
                <a:spcPts val="2000"/>
              </a:lnSpc>
              <a:spcBef>
                <a:spcPts val="0"/>
              </a:spcBef>
              <a:buFont typeface="Arial" charset="0"/>
              <a:buNone/>
              <a:defRPr/>
            </a:pPr>
            <a:endParaRPr lang="is-IS" sz="2400" dirty="0" smtClean="0"/>
          </a:p>
          <a:p>
            <a:pPr eaLnBrk="1" hangingPunct="1">
              <a:lnSpc>
                <a:spcPts val="2000"/>
              </a:lnSpc>
              <a:spcBef>
                <a:spcPts val="0"/>
              </a:spcBef>
              <a:defRPr/>
            </a:pPr>
            <a:r>
              <a:rPr lang="is-IS" sz="2600" b="1" dirty="0" smtClean="0"/>
              <a:t>Some ideas about the origin (and nature) of the NIP</a:t>
            </a:r>
          </a:p>
          <a:p>
            <a:pPr lvl="1" eaLnBrk="1" hangingPunct="1">
              <a:lnSpc>
                <a:spcPts val="2000"/>
              </a:lnSpc>
              <a:spcBef>
                <a:spcPts val="0"/>
              </a:spcBef>
              <a:buFont typeface="Wingdings" panose="05000000000000000000" pitchFamily="2" charset="2"/>
              <a:buChar char="Ø"/>
              <a:defRPr/>
            </a:pPr>
            <a:r>
              <a:rPr lang="is-IS" sz="2400" dirty="0" smtClean="0"/>
              <a:t>foreign influence</a:t>
            </a:r>
          </a:p>
          <a:p>
            <a:pPr lvl="1" eaLnBrk="1" hangingPunct="1">
              <a:lnSpc>
                <a:spcPts val="2000"/>
              </a:lnSpc>
              <a:spcBef>
                <a:spcPts val="0"/>
              </a:spcBef>
              <a:buFont typeface="Wingdings" panose="05000000000000000000" pitchFamily="2" charset="2"/>
              <a:buChar char="Ø"/>
              <a:defRPr/>
            </a:pPr>
            <a:r>
              <a:rPr lang="is-IS" sz="2400" dirty="0" smtClean="0"/>
              <a:t>a reanalysis of </a:t>
            </a:r>
            <a:r>
              <a:rPr lang="is-IS" sz="2400" dirty="0" smtClean="0"/>
              <a:t>impersonal  </a:t>
            </a:r>
            <a:r>
              <a:rPr lang="is-IS" sz="2400" b="1" dirty="0" smtClean="0">
                <a:solidFill>
                  <a:srgbClr val="FF0000"/>
                </a:solidFill>
              </a:rPr>
              <a:t>active</a:t>
            </a:r>
            <a:r>
              <a:rPr lang="is-IS" sz="2400" dirty="0"/>
              <a:t>/</a:t>
            </a:r>
            <a:r>
              <a:rPr lang="is-IS" sz="2400" b="1" dirty="0" smtClean="0">
                <a:solidFill>
                  <a:srgbClr val="FF0000"/>
                </a:solidFill>
              </a:rPr>
              <a:t>passive</a:t>
            </a:r>
            <a:r>
              <a:rPr lang="is-IS" sz="2400" b="1" dirty="0" smtClean="0"/>
              <a:t> </a:t>
            </a:r>
            <a:r>
              <a:rPr lang="is-IS" sz="2400" dirty="0" smtClean="0"/>
              <a:t>constructions</a:t>
            </a:r>
          </a:p>
          <a:p>
            <a:pPr marL="457200" lvl="1" indent="0" eaLnBrk="1" hangingPunct="1">
              <a:lnSpc>
                <a:spcPts val="2000"/>
              </a:lnSpc>
              <a:spcBef>
                <a:spcPts val="0"/>
              </a:spcBef>
              <a:buNone/>
              <a:defRPr/>
            </a:pPr>
            <a:endParaRPr lang="is-IS" sz="2400" dirty="0" smtClean="0"/>
          </a:p>
          <a:p>
            <a:pPr marL="361950" indent="-361950" eaLnBrk="1" hangingPunct="1">
              <a:lnSpc>
                <a:spcPts val="2000"/>
              </a:lnSpc>
              <a:spcBef>
                <a:spcPts val="0"/>
              </a:spcBef>
              <a:defRPr/>
            </a:pPr>
            <a:r>
              <a:rPr lang="is-IS" sz="2600" b="1" dirty="0"/>
              <a:t>R</a:t>
            </a:r>
            <a:r>
              <a:rPr lang="is-IS" sz="2600" b="1" dirty="0" smtClean="0"/>
              <a:t>eview of previous research </a:t>
            </a:r>
            <a:r>
              <a:rPr lang="is-IS" sz="2600" b="1" dirty="0" smtClean="0"/>
              <a:t>on the NIP (mainly diffusion)</a:t>
            </a:r>
            <a:endParaRPr lang="is-IS" sz="2600" b="1" dirty="0" smtClean="0"/>
          </a:p>
          <a:p>
            <a:pPr marL="762000" lvl="1" indent="-361950" eaLnBrk="1" hangingPunct="1">
              <a:lnSpc>
                <a:spcPts val="2000"/>
              </a:lnSpc>
              <a:spcBef>
                <a:spcPts val="0"/>
              </a:spcBef>
              <a:buFont typeface="Wingdings" panose="05000000000000000000" pitchFamily="2" charset="2"/>
              <a:buChar char="Ø"/>
              <a:defRPr/>
            </a:pPr>
            <a:r>
              <a:rPr lang="is-IS" sz="2400" dirty="0" smtClean="0"/>
              <a:t>Sigríður Sigurjónsdóttir and Joan Maling</a:t>
            </a:r>
          </a:p>
          <a:p>
            <a:pPr marL="762000" lvl="1" indent="-361950" eaLnBrk="1" hangingPunct="1">
              <a:lnSpc>
                <a:spcPts val="2000"/>
              </a:lnSpc>
              <a:spcBef>
                <a:spcPts val="0"/>
              </a:spcBef>
              <a:buFont typeface="Wingdings" panose="05000000000000000000" pitchFamily="2" charset="2"/>
              <a:buChar char="Ø"/>
              <a:defRPr/>
            </a:pPr>
            <a:r>
              <a:rPr lang="is-IS" sz="2400" dirty="0" smtClean="0"/>
              <a:t>Finnur Friðriksson</a:t>
            </a:r>
          </a:p>
          <a:p>
            <a:pPr marL="762000" lvl="1" indent="-361950" eaLnBrk="1" hangingPunct="1">
              <a:lnSpc>
                <a:spcPts val="2000"/>
              </a:lnSpc>
              <a:spcBef>
                <a:spcPts val="0"/>
              </a:spcBef>
              <a:buFont typeface="Wingdings" panose="05000000000000000000" pitchFamily="2" charset="2"/>
              <a:buChar char="Ø"/>
              <a:defRPr/>
            </a:pPr>
            <a:r>
              <a:rPr lang="is-IS" sz="2400" dirty="0" smtClean="0"/>
              <a:t>IceDiaSyn</a:t>
            </a:r>
          </a:p>
          <a:p>
            <a:pPr marL="361950" indent="-361950" eaLnBrk="1" hangingPunct="1">
              <a:lnSpc>
                <a:spcPts val="2000"/>
              </a:lnSpc>
              <a:spcBef>
                <a:spcPts val="0"/>
              </a:spcBef>
              <a:buFont typeface="Arial" charset="0"/>
              <a:buNone/>
              <a:tabLst>
                <a:tab pos="447675" algn="l"/>
              </a:tabLst>
              <a:defRPr/>
            </a:pPr>
            <a:endParaRPr lang="is-IS" sz="2400" dirty="0" smtClean="0"/>
          </a:p>
          <a:p>
            <a:pPr marL="361950" indent="-361950" eaLnBrk="1" hangingPunct="1">
              <a:lnSpc>
                <a:spcPts val="2000"/>
              </a:lnSpc>
              <a:spcBef>
                <a:spcPts val="0"/>
              </a:spcBef>
              <a:tabLst>
                <a:tab pos="447675" algn="l"/>
              </a:tabLst>
              <a:defRPr/>
            </a:pPr>
            <a:r>
              <a:rPr lang="is-IS" sz="2600" b="1" dirty="0" smtClean="0"/>
              <a:t>Predictions for the future </a:t>
            </a:r>
            <a:r>
              <a:rPr lang="is-IS" sz="2600" b="1" dirty="0" smtClean="0">
                <a:latin typeface="Calibri"/>
              </a:rPr>
              <a:t>–</a:t>
            </a:r>
            <a:r>
              <a:rPr lang="is-IS" sz="2600" b="1" dirty="0" smtClean="0"/>
              <a:t> and development in real time</a:t>
            </a:r>
          </a:p>
          <a:p>
            <a:pPr marL="762000" lvl="1" indent="-361950" eaLnBrk="1" hangingPunct="1">
              <a:lnSpc>
                <a:spcPts val="2000"/>
              </a:lnSpc>
              <a:spcBef>
                <a:spcPts val="0"/>
              </a:spcBef>
              <a:buFont typeface="Wingdings" panose="05000000000000000000" pitchFamily="2" charset="2"/>
              <a:buChar char="Ø"/>
              <a:tabLst>
                <a:tab pos="447675" algn="l"/>
              </a:tabLst>
              <a:defRPr/>
            </a:pPr>
            <a:r>
              <a:rPr lang="is-IS" sz="2400" dirty="0"/>
              <a:t>Anton Karl Ingason, Legate and </a:t>
            </a:r>
            <a:r>
              <a:rPr lang="is-IS" sz="2400" dirty="0" smtClean="0"/>
              <a:t>Yang</a:t>
            </a:r>
          </a:p>
          <a:p>
            <a:pPr marL="762000" lvl="1" indent="-361950" eaLnBrk="1" hangingPunct="1">
              <a:lnSpc>
                <a:spcPts val="2000"/>
              </a:lnSpc>
              <a:spcBef>
                <a:spcPts val="0"/>
              </a:spcBef>
              <a:buFont typeface="Wingdings" panose="05000000000000000000" pitchFamily="2" charset="2"/>
              <a:buChar char="Ø"/>
              <a:tabLst>
                <a:tab pos="447675" algn="l"/>
              </a:tabLst>
              <a:defRPr/>
            </a:pPr>
            <a:r>
              <a:rPr lang="is-IS" sz="2400" dirty="0" smtClean="0"/>
              <a:t>RAUN </a:t>
            </a:r>
          </a:p>
          <a:p>
            <a:pPr marL="0" indent="0" eaLnBrk="1" hangingPunct="1">
              <a:lnSpc>
                <a:spcPts val="2000"/>
              </a:lnSpc>
              <a:spcBef>
                <a:spcPts val="0"/>
              </a:spcBef>
              <a:buNone/>
              <a:tabLst>
                <a:tab pos="447675" algn="l"/>
              </a:tabLst>
              <a:defRPr/>
            </a:pPr>
            <a:endParaRPr lang="is-IS" sz="2800" b="1" dirty="0"/>
          </a:p>
          <a:p>
            <a:pPr marL="361950" indent="-361950" eaLnBrk="1" hangingPunct="1">
              <a:lnSpc>
                <a:spcPts val="2000"/>
              </a:lnSpc>
              <a:spcBef>
                <a:spcPts val="0"/>
              </a:spcBef>
              <a:tabLst>
                <a:tab pos="447675" algn="l"/>
              </a:tabLst>
              <a:defRPr/>
            </a:pPr>
            <a:r>
              <a:rPr lang="is-IS" sz="2600" b="1" dirty="0" smtClean="0"/>
              <a:t>Concluding remarks</a:t>
            </a:r>
            <a:endParaRPr lang="is-IS" sz="2600" dirty="0" smtClean="0"/>
          </a:p>
        </p:txBody>
      </p:sp>
      <p:sp>
        <p:nvSpPr>
          <p:cNvPr id="7" name="Date Placeholder 6"/>
          <p:cNvSpPr>
            <a:spLocks noGrp="1"/>
          </p:cNvSpPr>
          <p:nvPr>
            <p:ph type="dt" sz="quarter" idx="10"/>
          </p:nvPr>
        </p:nvSpPr>
        <p:spPr>
          <a:xfrm>
            <a:off x="251520" y="6093296"/>
            <a:ext cx="2592288" cy="365125"/>
          </a:xfrm>
        </p:spPr>
        <p:txBody>
          <a:bodyPr/>
          <a:lstStyle/>
          <a:p>
            <a:pPr>
              <a:defRPr/>
            </a:pPr>
            <a:r>
              <a:rPr lang="is-IS" sz="1400" dirty="0" smtClean="0"/>
              <a:t>Den sociolingvistiske studiekreds KU, 21. april 2015 </a:t>
            </a:r>
            <a:endParaRPr lang="en-US" sz="1400" dirty="0"/>
          </a:p>
        </p:txBody>
      </p:sp>
      <p:sp>
        <p:nvSpPr>
          <p:cNvPr id="10" name="Slide Number Placeholder 9"/>
          <p:cNvSpPr>
            <a:spLocks noGrp="1"/>
          </p:cNvSpPr>
          <p:nvPr>
            <p:ph type="sldNum" sz="quarter" idx="12"/>
          </p:nvPr>
        </p:nvSpPr>
        <p:spPr/>
        <p:txBody>
          <a:bodyPr/>
          <a:lstStyle/>
          <a:p>
            <a:pPr>
              <a:defRPr/>
            </a:pPr>
            <a:fld id="{BD063286-2E35-424C-A96D-247B85EF8521}" type="slidenum">
              <a:rPr lang="en-US" smtClean="0"/>
              <a:pPr>
                <a:defRPr/>
              </a:pPr>
              <a:t>2</a:t>
            </a:fld>
            <a:endParaRPr lang="en-US"/>
          </a:p>
        </p:txBody>
      </p:sp>
      <p:sp>
        <p:nvSpPr>
          <p:cNvPr id="11" name="Footer Placeholder 10"/>
          <p:cNvSpPr>
            <a:spLocks noGrp="1"/>
          </p:cNvSpPr>
          <p:nvPr>
            <p:ph type="ftr" sz="quarter" idx="11"/>
          </p:nvPr>
        </p:nvSpPr>
        <p:spPr/>
        <p:txBody>
          <a:bodyPr/>
          <a:lstStyle/>
          <a:p>
            <a:pPr>
              <a:defRPr/>
            </a:pPr>
            <a:r>
              <a:rPr lang="en-US" dirty="0" err="1" smtClean="0"/>
              <a:t>Höskuldur</a:t>
            </a:r>
            <a:r>
              <a:rPr lang="en-US" dirty="0" smtClean="0"/>
              <a:t> </a:t>
            </a:r>
            <a:r>
              <a:rPr lang="en-US" dirty="0" err="1"/>
              <a:t>Þ</a:t>
            </a:r>
            <a:r>
              <a:rPr lang="en-US" dirty="0" err="1" smtClean="0"/>
              <a:t>ráinsson</a:t>
            </a:r>
            <a:r>
              <a:rPr lang="en-US" dirty="0" smtClean="0"/>
              <a:t>                                      Islands </a:t>
            </a:r>
            <a:r>
              <a:rPr lang="en-US" dirty="0" err="1" smtClean="0"/>
              <a:t>Universitet</a:t>
            </a:r>
            <a:endParaRPr lang="is-I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Earliest </a:t>
            </a:r>
            <a:r>
              <a:rPr lang="is-IS" sz="3600" dirty="0" smtClean="0"/>
              <a:t>mentions, </a:t>
            </a:r>
            <a:r>
              <a:rPr lang="is-IS" sz="3600" dirty="0" smtClean="0"/>
              <a:t>3</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buNone/>
            </a:pPr>
            <a:r>
              <a:rPr lang="is-IS" sz="2800" i="1" dirty="0" smtClean="0"/>
              <a:t>Noted by scholars, late 20th century, contd.</a:t>
            </a:r>
          </a:p>
          <a:p>
            <a:pPr marL="0" indent="0">
              <a:lnSpc>
                <a:spcPts val="2400"/>
              </a:lnSpc>
              <a:buNone/>
            </a:pPr>
            <a:r>
              <a:rPr lang="is-IS" sz="2400" dirty="0" smtClean="0"/>
              <a:t>Halldór Ármann Sigurðsson (1989) in his dissertation:</a:t>
            </a:r>
          </a:p>
          <a:p>
            <a:pPr marL="457200" indent="-457200">
              <a:lnSpc>
                <a:spcPts val="2200"/>
              </a:lnSpc>
              <a:buAutoNum type="arabicParenBoth"/>
            </a:pPr>
            <a:r>
              <a:rPr lang="is-IS" sz="2400" dirty="0" smtClean="0"/>
              <a:t>Það var </a:t>
            </a:r>
            <a:r>
              <a:rPr lang="is-IS" sz="2400" b="1" dirty="0" smtClean="0"/>
              <a:t>kosið hana </a:t>
            </a:r>
            <a:r>
              <a:rPr lang="is-IS" sz="2400" dirty="0" smtClean="0"/>
              <a:t>í gær.</a:t>
            </a:r>
          </a:p>
          <a:p>
            <a:pPr marL="0" indent="0">
              <a:lnSpc>
                <a:spcPts val="2200"/>
              </a:lnSpc>
              <a:buNone/>
            </a:pPr>
            <a:r>
              <a:rPr lang="is-IS" sz="2400" dirty="0"/>
              <a:t>	</a:t>
            </a:r>
            <a:r>
              <a:rPr lang="is-IS" sz="2400" dirty="0" smtClean="0"/>
              <a:t>there was elected(</a:t>
            </a:r>
            <a:r>
              <a:rPr lang="is-IS" sz="2400" dirty="0" smtClean="0">
                <a:solidFill>
                  <a:srgbClr val="FF0000"/>
                </a:solidFill>
              </a:rPr>
              <a:t>n</a:t>
            </a:r>
            <a:r>
              <a:rPr lang="is-IS" sz="2400" dirty="0" smtClean="0"/>
              <a:t>.sg.) </a:t>
            </a:r>
            <a:r>
              <a:rPr lang="is-IS" sz="2400" dirty="0" smtClean="0"/>
              <a:t>her(A </a:t>
            </a:r>
            <a:r>
              <a:rPr lang="is-IS" sz="2400" dirty="0" smtClean="0">
                <a:solidFill>
                  <a:srgbClr val="FF0000"/>
                </a:solidFill>
              </a:rPr>
              <a:t>f.</a:t>
            </a:r>
            <a:r>
              <a:rPr lang="is-IS" sz="2400" dirty="0" smtClean="0"/>
              <a:t>sg.) yesterday</a:t>
            </a:r>
          </a:p>
          <a:p>
            <a:pPr marL="0" indent="0">
              <a:lnSpc>
                <a:spcPts val="2200"/>
              </a:lnSpc>
              <a:buNone/>
            </a:pPr>
            <a:endParaRPr lang="is-IS" sz="2400" dirty="0"/>
          </a:p>
          <a:p>
            <a:pPr marL="0" indent="0">
              <a:lnSpc>
                <a:spcPts val="2200"/>
              </a:lnSpc>
              <a:buNone/>
            </a:pPr>
            <a:r>
              <a:rPr lang="is-IS" sz="2400" dirty="0" smtClean="0"/>
              <a:t>Helgi Skúli Kjartansson (1991, paper in a periodical published by teachers of Icelandic). He coined the term “The New Passive”:</a:t>
            </a:r>
          </a:p>
          <a:p>
            <a:pPr marL="457200" indent="-457200">
              <a:lnSpc>
                <a:spcPts val="2200"/>
              </a:lnSpc>
              <a:buAutoNum type="arabicParenBoth" startAt="2"/>
            </a:pPr>
            <a:r>
              <a:rPr lang="is-IS" sz="2400" dirty="0" smtClean="0"/>
              <a:t>a.	Það var </a:t>
            </a:r>
            <a:r>
              <a:rPr lang="is-IS" sz="2400" b="1" dirty="0" smtClean="0"/>
              <a:t>platað mig</a:t>
            </a:r>
            <a:r>
              <a:rPr lang="is-IS" sz="2400" dirty="0" smtClean="0"/>
              <a:t>.</a:t>
            </a:r>
            <a:endParaRPr lang="is-IS" sz="2400" dirty="0"/>
          </a:p>
          <a:p>
            <a:pPr marL="0" indent="0">
              <a:lnSpc>
                <a:spcPts val="2200"/>
              </a:lnSpc>
              <a:buNone/>
            </a:pPr>
            <a:r>
              <a:rPr lang="is-IS" sz="2400" dirty="0" smtClean="0"/>
              <a:t> 		there was tricked(</a:t>
            </a:r>
            <a:r>
              <a:rPr lang="is-IS" sz="2400" dirty="0" smtClean="0">
                <a:solidFill>
                  <a:srgbClr val="FF0000"/>
                </a:solidFill>
              </a:rPr>
              <a:t>n.</a:t>
            </a:r>
            <a:r>
              <a:rPr lang="is-IS" sz="2400" dirty="0" smtClean="0"/>
              <a:t>sg.) me(A </a:t>
            </a:r>
            <a:r>
              <a:rPr lang="is-IS" sz="2400" dirty="0" smtClean="0">
                <a:solidFill>
                  <a:srgbClr val="FF0000"/>
                </a:solidFill>
              </a:rPr>
              <a:t>m./f. </a:t>
            </a:r>
            <a:r>
              <a:rPr lang="is-IS" sz="2400" dirty="0"/>
              <a:t>s</a:t>
            </a:r>
            <a:r>
              <a:rPr lang="is-IS" sz="2400" dirty="0" smtClean="0"/>
              <a:t>g.)</a:t>
            </a:r>
          </a:p>
          <a:p>
            <a:pPr marL="0" indent="0">
              <a:lnSpc>
                <a:spcPts val="2200"/>
              </a:lnSpc>
              <a:buNone/>
            </a:pPr>
            <a:r>
              <a:rPr lang="is-IS" sz="2400" dirty="0"/>
              <a:t>	</a:t>
            </a:r>
            <a:r>
              <a:rPr lang="is-IS" sz="2400" dirty="0" smtClean="0"/>
              <a:t>b.	Það var </a:t>
            </a:r>
            <a:r>
              <a:rPr lang="is-IS" sz="2400" b="1" dirty="0" smtClean="0"/>
              <a:t>hrint mér</a:t>
            </a:r>
            <a:r>
              <a:rPr lang="is-IS" sz="2400" dirty="0" smtClean="0"/>
              <a:t>.</a:t>
            </a:r>
          </a:p>
          <a:p>
            <a:pPr marL="0" indent="0">
              <a:lnSpc>
                <a:spcPts val="2200"/>
              </a:lnSpc>
              <a:buNone/>
            </a:pPr>
            <a:r>
              <a:rPr lang="is-IS" sz="2400" dirty="0"/>
              <a:t>	</a:t>
            </a:r>
            <a:r>
              <a:rPr lang="is-IS" sz="2400" dirty="0" smtClean="0"/>
              <a:t>	there was pushed(</a:t>
            </a:r>
            <a:r>
              <a:rPr lang="is-IS" sz="2400" dirty="0" smtClean="0">
                <a:solidFill>
                  <a:srgbClr val="FF0000"/>
                </a:solidFill>
              </a:rPr>
              <a:t>n</a:t>
            </a:r>
            <a:r>
              <a:rPr lang="is-IS" sz="2400" dirty="0" smtClean="0"/>
              <a:t>.sg.) </a:t>
            </a:r>
            <a:r>
              <a:rPr lang="is-IS" sz="2400" dirty="0"/>
              <a:t>me(A </a:t>
            </a:r>
            <a:r>
              <a:rPr lang="is-IS" sz="2400" dirty="0">
                <a:solidFill>
                  <a:srgbClr val="FF0000"/>
                </a:solidFill>
              </a:rPr>
              <a:t>m./f. </a:t>
            </a:r>
            <a:r>
              <a:rPr lang="is-IS" sz="2400" dirty="0"/>
              <a:t>sg</a:t>
            </a:r>
            <a:r>
              <a:rPr lang="is-IS" sz="2400" dirty="0" smtClean="0"/>
              <a:t>.)</a:t>
            </a:r>
          </a:p>
          <a:p>
            <a:pPr marL="0" indent="0">
              <a:lnSpc>
                <a:spcPts val="2200"/>
              </a:lnSpc>
              <a:buNone/>
            </a:pPr>
            <a:r>
              <a:rPr lang="is-IS" sz="2400" dirty="0"/>
              <a:t>	</a:t>
            </a:r>
            <a:r>
              <a:rPr lang="is-IS" sz="2400" dirty="0" smtClean="0"/>
              <a:t>c.	Það var </a:t>
            </a:r>
            <a:r>
              <a:rPr lang="is-IS" sz="2400" b="1" dirty="0" smtClean="0"/>
              <a:t>saknað mín</a:t>
            </a:r>
            <a:r>
              <a:rPr lang="is-IS" sz="2400" dirty="0" smtClean="0"/>
              <a:t>.</a:t>
            </a:r>
          </a:p>
          <a:p>
            <a:pPr marL="0" indent="0">
              <a:lnSpc>
                <a:spcPts val="2200"/>
              </a:lnSpc>
              <a:buNone/>
            </a:pPr>
            <a:r>
              <a:rPr lang="is-IS" sz="2400" dirty="0"/>
              <a:t>	</a:t>
            </a:r>
            <a:r>
              <a:rPr lang="is-IS" sz="2400" dirty="0" smtClean="0"/>
              <a:t>	there was missed(</a:t>
            </a:r>
            <a:r>
              <a:rPr lang="is-IS" sz="2400" dirty="0" smtClean="0">
                <a:solidFill>
                  <a:srgbClr val="FF0000"/>
                </a:solidFill>
              </a:rPr>
              <a:t>n.</a:t>
            </a:r>
            <a:r>
              <a:rPr lang="is-IS" sz="2400" dirty="0" smtClean="0"/>
              <a:t>sg.) </a:t>
            </a:r>
            <a:r>
              <a:rPr lang="is-IS" sz="2400" dirty="0"/>
              <a:t>me(A </a:t>
            </a:r>
            <a:r>
              <a:rPr lang="is-IS" sz="2400" dirty="0">
                <a:solidFill>
                  <a:srgbClr val="FF0000"/>
                </a:solidFill>
              </a:rPr>
              <a:t>m./f. </a:t>
            </a:r>
            <a:r>
              <a:rPr lang="is-IS" sz="2400" dirty="0"/>
              <a:t>sg.)</a:t>
            </a:r>
          </a:p>
          <a:p>
            <a:pPr marL="0" indent="0">
              <a:lnSpc>
                <a:spcPts val="2200"/>
              </a:lnSpc>
              <a:buNone/>
            </a:pPr>
            <a:endParaRPr lang="is-IS" sz="2400" dirty="0" smtClean="0"/>
          </a:p>
          <a:p>
            <a:pPr marL="0" indent="0">
              <a:lnSpc>
                <a:spcPts val="2200"/>
              </a:lnSpc>
              <a:buNone/>
            </a:pPr>
            <a:r>
              <a:rPr lang="is-IS" sz="2400" dirty="0"/>
              <a:t>	</a:t>
            </a:r>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20</a:t>
            </a:fld>
            <a:endParaRPr lang="en-US"/>
          </a:p>
        </p:txBody>
      </p:sp>
    </p:spTree>
    <p:extLst>
      <p:ext uri="{BB962C8B-B14F-4D97-AF65-F5344CB8AC3E}">
        <p14:creationId xmlns:p14="http://schemas.microsoft.com/office/powerpoint/2010/main" val="57933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a:t>Earliest attested examples of the NIP</a:t>
            </a:r>
          </a:p>
        </p:txBody>
      </p:sp>
      <p:sp>
        <p:nvSpPr>
          <p:cNvPr id="3" name="Content Placeholder 2"/>
          <p:cNvSpPr>
            <a:spLocks noGrp="1"/>
          </p:cNvSpPr>
          <p:nvPr>
            <p:ph idx="1"/>
          </p:nvPr>
        </p:nvSpPr>
        <p:spPr>
          <a:xfrm>
            <a:off x="467544" y="1196752"/>
            <a:ext cx="8496944" cy="4958011"/>
          </a:xfrm>
        </p:spPr>
        <p:txBody>
          <a:bodyPr/>
          <a:lstStyle/>
          <a:p>
            <a:pPr marL="0" indent="0">
              <a:lnSpc>
                <a:spcPts val="2800"/>
              </a:lnSpc>
              <a:buNone/>
            </a:pPr>
            <a:r>
              <a:rPr lang="is-IS" sz="2800" dirty="0" smtClean="0"/>
              <a:t>Sigríður Sigurjónsdóttir and Joan Maling (2001:146) give (1a,b) as the earliest examples they know of:</a:t>
            </a:r>
          </a:p>
          <a:p>
            <a:pPr marL="457200" indent="-457200">
              <a:lnSpc>
                <a:spcPts val="2200"/>
              </a:lnSpc>
              <a:buAutoNum type="arabicParenBoth"/>
            </a:pPr>
            <a:r>
              <a:rPr lang="is-IS" sz="2400" dirty="0" smtClean="0"/>
              <a:t>a</a:t>
            </a:r>
            <a:r>
              <a:rPr lang="is-IS" sz="2400" dirty="0"/>
              <a:t>. </a:t>
            </a:r>
            <a:r>
              <a:rPr lang="is-IS" sz="2400" dirty="0" smtClean="0"/>
              <a:t>	Það </a:t>
            </a:r>
            <a:r>
              <a:rPr lang="is-IS" sz="2400" dirty="0"/>
              <a:t>var bólusett okkur. </a:t>
            </a:r>
            <a:r>
              <a:rPr lang="is-IS" sz="2400" dirty="0" smtClean="0"/>
              <a:t>	(Nothern Icel. 1959)</a:t>
            </a:r>
          </a:p>
          <a:p>
            <a:pPr marL="0" indent="0">
              <a:lnSpc>
                <a:spcPts val="2200"/>
              </a:lnSpc>
              <a:buNone/>
            </a:pPr>
            <a:r>
              <a:rPr lang="is-IS" sz="2400" dirty="0"/>
              <a:t>	</a:t>
            </a:r>
            <a:r>
              <a:rPr lang="is-IS" sz="2400" dirty="0" smtClean="0"/>
              <a:t>	there was vaccinated(n.</a:t>
            </a:r>
            <a:r>
              <a:rPr lang="is-IS" sz="2400" dirty="0" smtClean="0">
                <a:solidFill>
                  <a:srgbClr val="FF0000"/>
                </a:solidFill>
              </a:rPr>
              <a:t>sg</a:t>
            </a:r>
            <a:r>
              <a:rPr lang="is-IS" sz="2400" dirty="0" smtClean="0"/>
              <a:t>.) us (</a:t>
            </a:r>
            <a:r>
              <a:rPr lang="is-IS" sz="2400" dirty="0" smtClean="0"/>
              <a:t>A. </a:t>
            </a:r>
            <a:r>
              <a:rPr lang="is-IS" sz="2400" dirty="0" smtClean="0">
                <a:solidFill>
                  <a:srgbClr val="FF0000"/>
                </a:solidFill>
              </a:rPr>
              <a:t>pl</a:t>
            </a:r>
            <a:r>
              <a:rPr lang="is-IS" sz="2400" dirty="0" smtClean="0"/>
              <a:t>.)</a:t>
            </a:r>
            <a:endParaRPr lang="is-IS" sz="2400" dirty="0"/>
          </a:p>
          <a:p>
            <a:pPr marL="0" indent="0">
              <a:lnSpc>
                <a:spcPts val="2200"/>
              </a:lnSpc>
              <a:buNone/>
            </a:pPr>
            <a:r>
              <a:rPr lang="is-IS" sz="2400" dirty="0" smtClean="0"/>
              <a:t>	b</a:t>
            </a:r>
            <a:r>
              <a:rPr lang="is-IS" sz="2400" dirty="0"/>
              <a:t>. </a:t>
            </a:r>
            <a:r>
              <a:rPr lang="is-IS" sz="2400" dirty="0" smtClean="0"/>
              <a:t>	Það </a:t>
            </a:r>
            <a:r>
              <a:rPr lang="is-IS" sz="2400" dirty="0"/>
              <a:t>var gefið mér nammi. </a:t>
            </a:r>
            <a:r>
              <a:rPr lang="is-IS" sz="2400" dirty="0" smtClean="0"/>
              <a:t>	(Western Icel. 1968)</a:t>
            </a:r>
          </a:p>
          <a:p>
            <a:pPr marL="0" indent="0">
              <a:lnSpc>
                <a:spcPts val="2200"/>
              </a:lnSpc>
              <a:buNone/>
            </a:pPr>
            <a:r>
              <a:rPr lang="is-IS" sz="2400" dirty="0"/>
              <a:t>	</a:t>
            </a:r>
            <a:r>
              <a:rPr lang="is-IS" sz="2400" dirty="0" smtClean="0"/>
              <a:t>	there was given(</a:t>
            </a:r>
            <a:r>
              <a:rPr lang="is-IS" sz="2400" dirty="0" smtClean="0">
                <a:solidFill>
                  <a:srgbClr val="FF0000"/>
                </a:solidFill>
              </a:rPr>
              <a:t>n</a:t>
            </a:r>
            <a:r>
              <a:rPr lang="is-IS" sz="2400" dirty="0" smtClean="0"/>
              <a:t>.sg.) </a:t>
            </a:r>
            <a:r>
              <a:rPr lang="is-IS" sz="2400" dirty="0" smtClean="0"/>
              <a:t>me(D.</a:t>
            </a:r>
            <a:r>
              <a:rPr lang="is-IS" sz="2400" dirty="0" smtClean="0">
                <a:solidFill>
                  <a:srgbClr val="FF0000"/>
                </a:solidFill>
              </a:rPr>
              <a:t>m</a:t>
            </a:r>
            <a:r>
              <a:rPr lang="is-IS" sz="2400" dirty="0">
                <a:solidFill>
                  <a:srgbClr val="FF0000"/>
                </a:solidFill>
              </a:rPr>
              <a:t>./f. </a:t>
            </a:r>
            <a:r>
              <a:rPr lang="is-IS" sz="2400" dirty="0"/>
              <a:t>sg</a:t>
            </a:r>
            <a:r>
              <a:rPr lang="is-IS" sz="2400" dirty="0" smtClean="0"/>
              <a:t>.)  candy</a:t>
            </a:r>
          </a:p>
          <a:p>
            <a:pPr marL="0" indent="0">
              <a:lnSpc>
                <a:spcPts val="2800"/>
              </a:lnSpc>
              <a:buNone/>
            </a:pPr>
            <a:r>
              <a:rPr lang="is-IS" sz="2800" dirty="0" smtClean="0"/>
              <a:t>Sporadic examples can be found from at least the </a:t>
            </a:r>
            <a:r>
              <a:rPr lang="is-IS" sz="2700" b="1" dirty="0" smtClean="0"/>
              <a:t>beginning of the 20th century </a:t>
            </a:r>
            <a:r>
              <a:rPr lang="is-IS" sz="2800" dirty="0" smtClean="0"/>
              <a:t>(</a:t>
            </a:r>
            <a:r>
              <a:rPr lang="is-IS" sz="2600" dirty="0" smtClean="0"/>
              <a:t>cf. E</a:t>
            </a:r>
            <a:r>
              <a:rPr lang="is-IS" sz="2600" dirty="0" smtClean="0"/>
              <a:t>inar </a:t>
            </a:r>
            <a:r>
              <a:rPr lang="is-IS" sz="2600" dirty="0" smtClean="0"/>
              <a:t>F. </a:t>
            </a:r>
            <a:r>
              <a:rPr lang="is-IS" sz="2600" dirty="0" smtClean="0"/>
              <a:t>Sigurðsson 2012</a:t>
            </a:r>
            <a:r>
              <a:rPr lang="is-IS" sz="2800" dirty="0" smtClean="0"/>
              <a:t>):</a:t>
            </a:r>
            <a:endParaRPr lang="is-IS" sz="2800" dirty="0" smtClean="0"/>
          </a:p>
          <a:p>
            <a:pPr marL="0" indent="0">
              <a:lnSpc>
                <a:spcPts val="2200"/>
              </a:lnSpc>
              <a:buNone/>
            </a:pPr>
            <a:r>
              <a:rPr lang="is-IS" sz="2400" dirty="0" smtClean="0"/>
              <a:t>(2) a. Hér </a:t>
            </a:r>
            <a:r>
              <a:rPr lang="is-IS" sz="2400" dirty="0"/>
              <a:t>var </a:t>
            </a:r>
            <a:r>
              <a:rPr lang="is-IS" sz="2400" b="1" dirty="0"/>
              <a:t>tekið þátt </a:t>
            </a:r>
            <a:r>
              <a:rPr lang="is-IS" sz="2400" dirty="0"/>
              <a:t>í minningarathöfninni.			(1925)</a:t>
            </a:r>
          </a:p>
          <a:p>
            <a:pPr marL="0" indent="0">
              <a:lnSpc>
                <a:spcPts val="2200"/>
              </a:lnSpc>
              <a:buNone/>
            </a:pPr>
            <a:r>
              <a:rPr lang="is-IS" sz="2400" dirty="0"/>
              <a:t>	 </a:t>
            </a:r>
            <a:r>
              <a:rPr lang="is-IS" sz="2400" dirty="0" smtClean="0"/>
              <a:t>   here </a:t>
            </a:r>
            <a:r>
              <a:rPr lang="is-IS" sz="2400" dirty="0"/>
              <a:t>was taken(</a:t>
            </a:r>
            <a:r>
              <a:rPr lang="is-IS" sz="2400" dirty="0">
                <a:solidFill>
                  <a:srgbClr val="FF0000"/>
                </a:solidFill>
              </a:rPr>
              <a:t>n</a:t>
            </a:r>
            <a:r>
              <a:rPr lang="is-IS" sz="2400" dirty="0"/>
              <a:t>.sg.) part(A.</a:t>
            </a:r>
            <a:r>
              <a:rPr lang="is-IS" sz="2400" dirty="0">
                <a:solidFill>
                  <a:srgbClr val="FF0000"/>
                </a:solidFill>
              </a:rPr>
              <a:t>m</a:t>
            </a:r>
            <a:r>
              <a:rPr lang="is-IS" sz="2400" dirty="0"/>
              <a:t>.sg.) in the-memorial </a:t>
            </a:r>
            <a:r>
              <a:rPr lang="is-IS" sz="2400" dirty="0" smtClean="0"/>
              <a:t>service </a:t>
            </a:r>
            <a:endParaRPr lang="is-IS" sz="2400" dirty="0"/>
          </a:p>
          <a:p>
            <a:pPr marL="0" indent="0" defTabSz="419100">
              <a:lnSpc>
                <a:spcPts val="22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Lst>
            </a:pPr>
            <a:r>
              <a:rPr lang="is-IS" sz="2400" dirty="0"/>
              <a:t> </a:t>
            </a:r>
            <a:r>
              <a:rPr lang="is-IS" sz="2400" dirty="0" smtClean="0"/>
              <a:t> 	b. Það </a:t>
            </a:r>
            <a:r>
              <a:rPr lang="is-IS" sz="2400" dirty="0"/>
              <a:t>	var 	</a:t>
            </a:r>
            <a:r>
              <a:rPr lang="is-IS" sz="2400" b="1" dirty="0" smtClean="0"/>
              <a:t>gert </a:t>
            </a:r>
            <a:r>
              <a:rPr lang="is-IS" sz="2400" dirty="0"/>
              <a:t>			</a:t>
            </a:r>
            <a:r>
              <a:rPr lang="is-IS" sz="2400" b="1" dirty="0"/>
              <a:t>grein</a:t>
            </a:r>
            <a:r>
              <a:rPr lang="is-IS" sz="2400" dirty="0"/>
              <a:t> 					fyrir þessu.</a:t>
            </a:r>
          </a:p>
          <a:p>
            <a:pPr marL="0" indent="0" defTabSz="419100">
              <a:lnSpc>
                <a:spcPts val="22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Lst>
            </a:pPr>
            <a:r>
              <a:rPr lang="is-IS" sz="2400" dirty="0"/>
              <a:t>	</a:t>
            </a:r>
            <a:r>
              <a:rPr lang="is-IS" sz="2400" dirty="0" smtClean="0"/>
              <a:t>	there</a:t>
            </a:r>
            <a:r>
              <a:rPr lang="is-IS" sz="2400" dirty="0"/>
              <a:t>	was	</a:t>
            </a:r>
            <a:r>
              <a:rPr lang="is-IS" sz="2400" dirty="0" smtClean="0"/>
              <a:t>done(</a:t>
            </a:r>
            <a:r>
              <a:rPr lang="is-IS" sz="2400" dirty="0" smtClean="0">
                <a:solidFill>
                  <a:srgbClr val="FF0000"/>
                </a:solidFill>
              </a:rPr>
              <a:t>n</a:t>
            </a:r>
            <a:r>
              <a:rPr lang="is-IS" sz="2400" dirty="0" smtClean="0"/>
              <a:t>.sg</a:t>
            </a:r>
            <a:r>
              <a:rPr lang="is-IS" sz="2400" dirty="0"/>
              <a:t>.)	</a:t>
            </a:r>
            <a:r>
              <a:rPr lang="is-IS" sz="2400" dirty="0" smtClean="0"/>
              <a:t>account(A.</a:t>
            </a:r>
            <a:r>
              <a:rPr lang="is-IS" sz="2400" dirty="0" smtClean="0">
                <a:solidFill>
                  <a:srgbClr val="FF0000"/>
                </a:solidFill>
              </a:rPr>
              <a:t>f</a:t>
            </a:r>
            <a:r>
              <a:rPr lang="is-IS" sz="2400" dirty="0" smtClean="0"/>
              <a:t>.sg</a:t>
            </a:r>
            <a:r>
              <a:rPr lang="is-IS" sz="2400" dirty="0"/>
              <a:t>.)	for this	</a:t>
            </a:r>
          </a:p>
          <a:p>
            <a:pPr marL="0" indent="0" defTabSz="419100">
              <a:lnSpc>
                <a:spcPts val="22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Lst>
            </a:pPr>
            <a:r>
              <a:rPr lang="is-IS" sz="2400" dirty="0"/>
              <a:t>	</a:t>
            </a:r>
            <a:r>
              <a:rPr lang="is-IS" sz="2400" dirty="0" smtClean="0"/>
              <a:t>	‘</a:t>
            </a:r>
            <a:r>
              <a:rPr lang="is-IS" sz="2400" dirty="0"/>
              <a:t>This was accounted </a:t>
            </a:r>
            <a:r>
              <a:rPr lang="is-IS" sz="2400" dirty="0" smtClean="0"/>
              <a:t>for.’</a:t>
            </a:r>
            <a:r>
              <a:rPr lang="is-IS" sz="2400" dirty="0"/>
              <a:t>			</a:t>
            </a:r>
          </a:p>
          <a:p>
            <a:pPr marL="0" indent="0" defTabSz="419100">
              <a:lnSpc>
                <a:spcPts val="23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Lst>
            </a:pPr>
            <a:r>
              <a:rPr lang="is-IS" sz="2400" dirty="0"/>
              <a:t>				</a:t>
            </a:r>
            <a:r>
              <a:rPr lang="is-IS" sz="2400" dirty="0" smtClean="0"/>
              <a:t>(</a:t>
            </a:r>
            <a:r>
              <a:rPr lang="is-IS" sz="2400" dirty="0"/>
              <a:t>many examples </a:t>
            </a:r>
            <a:r>
              <a:rPr lang="is-IS" sz="2400" dirty="0" smtClean="0"/>
              <a:t>in newspapers from </a:t>
            </a:r>
            <a:r>
              <a:rPr lang="is-IS" sz="2400" dirty="0"/>
              <a:t>1920s onward)</a:t>
            </a:r>
          </a:p>
          <a:p>
            <a:pPr marL="0" indent="0">
              <a:lnSpc>
                <a:spcPts val="2400"/>
              </a:lnSpc>
              <a:buNone/>
            </a:pPr>
            <a:endParaRPr lang="is-IS" sz="28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21</a:t>
            </a:fld>
            <a:endParaRPr lang="en-US"/>
          </a:p>
        </p:txBody>
      </p:sp>
    </p:spTree>
    <p:extLst>
      <p:ext uri="{BB962C8B-B14F-4D97-AF65-F5344CB8AC3E}">
        <p14:creationId xmlns:p14="http://schemas.microsoft.com/office/powerpoint/2010/main" val="2839261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Sigríður </a:t>
            </a:r>
            <a:r>
              <a:rPr lang="is-IS" sz="3600" dirty="0" smtClean="0"/>
              <a:t>Sigurjónsdóttir and Joan Maling</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dirty="0" smtClean="0"/>
              <a:t>The first extensive survey was done by Sigríður Sigurjónsdóttir and Joan Maling </a:t>
            </a:r>
            <a:r>
              <a:rPr lang="is-IS" sz="2800" dirty="0" smtClean="0"/>
              <a:t>(S&amp;J) </a:t>
            </a:r>
            <a:r>
              <a:rPr lang="is-IS" sz="2800" dirty="0" smtClean="0"/>
              <a:t>1999</a:t>
            </a:r>
            <a:r>
              <a:rPr lang="is-IS" sz="2800" dirty="0" smtClean="0">
                <a:latin typeface="Calibri"/>
              </a:rPr>
              <a:t>–2000 (cf. </a:t>
            </a:r>
            <a:r>
              <a:rPr lang="is-IS" sz="2800" dirty="0" smtClean="0">
                <a:latin typeface="Calibri"/>
              </a:rPr>
              <a:t>Sigga and Joan </a:t>
            </a:r>
            <a:r>
              <a:rPr lang="is-IS" sz="2800" dirty="0" smtClean="0">
                <a:latin typeface="Calibri"/>
              </a:rPr>
              <a:t>2001, </a:t>
            </a:r>
            <a:r>
              <a:rPr lang="is-IS" sz="2800" dirty="0" smtClean="0">
                <a:latin typeface="Calibri"/>
              </a:rPr>
              <a:t>Joan and Sigga</a:t>
            </a:r>
            <a:r>
              <a:rPr lang="is-IS" sz="2800" dirty="0" smtClean="0">
                <a:latin typeface="Calibri"/>
              </a:rPr>
              <a:t> </a:t>
            </a:r>
            <a:r>
              <a:rPr lang="is-IS" sz="2800" dirty="0" smtClean="0">
                <a:latin typeface="Calibri"/>
              </a:rPr>
              <a:t>2002, Sigríður S. 2015</a:t>
            </a:r>
            <a:r>
              <a:rPr lang="is-IS" sz="2800" dirty="0" smtClean="0"/>
              <a:t>):</a:t>
            </a:r>
          </a:p>
          <a:p>
            <a:pPr marL="0" indent="0">
              <a:buNone/>
            </a:pPr>
            <a:endParaRPr lang="is-IS" sz="2800" dirty="0" smtClean="0"/>
          </a:p>
          <a:p>
            <a:pPr marL="0" indent="0">
              <a:buNone/>
            </a:pPr>
            <a:r>
              <a:rPr lang="is-IS" sz="2800" i="1" dirty="0" smtClean="0"/>
              <a:t>Method and subjects:</a:t>
            </a:r>
          </a:p>
          <a:p>
            <a:pPr>
              <a:lnSpc>
                <a:spcPts val="2600"/>
              </a:lnSpc>
            </a:pPr>
            <a:r>
              <a:rPr lang="is-IS" sz="2600" dirty="0" smtClean="0"/>
              <a:t>Judgment task</a:t>
            </a:r>
          </a:p>
          <a:p>
            <a:pPr>
              <a:lnSpc>
                <a:spcPts val="2600"/>
              </a:lnSpc>
            </a:pPr>
            <a:r>
              <a:rPr lang="is-IS" sz="2600" dirty="0" smtClean="0"/>
              <a:t>Written questionnaire, two possibilities (cf. </a:t>
            </a:r>
            <a:r>
              <a:rPr lang="is-IS" sz="2600" dirty="0"/>
              <a:t>n</a:t>
            </a:r>
            <a:r>
              <a:rPr lang="is-IS" sz="2600" dirty="0" smtClean="0"/>
              <a:t>ext slide)</a:t>
            </a:r>
          </a:p>
          <a:p>
            <a:pPr>
              <a:lnSpc>
                <a:spcPts val="2600"/>
              </a:lnSpc>
              <a:spcBef>
                <a:spcPts val="0"/>
              </a:spcBef>
            </a:pPr>
            <a:r>
              <a:rPr lang="en-US" sz="2600" dirty="0"/>
              <a:t>Almost 1700 teenagers (15 year olds</a:t>
            </a:r>
            <a:r>
              <a:rPr lang="en-US" sz="2600" dirty="0" smtClean="0"/>
              <a:t>) from different parts of the country.</a:t>
            </a:r>
          </a:p>
          <a:p>
            <a:pPr>
              <a:lnSpc>
                <a:spcPts val="2600"/>
              </a:lnSpc>
              <a:spcBef>
                <a:spcPts val="0"/>
              </a:spcBef>
            </a:pPr>
            <a:r>
              <a:rPr lang="en-US" sz="2600" dirty="0" smtClean="0"/>
              <a:t>200 </a:t>
            </a:r>
            <a:r>
              <a:rPr lang="en-US" sz="2600" dirty="0"/>
              <a:t>adult </a:t>
            </a:r>
            <a:r>
              <a:rPr lang="en-US" sz="2600" dirty="0" smtClean="0"/>
              <a:t>controls (mostly 40</a:t>
            </a:r>
            <a:r>
              <a:rPr lang="en-US" sz="2600" dirty="0" smtClean="0">
                <a:latin typeface="Calibri"/>
              </a:rPr>
              <a:t>–80 years old).</a:t>
            </a:r>
            <a:r>
              <a:rPr lang="en-US" sz="2600" dirty="0" smtClean="0"/>
              <a:t> </a:t>
            </a:r>
            <a:endParaRPr lang="is-IS" sz="2600" dirty="0"/>
          </a:p>
          <a:p>
            <a:pPr>
              <a:lnSpc>
                <a:spcPts val="2600"/>
              </a:lnSpc>
            </a:pPr>
            <a:endParaRPr lang="is-IS" sz="2400" dirty="0" smtClean="0"/>
          </a:p>
          <a:p>
            <a:pPr marL="0" indent="0">
              <a:lnSpc>
                <a:spcPts val="2000"/>
              </a:lnSpc>
              <a:spcBef>
                <a:spcPts val="0"/>
              </a:spcBef>
              <a:buNone/>
            </a:pPr>
            <a:endParaRPr lang="en-US" sz="2000" dirty="0">
              <a:latin typeface="Calibri"/>
            </a:endParaRPr>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22</a:t>
            </a:fld>
            <a:endParaRPr lang="en-US"/>
          </a:p>
        </p:txBody>
      </p:sp>
    </p:spTree>
    <p:extLst>
      <p:ext uri="{BB962C8B-B14F-4D97-AF65-F5344CB8AC3E}">
        <p14:creationId xmlns:p14="http://schemas.microsoft.com/office/powerpoint/2010/main" val="539454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S&amp;J, </a:t>
            </a:r>
            <a:r>
              <a:rPr lang="is-IS" sz="3600" dirty="0" smtClean="0"/>
              <a:t>2</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buNone/>
            </a:pPr>
            <a:r>
              <a:rPr lang="is-IS" sz="2800" i="1" dirty="0" smtClean="0"/>
              <a:t>An illustration of the tasks in </a:t>
            </a:r>
            <a:r>
              <a:rPr lang="is-IS" sz="2800" i="1" dirty="0" smtClean="0"/>
              <a:t>S&amp;J’s </a:t>
            </a:r>
            <a:r>
              <a:rPr lang="is-IS" sz="2800" i="1" dirty="0" smtClean="0"/>
              <a:t>study:</a:t>
            </a:r>
          </a:p>
          <a:p>
            <a:pPr marL="0" indent="0">
              <a:buNone/>
            </a:pPr>
            <a:endParaRPr lang="is-IS" sz="2800" dirty="0"/>
          </a:p>
          <a:p>
            <a:pPr marL="0" indent="0">
              <a:buNone/>
            </a:pPr>
            <a:endParaRPr lang="is-IS" sz="2800" dirty="0" smtClean="0"/>
          </a:p>
          <a:p>
            <a:pPr marL="0" indent="0">
              <a:buNone/>
            </a:pPr>
            <a:endParaRPr lang="is-IS" sz="2800" dirty="0"/>
          </a:p>
          <a:p>
            <a:pPr marL="0" indent="0">
              <a:buNone/>
            </a:pPr>
            <a:endParaRPr lang="is-IS" sz="2800" dirty="0" smtClean="0"/>
          </a:p>
          <a:p>
            <a:pPr marL="0" indent="0">
              <a:buNone/>
            </a:pPr>
            <a:endParaRPr lang="is-IS" sz="2800" dirty="0"/>
          </a:p>
          <a:p>
            <a:pPr marL="0" indent="0">
              <a:lnSpc>
                <a:spcPts val="2000"/>
              </a:lnSpc>
              <a:spcBef>
                <a:spcPts val="0"/>
              </a:spcBef>
              <a:buNone/>
            </a:pPr>
            <a:endParaRPr lang="en-US" sz="2800" u="sng" dirty="0" smtClean="0"/>
          </a:p>
          <a:p>
            <a:pPr marL="0" indent="0">
              <a:lnSpc>
                <a:spcPts val="2000"/>
              </a:lnSpc>
              <a:spcBef>
                <a:spcPts val="0"/>
              </a:spcBef>
              <a:buNone/>
            </a:pPr>
            <a:r>
              <a:rPr lang="en-US" sz="2800" u="sng" dirty="0" smtClean="0"/>
              <a:t>Instructions: </a:t>
            </a:r>
            <a:r>
              <a:rPr lang="en-US" sz="2800" dirty="0" smtClean="0"/>
              <a:t>Put </a:t>
            </a:r>
            <a:r>
              <a:rPr lang="en-US" sz="2800" dirty="0"/>
              <a:t>an X in the appropriate </a:t>
            </a:r>
            <a:r>
              <a:rPr lang="en-US" sz="2800" dirty="0" smtClean="0"/>
              <a:t>column:</a:t>
            </a:r>
          </a:p>
          <a:p>
            <a:pPr marL="0" indent="0">
              <a:lnSpc>
                <a:spcPts val="2000"/>
              </a:lnSpc>
              <a:spcBef>
                <a:spcPts val="0"/>
              </a:spcBef>
              <a:buNone/>
            </a:pPr>
            <a:endParaRPr lang="en-US" sz="2800" dirty="0"/>
          </a:p>
          <a:p>
            <a:pPr marL="0" indent="0">
              <a:lnSpc>
                <a:spcPts val="2400"/>
              </a:lnSpc>
              <a:spcBef>
                <a:spcPts val="0"/>
              </a:spcBef>
              <a:buNone/>
            </a:pPr>
            <a:r>
              <a:rPr lang="en-US" sz="2800" dirty="0" smtClean="0"/>
              <a:t>Yes 	= 	This </a:t>
            </a:r>
            <a:r>
              <a:rPr lang="en-US" sz="2800" dirty="0"/>
              <a:t>is something one can </a:t>
            </a:r>
            <a:r>
              <a:rPr lang="en-US" sz="2800" dirty="0" smtClean="0"/>
              <a:t>say!</a:t>
            </a:r>
            <a:endParaRPr lang="en-US" sz="2800" dirty="0"/>
          </a:p>
          <a:p>
            <a:pPr marL="0" indent="0">
              <a:lnSpc>
                <a:spcPts val="2400"/>
              </a:lnSpc>
              <a:spcBef>
                <a:spcPts val="0"/>
              </a:spcBef>
              <a:buNone/>
            </a:pPr>
            <a:r>
              <a:rPr lang="en-US" sz="2800" dirty="0" smtClean="0"/>
              <a:t>No 	= 	This </a:t>
            </a:r>
            <a:r>
              <a:rPr lang="en-US" sz="2800" dirty="0"/>
              <a:t>is something one </a:t>
            </a:r>
            <a:r>
              <a:rPr lang="en-US" sz="2800" b="1" dirty="0"/>
              <a:t>cannot</a:t>
            </a:r>
            <a:r>
              <a:rPr lang="en-US" sz="2800" dirty="0"/>
              <a:t> </a:t>
            </a:r>
            <a:r>
              <a:rPr lang="en-US" sz="2800" dirty="0" smtClean="0"/>
              <a:t>say!</a:t>
            </a:r>
            <a:endParaRPr lang="en-US" sz="2800" dirty="0"/>
          </a:p>
          <a:p>
            <a:pPr marL="0" indent="0">
              <a:buNone/>
            </a:pPr>
            <a:endParaRPr lang="is-IS" sz="2800" dirty="0" smtClean="0"/>
          </a:p>
          <a:p>
            <a:pPr marL="0" indent="0">
              <a:buNone/>
            </a:pPr>
            <a:endParaRPr lang="is-IS" sz="28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521588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60" y="3189092"/>
            <a:ext cx="8077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829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smtClean="0"/>
              <a:t>S&amp;J, 3</a:t>
            </a:r>
            <a:endParaRPr lang="is-IS" sz="3600" dirty="0"/>
          </a:p>
        </p:txBody>
      </p:sp>
      <p:sp>
        <p:nvSpPr>
          <p:cNvPr id="3" name="Content Placeholder 2"/>
          <p:cNvSpPr>
            <a:spLocks noGrp="1"/>
          </p:cNvSpPr>
          <p:nvPr>
            <p:ph idx="1"/>
          </p:nvPr>
        </p:nvSpPr>
        <p:spPr>
          <a:xfrm>
            <a:off x="467544" y="1340768"/>
            <a:ext cx="8496944" cy="4813995"/>
          </a:xfrm>
        </p:spPr>
        <p:txBody>
          <a:bodyPr/>
          <a:lstStyle/>
          <a:p>
            <a:pPr marL="0" indent="0">
              <a:buNone/>
            </a:pPr>
            <a:r>
              <a:rPr lang="is-IS" dirty="0" smtClean="0"/>
              <a:t>Places visited by </a:t>
            </a:r>
            <a:r>
              <a:rPr lang="is-IS" dirty="0" smtClean="0"/>
              <a:t>S&amp;J’s </a:t>
            </a:r>
            <a:r>
              <a:rPr lang="is-IS" dirty="0" smtClean="0"/>
              <a:t>team (cf. </a:t>
            </a:r>
            <a:r>
              <a:rPr lang="is-IS" dirty="0" smtClean="0"/>
              <a:t>S&amp;J </a:t>
            </a:r>
            <a:r>
              <a:rPr lang="is-IS" dirty="0" smtClean="0"/>
              <a:t>2001:180):</a:t>
            </a:r>
          </a:p>
          <a:p>
            <a:pPr marL="0" indent="0">
              <a:buNone/>
            </a:pPr>
            <a:endParaRPr lang="is-IS" dirty="0"/>
          </a:p>
        </p:txBody>
      </p:sp>
      <p:sp>
        <p:nvSpPr>
          <p:cNvPr id="4" name="Date Placeholder 3"/>
          <p:cNvSpPr>
            <a:spLocks noGrp="1"/>
          </p:cNvSpPr>
          <p:nvPr>
            <p:ph type="dt" sz="half" idx="10"/>
          </p:nvPr>
        </p:nvSpPr>
        <p:spPr>
          <a:xfrm>
            <a:off x="251520" y="6093296"/>
            <a:ext cx="274373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96056"/>
            <a:ext cx="4680520" cy="357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860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S&amp;J, </a:t>
            </a:r>
            <a:r>
              <a:rPr lang="is-IS" sz="3600" dirty="0"/>
              <a:t>4</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lnSpc>
                <a:spcPts val="3000"/>
              </a:lnSpc>
              <a:buNone/>
            </a:pPr>
            <a:r>
              <a:rPr lang="is-IS" sz="2800" i="1" dirty="0" smtClean="0"/>
              <a:t>Some reasons to think that </a:t>
            </a:r>
            <a:r>
              <a:rPr lang="is-IS" sz="2800" i="1" dirty="0" smtClean="0"/>
              <a:t>S&amp;J’s </a:t>
            </a:r>
            <a:r>
              <a:rPr lang="is-IS" sz="2800" i="1" dirty="0" smtClean="0"/>
              <a:t>methodology worked reasonably well:</a:t>
            </a:r>
          </a:p>
          <a:p>
            <a:pPr>
              <a:lnSpc>
                <a:spcPts val="3000"/>
              </a:lnSpc>
            </a:pPr>
            <a:r>
              <a:rPr lang="is-IS" sz="2600" dirty="0"/>
              <a:t>t</a:t>
            </a:r>
            <a:r>
              <a:rPr lang="is-IS" sz="2600" dirty="0" smtClean="0"/>
              <a:t>heir fillers included “obviously grammatical” and </a:t>
            </a:r>
            <a:r>
              <a:rPr lang="is-IS" sz="2600" dirty="0"/>
              <a:t>“obviously </a:t>
            </a:r>
            <a:r>
              <a:rPr lang="is-IS" sz="2600" dirty="0" smtClean="0"/>
              <a:t>ungrammatical” examples and they weeded out those (actually very few) subjects that gave incoherent answers to examples of this sort</a:t>
            </a:r>
          </a:p>
          <a:p>
            <a:pPr>
              <a:lnSpc>
                <a:spcPts val="3000"/>
              </a:lnSpc>
            </a:pPr>
            <a:r>
              <a:rPr lang="is-IS" sz="2600" dirty="0"/>
              <a:t>t</a:t>
            </a:r>
            <a:r>
              <a:rPr lang="is-IS" sz="2600" dirty="0" smtClean="0"/>
              <a:t>heir results were systematic</a:t>
            </a:r>
          </a:p>
          <a:p>
            <a:pPr>
              <a:lnSpc>
                <a:spcPts val="3000"/>
              </a:lnSpc>
            </a:pPr>
            <a:r>
              <a:rPr lang="is-IS" sz="2600" dirty="0"/>
              <a:t>t</a:t>
            </a:r>
            <a:r>
              <a:rPr lang="is-IS" sz="2600" dirty="0" smtClean="0"/>
              <a:t>heir results have to large extent been replicated by later </a:t>
            </a:r>
            <a:r>
              <a:rPr lang="is-IS" sz="2600" dirty="0" smtClean="0"/>
              <a:t>studies </a:t>
            </a:r>
            <a:r>
              <a:rPr lang="is-IS" sz="2600" dirty="0" smtClean="0"/>
              <a:t>using similar methodology </a:t>
            </a:r>
            <a:r>
              <a:rPr lang="is-IS" sz="2600" dirty="0" smtClean="0"/>
              <a:t>— but also to some extent different methodology </a:t>
            </a:r>
            <a:r>
              <a:rPr lang="is-IS" sz="2600" dirty="0" smtClean="0"/>
              <a:t>(cf</a:t>
            </a:r>
            <a:r>
              <a:rPr lang="is-IS" sz="2600" dirty="0" smtClean="0"/>
              <a:t>. below)</a:t>
            </a:r>
            <a:endParaRPr lang="is-IS" sz="2600" dirty="0"/>
          </a:p>
          <a:p>
            <a:pPr>
              <a:lnSpc>
                <a:spcPts val="3000"/>
              </a:lnSpc>
            </a:pPr>
            <a:endParaRPr lang="is-IS" sz="28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25</a:t>
            </a:fld>
            <a:endParaRPr lang="en-US"/>
          </a:p>
        </p:txBody>
      </p:sp>
    </p:spTree>
    <p:extLst>
      <p:ext uri="{BB962C8B-B14F-4D97-AF65-F5344CB8AC3E}">
        <p14:creationId xmlns:p14="http://schemas.microsoft.com/office/powerpoint/2010/main" val="3794694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575915"/>
          </a:xfrm>
        </p:spPr>
        <p:txBody>
          <a:bodyPr/>
          <a:lstStyle/>
          <a:p>
            <a:r>
              <a:rPr lang="is-IS" sz="3600" dirty="0" smtClean="0"/>
              <a:t>S&amp;J, </a:t>
            </a:r>
            <a:r>
              <a:rPr lang="is-IS" sz="3600" dirty="0"/>
              <a:t>5</a:t>
            </a:r>
            <a:endParaRPr lang="is-IS" sz="3600" dirty="0"/>
          </a:p>
        </p:txBody>
      </p:sp>
      <p:sp>
        <p:nvSpPr>
          <p:cNvPr id="3" name="Content Placeholder 2"/>
          <p:cNvSpPr>
            <a:spLocks noGrp="1"/>
          </p:cNvSpPr>
          <p:nvPr>
            <p:ph idx="1"/>
          </p:nvPr>
        </p:nvSpPr>
        <p:spPr>
          <a:xfrm>
            <a:off x="467544" y="980728"/>
            <a:ext cx="8229600" cy="5174035"/>
          </a:xfrm>
        </p:spPr>
        <p:txBody>
          <a:bodyPr/>
          <a:lstStyle/>
          <a:p>
            <a:pPr marL="0" indent="0">
              <a:buNone/>
            </a:pPr>
            <a:r>
              <a:rPr lang="is-IS" sz="2800" i="1" dirty="0" smtClean="0"/>
              <a:t>The most striking result obtained by </a:t>
            </a:r>
            <a:r>
              <a:rPr lang="is-IS" sz="2800" i="1" dirty="0" smtClean="0"/>
              <a:t>S&amp;J:</a:t>
            </a:r>
            <a:endParaRPr lang="is-IS" sz="2800" i="1" dirty="0" smtClean="0"/>
          </a:p>
          <a:p>
            <a:pPr>
              <a:lnSpc>
                <a:spcPts val="2600"/>
              </a:lnSpc>
              <a:spcBef>
                <a:spcPts val="0"/>
              </a:spcBef>
            </a:pPr>
            <a:r>
              <a:rPr lang="en-US" sz="2600" b="1" dirty="0" smtClean="0"/>
              <a:t>Up to 70% </a:t>
            </a:r>
            <a:r>
              <a:rPr lang="en-US" sz="2600" dirty="0" smtClean="0"/>
              <a:t>of the </a:t>
            </a:r>
            <a:r>
              <a:rPr lang="en-US" sz="2600" dirty="0" smtClean="0"/>
              <a:t>NIP </a:t>
            </a:r>
            <a:r>
              <a:rPr lang="en-US" sz="2600" dirty="0" smtClean="0"/>
              <a:t>examples were </a:t>
            </a:r>
            <a:r>
              <a:rPr lang="en-US" sz="2600" b="1" dirty="0" smtClean="0"/>
              <a:t>accepted by the teenagers </a:t>
            </a:r>
            <a:r>
              <a:rPr lang="en-US" sz="2600" dirty="0" smtClean="0"/>
              <a:t>(depending somewhat </a:t>
            </a:r>
            <a:r>
              <a:rPr lang="en-US" sz="2600" dirty="0"/>
              <a:t>on sentence </a:t>
            </a:r>
            <a:r>
              <a:rPr lang="en-US" sz="2600" dirty="0" smtClean="0"/>
              <a:t>type and with some geographical variation, cf. below)</a:t>
            </a:r>
          </a:p>
          <a:p>
            <a:pPr>
              <a:lnSpc>
                <a:spcPts val="2600"/>
              </a:lnSpc>
              <a:spcBef>
                <a:spcPts val="0"/>
              </a:spcBef>
            </a:pPr>
            <a:r>
              <a:rPr lang="en-US" sz="2600" b="1" dirty="0" smtClean="0"/>
              <a:t>Almost </a:t>
            </a:r>
            <a:r>
              <a:rPr lang="en-US" sz="2600" b="1" dirty="0"/>
              <a:t>all the adults rejected it </a:t>
            </a:r>
            <a:r>
              <a:rPr lang="en-US" sz="2600" dirty="0"/>
              <a:t>(typically only </a:t>
            </a:r>
            <a:r>
              <a:rPr lang="en-US" sz="2600" b="1" dirty="0" smtClean="0"/>
              <a:t>4</a:t>
            </a:r>
            <a:r>
              <a:rPr lang="en-US" sz="2600" b="1" dirty="0" smtClean="0">
                <a:latin typeface="Calibri"/>
              </a:rPr>
              <a:t>–5</a:t>
            </a:r>
            <a:r>
              <a:rPr lang="en-US" sz="2600" b="1" dirty="0" smtClean="0"/>
              <a:t>%</a:t>
            </a:r>
            <a:r>
              <a:rPr lang="en-US" sz="2600" dirty="0" smtClean="0"/>
              <a:t> of the examples were accepted in </a:t>
            </a:r>
            <a:r>
              <a:rPr lang="en-US" sz="2600" dirty="0" smtClean="0"/>
              <a:t>each </a:t>
            </a:r>
            <a:r>
              <a:rPr lang="en-US" sz="2600" dirty="0" smtClean="0"/>
              <a:t>location, cf. below).</a:t>
            </a:r>
            <a:endParaRPr lang="en-US" sz="2600" dirty="0"/>
          </a:p>
          <a:p>
            <a:pPr marL="0" indent="0">
              <a:lnSpc>
                <a:spcPts val="2600"/>
              </a:lnSpc>
              <a:buNone/>
            </a:pPr>
            <a:endParaRPr lang="is-IS" sz="2600" dirty="0" smtClean="0"/>
          </a:p>
          <a:p>
            <a:pPr marL="0" indent="0">
              <a:lnSpc>
                <a:spcPts val="2600"/>
              </a:lnSpc>
              <a:buNone/>
            </a:pPr>
            <a:r>
              <a:rPr lang="is-IS" sz="2600" i="1" dirty="0" smtClean="0"/>
              <a:t>S&amp;J’s </a:t>
            </a:r>
            <a:r>
              <a:rPr lang="is-IS" sz="2600" i="1" dirty="0" smtClean="0"/>
              <a:t>interpretation:</a:t>
            </a:r>
          </a:p>
          <a:p>
            <a:pPr>
              <a:lnSpc>
                <a:spcPts val="2600"/>
              </a:lnSpc>
            </a:pPr>
            <a:r>
              <a:rPr lang="is-IS" sz="2600" dirty="0" smtClean="0"/>
              <a:t>We have here an instance of </a:t>
            </a:r>
            <a:r>
              <a:rPr lang="is-IS" sz="2600" b="1" dirty="0" smtClean="0"/>
              <a:t>“linguistic change in apparent time”</a:t>
            </a:r>
            <a:r>
              <a:rPr lang="is-IS" sz="2600" dirty="0" smtClean="0"/>
              <a:t>, i.e. A linguistic change in progress</a:t>
            </a:r>
            <a:r>
              <a:rPr lang="is-IS" sz="2600" dirty="0" smtClean="0"/>
              <a:t>. Also assumed by Anton Karl Ingason, Legate and Yang 2012 and by Höskuldur Þráinsson et al. 2013.</a:t>
            </a:r>
            <a:endParaRPr lang="is-IS" sz="2600" dirty="0"/>
          </a:p>
          <a:p>
            <a:pPr marL="0" indent="0">
              <a:lnSpc>
                <a:spcPts val="2600"/>
              </a:lnSpc>
              <a:buNone/>
            </a:pPr>
            <a:r>
              <a:rPr lang="is-IS" sz="2600" i="1" dirty="0" smtClean="0"/>
              <a:t>An important question</a:t>
            </a:r>
            <a:r>
              <a:rPr lang="is-IS" sz="2600" i="1" dirty="0" smtClean="0"/>
              <a:t>:</a:t>
            </a:r>
          </a:p>
          <a:p>
            <a:pPr>
              <a:lnSpc>
                <a:spcPts val="2600"/>
              </a:lnSpc>
            </a:pPr>
            <a:r>
              <a:rPr lang="is-IS" sz="2600" dirty="0" smtClean="0"/>
              <a:t>Could this be an instance of </a:t>
            </a:r>
            <a:r>
              <a:rPr lang="is-IS" sz="2600" b="1" dirty="0" smtClean="0"/>
              <a:t>“age grading”</a:t>
            </a:r>
            <a:r>
              <a:rPr lang="is-IS" sz="2600" dirty="0" smtClean="0"/>
              <a:t>?</a:t>
            </a:r>
            <a:endParaRPr lang="is-IS" sz="26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26</a:t>
            </a:fld>
            <a:endParaRPr lang="en-US"/>
          </a:p>
        </p:txBody>
      </p:sp>
    </p:spTree>
    <p:extLst>
      <p:ext uri="{BB962C8B-B14F-4D97-AF65-F5344CB8AC3E}">
        <p14:creationId xmlns:p14="http://schemas.microsoft.com/office/powerpoint/2010/main" val="1227083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S&amp;J, </a:t>
            </a:r>
            <a:r>
              <a:rPr lang="is-IS" sz="3600" dirty="0"/>
              <a:t>6</a:t>
            </a:r>
            <a:endParaRPr lang="is-IS" sz="3600" dirty="0"/>
          </a:p>
        </p:txBody>
      </p:sp>
      <p:sp>
        <p:nvSpPr>
          <p:cNvPr id="3" name="Content Placeholder 2"/>
          <p:cNvSpPr>
            <a:spLocks noGrp="1"/>
          </p:cNvSpPr>
          <p:nvPr>
            <p:ph idx="1"/>
          </p:nvPr>
        </p:nvSpPr>
        <p:spPr>
          <a:xfrm>
            <a:off x="565212" y="1124744"/>
            <a:ext cx="8229600" cy="4741987"/>
          </a:xfrm>
        </p:spPr>
        <p:txBody>
          <a:bodyPr/>
          <a:lstStyle/>
          <a:p>
            <a:pPr marL="0" indent="0">
              <a:buNone/>
            </a:pPr>
            <a:r>
              <a:rPr lang="is-IS" sz="2800" i="1" dirty="0" smtClean="0"/>
              <a:t>S&amp;J </a:t>
            </a:r>
            <a:r>
              <a:rPr lang="is-IS" sz="2800" i="1" dirty="0" smtClean="0"/>
              <a:t>on the geographical distribution:</a:t>
            </a:r>
          </a:p>
          <a:p>
            <a:pPr marL="0" indent="0">
              <a:buNone/>
            </a:pPr>
            <a:r>
              <a:rPr lang="is-IS" sz="2400" dirty="0" smtClean="0"/>
              <a:t>Acceptance (% of the examples) of the NIP (adapted from Sigríður Sigurjónsdóttir 2015): (</a:t>
            </a:r>
            <a:r>
              <a:rPr lang="is-IS" sz="2400" b="1" dirty="0" smtClean="0"/>
              <a:t>Inner</a:t>
            </a:r>
            <a:r>
              <a:rPr lang="is-IS" sz="2400" dirty="0" smtClean="0"/>
              <a:t>)</a:t>
            </a:r>
            <a:r>
              <a:rPr lang="is-IS" sz="2400" b="1" dirty="0" smtClean="0"/>
              <a:t> Reykjavík </a:t>
            </a:r>
            <a:r>
              <a:rPr lang="is-IS" sz="2400" dirty="0" smtClean="0"/>
              <a:t>stands out:</a:t>
            </a:r>
          </a:p>
          <a:p>
            <a:pPr marL="0" indent="0">
              <a:buNone/>
            </a:pPr>
            <a:endParaRPr lang="is-IS" dirty="0" smtClean="0"/>
          </a:p>
          <a:p>
            <a:pPr marL="0" indent="0">
              <a:buNone/>
            </a:pPr>
            <a:endParaRPr lang="is-IS"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27</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821004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613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647923"/>
          </a:xfrm>
        </p:spPr>
        <p:txBody>
          <a:bodyPr/>
          <a:lstStyle/>
          <a:p>
            <a:r>
              <a:rPr lang="is-IS" sz="3600" dirty="0" smtClean="0"/>
              <a:t>S&amp;J, </a:t>
            </a:r>
            <a:r>
              <a:rPr lang="is-IS" sz="3600" dirty="0"/>
              <a:t>7</a:t>
            </a:r>
            <a:endParaRPr lang="is-IS" sz="3600" dirty="0"/>
          </a:p>
        </p:txBody>
      </p:sp>
      <p:sp>
        <p:nvSpPr>
          <p:cNvPr id="3" name="Content Placeholder 2"/>
          <p:cNvSpPr>
            <a:spLocks noGrp="1"/>
          </p:cNvSpPr>
          <p:nvPr>
            <p:ph idx="1"/>
          </p:nvPr>
        </p:nvSpPr>
        <p:spPr>
          <a:xfrm>
            <a:off x="467544" y="1052736"/>
            <a:ext cx="8229600" cy="5102027"/>
          </a:xfrm>
        </p:spPr>
        <p:txBody>
          <a:bodyPr/>
          <a:lstStyle/>
          <a:p>
            <a:pPr marL="0" indent="0">
              <a:buNone/>
            </a:pPr>
            <a:r>
              <a:rPr lang="is-IS" i="1" dirty="0" smtClean="0"/>
              <a:t>S&amp;J </a:t>
            </a:r>
            <a:r>
              <a:rPr lang="is-IS" i="1" dirty="0" smtClean="0"/>
              <a:t>on correlation with parents’ education:</a:t>
            </a:r>
          </a:p>
          <a:p>
            <a:pPr marL="0" indent="0">
              <a:lnSpc>
                <a:spcPts val="2600"/>
              </a:lnSpc>
              <a:buNone/>
            </a:pPr>
            <a:r>
              <a:rPr lang="is-IS" sz="2400" dirty="0" smtClean="0"/>
              <a:t>Acceptance of NIP examples (% accepted) and </a:t>
            </a:r>
            <a:r>
              <a:rPr lang="is-IS" sz="2400" b="1" dirty="0" smtClean="0">
                <a:solidFill>
                  <a:srgbClr val="FF0000"/>
                </a:solidFill>
              </a:rPr>
              <a:t>mother‘s </a:t>
            </a:r>
            <a:r>
              <a:rPr lang="is-IS" sz="2400" b="1" dirty="0" smtClean="0">
                <a:solidFill>
                  <a:srgbClr val="FF0000"/>
                </a:solidFill>
              </a:rPr>
              <a:t>education</a:t>
            </a:r>
            <a:r>
              <a:rPr lang="is-IS" sz="2400" dirty="0" smtClean="0">
                <a:solidFill>
                  <a:srgbClr val="FF0000"/>
                </a:solidFill>
              </a:rPr>
              <a:t> </a:t>
            </a:r>
            <a:r>
              <a:rPr lang="is-IS" sz="2400" dirty="0" smtClean="0"/>
              <a:t>(adapted from </a:t>
            </a:r>
            <a:r>
              <a:rPr lang="is-IS" sz="2400" dirty="0" smtClean="0"/>
              <a:t>S&amp;J </a:t>
            </a:r>
            <a:r>
              <a:rPr lang="is-IS" sz="2400" dirty="0" smtClean="0"/>
              <a:t>2001:142</a:t>
            </a:r>
            <a:r>
              <a:rPr lang="is-IS" sz="2400" dirty="0" smtClean="0">
                <a:latin typeface="Calibri"/>
              </a:rPr>
              <a:t>–143, averages for the whole </a:t>
            </a:r>
            <a:r>
              <a:rPr lang="is-IS" sz="2400" dirty="0" smtClean="0">
                <a:latin typeface="Calibri"/>
              </a:rPr>
              <a:t>country; </a:t>
            </a:r>
            <a:r>
              <a:rPr lang="is-IS" sz="2400" i="1" dirty="0" smtClean="0">
                <a:latin typeface="Calibri"/>
              </a:rPr>
              <a:t>high school ≈ </a:t>
            </a:r>
            <a:r>
              <a:rPr lang="is-IS" sz="2400" dirty="0" smtClean="0">
                <a:latin typeface="Calibri"/>
              </a:rPr>
              <a:t>‘gymnasium’ in Danish</a:t>
            </a:r>
            <a:r>
              <a:rPr lang="is-IS" sz="2400" dirty="0" smtClean="0">
                <a:latin typeface="Calibri"/>
              </a:rPr>
              <a:t>):</a:t>
            </a:r>
            <a:endParaRPr lang="is-IS" sz="2400" dirty="0" smtClean="0">
              <a:latin typeface="Calibri"/>
            </a:endParaRPr>
          </a:p>
          <a:p>
            <a:pPr marL="0" indent="0">
              <a:lnSpc>
                <a:spcPts val="2600"/>
              </a:lnSpc>
              <a:buNone/>
            </a:pPr>
            <a:r>
              <a:rPr lang="is-IS" sz="2400" dirty="0">
                <a:latin typeface="Calibri"/>
              </a:rPr>
              <a:t>	</a:t>
            </a:r>
            <a:r>
              <a:rPr lang="is-IS" sz="2400" dirty="0" smtClean="0">
                <a:latin typeface="Calibri"/>
              </a:rPr>
              <a:t>				Elementary	High		University</a:t>
            </a:r>
          </a:p>
          <a:p>
            <a:pPr marL="0" indent="0">
              <a:lnSpc>
                <a:spcPts val="2600"/>
              </a:lnSpc>
              <a:buNone/>
            </a:pPr>
            <a:r>
              <a:rPr lang="is-IS" sz="2400" dirty="0" smtClean="0">
                <a:latin typeface="Calibri"/>
              </a:rPr>
              <a:t>% accepted:			</a:t>
            </a:r>
            <a:r>
              <a:rPr lang="is-IS" sz="2400" dirty="0" smtClean="0">
                <a:latin typeface="Calibri"/>
              </a:rPr>
              <a:t>59.9</a:t>
            </a:r>
            <a:r>
              <a:rPr lang="is-IS" sz="2400" dirty="0" smtClean="0">
                <a:latin typeface="Calibri"/>
              </a:rPr>
              <a:t>		</a:t>
            </a:r>
            <a:r>
              <a:rPr lang="is-IS" sz="2400" dirty="0" smtClean="0">
                <a:latin typeface="Calibri"/>
              </a:rPr>
              <a:t>55.1</a:t>
            </a:r>
            <a:r>
              <a:rPr lang="is-IS" sz="2400" dirty="0" smtClean="0">
                <a:latin typeface="Calibri"/>
              </a:rPr>
              <a:t>			</a:t>
            </a:r>
            <a:r>
              <a:rPr lang="is-IS" sz="2400" dirty="0" smtClean="0">
                <a:latin typeface="Calibri"/>
              </a:rPr>
              <a:t>46.3</a:t>
            </a:r>
            <a:endParaRPr lang="is-IS" sz="2400" dirty="0" smtClean="0">
              <a:latin typeface="Calibri"/>
            </a:endParaRPr>
          </a:p>
          <a:p>
            <a:pPr marL="0" indent="0">
              <a:lnSpc>
                <a:spcPts val="2400"/>
              </a:lnSpc>
              <a:buNone/>
            </a:pPr>
            <a:r>
              <a:rPr lang="is-IS" sz="2400" dirty="0" smtClean="0">
                <a:solidFill>
                  <a:srgbClr val="FF0000"/>
                </a:solidFill>
                <a:latin typeface="Calibri"/>
              </a:rPr>
              <a:t>p = </a:t>
            </a:r>
            <a:r>
              <a:rPr lang="is-IS" sz="2400" dirty="0" smtClean="0">
                <a:solidFill>
                  <a:srgbClr val="FF0000"/>
                </a:solidFill>
                <a:latin typeface="Calibri"/>
              </a:rPr>
              <a:t>0.000  </a:t>
            </a:r>
            <a:r>
              <a:rPr lang="is-IS" sz="2400" dirty="0" smtClean="0">
                <a:latin typeface="Calibri"/>
              </a:rPr>
              <a:t>(ANOVA F</a:t>
            </a:r>
            <a:r>
              <a:rPr lang="is-IS" sz="2400" baseline="-25000" dirty="0" smtClean="0">
                <a:latin typeface="Calibri"/>
              </a:rPr>
              <a:t>(2, 1541) </a:t>
            </a:r>
            <a:r>
              <a:rPr lang="is-IS" sz="2400" dirty="0" smtClean="0">
                <a:latin typeface="Calibri"/>
              </a:rPr>
              <a:t>= </a:t>
            </a:r>
            <a:r>
              <a:rPr lang="is-IS" sz="2400" dirty="0" smtClean="0">
                <a:latin typeface="Calibri"/>
              </a:rPr>
              <a:t>12.997 </a:t>
            </a:r>
            <a:r>
              <a:rPr lang="is-IS" sz="2400" dirty="0" smtClean="0">
                <a:latin typeface="Calibri"/>
              </a:rPr>
              <a:t>)</a:t>
            </a:r>
          </a:p>
          <a:p>
            <a:pPr marL="0" indent="0">
              <a:lnSpc>
                <a:spcPts val="2400"/>
              </a:lnSpc>
              <a:buNone/>
            </a:pPr>
            <a:r>
              <a:rPr lang="is-IS" sz="2400" dirty="0" smtClean="0">
                <a:latin typeface="Calibri"/>
              </a:rPr>
              <a:t>For </a:t>
            </a:r>
            <a:r>
              <a:rPr lang="is-IS" sz="2400" b="1" dirty="0" smtClean="0">
                <a:solidFill>
                  <a:srgbClr val="FF0000"/>
                </a:solidFill>
                <a:latin typeface="Calibri"/>
              </a:rPr>
              <a:t>father’s education</a:t>
            </a:r>
            <a:r>
              <a:rPr lang="is-IS" sz="2400" dirty="0" smtClean="0">
                <a:latin typeface="Calibri"/>
              </a:rPr>
              <a:t> the figures are </a:t>
            </a:r>
          </a:p>
          <a:p>
            <a:pPr marL="0" indent="0">
              <a:lnSpc>
                <a:spcPts val="2400"/>
              </a:lnSpc>
              <a:buNone/>
            </a:pPr>
            <a:r>
              <a:rPr lang="is-IS" sz="2400" dirty="0" smtClean="0">
                <a:solidFill>
                  <a:srgbClr val="FF0000"/>
                </a:solidFill>
                <a:latin typeface="Calibri"/>
              </a:rPr>
              <a:t>p = </a:t>
            </a:r>
            <a:r>
              <a:rPr lang="is-IS" sz="2400" dirty="0" smtClean="0">
                <a:solidFill>
                  <a:srgbClr val="FF0000"/>
                </a:solidFill>
                <a:latin typeface="Calibri"/>
              </a:rPr>
              <a:t>0.001 </a:t>
            </a:r>
            <a:r>
              <a:rPr lang="is-IS" sz="2400" dirty="0" smtClean="0">
                <a:latin typeface="Calibri"/>
              </a:rPr>
              <a:t>	(ANOVA F</a:t>
            </a:r>
            <a:r>
              <a:rPr lang="is-IS" sz="2400" baseline="-25000" dirty="0" smtClean="0">
                <a:latin typeface="Calibri"/>
              </a:rPr>
              <a:t>(2, 1545) </a:t>
            </a:r>
            <a:r>
              <a:rPr lang="is-IS" sz="2400" dirty="0" smtClean="0">
                <a:latin typeface="Calibri"/>
              </a:rPr>
              <a:t>= </a:t>
            </a:r>
            <a:r>
              <a:rPr lang="is-IS" sz="2400" dirty="0" smtClean="0">
                <a:latin typeface="Calibri"/>
              </a:rPr>
              <a:t>6.775 </a:t>
            </a:r>
            <a:r>
              <a:rPr lang="is-IS" sz="2400" dirty="0" smtClean="0">
                <a:latin typeface="Calibri"/>
              </a:rPr>
              <a:t>)</a:t>
            </a:r>
          </a:p>
          <a:p>
            <a:pPr marL="0" indent="0">
              <a:lnSpc>
                <a:spcPts val="2400"/>
              </a:lnSpc>
              <a:buNone/>
            </a:pPr>
            <a:endParaRPr lang="is-IS" sz="2400" dirty="0">
              <a:latin typeface="Calibri"/>
            </a:endParaRPr>
          </a:p>
          <a:p>
            <a:pPr marL="0" indent="0">
              <a:lnSpc>
                <a:spcPts val="2600"/>
              </a:lnSpc>
              <a:buNone/>
            </a:pPr>
            <a:r>
              <a:rPr lang="is-IS" sz="2400" dirty="0" smtClean="0">
                <a:latin typeface="Calibri"/>
              </a:rPr>
              <a:t>Not entirely clear from S&amp;J 2001 to what extent this accounts for the differences within Reykjavík: Mother’s education alone does not tell the whole story. </a:t>
            </a:r>
            <a:endParaRPr lang="is-IS" sz="24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28</a:t>
            </a:fld>
            <a:endParaRPr lang="en-US"/>
          </a:p>
        </p:txBody>
      </p:sp>
    </p:spTree>
    <p:extLst>
      <p:ext uri="{BB962C8B-B14F-4D97-AF65-F5344CB8AC3E}">
        <p14:creationId xmlns:p14="http://schemas.microsoft.com/office/powerpoint/2010/main" val="3847066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smtClean="0"/>
              <a:t>S&amp;J, </a:t>
            </a:r>
            <a:r>
              <a:rPr lang="is-IS" sz="3600" dirty="0"/>
              <a:t>8</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i="1" dirty="0" smtClean="0"/>
              <a:t>S&amp;J </a:t>
            </a:r>
            <a:r>
              <a:rPr lang="is-IS" i="1" dirty="0" smtClean="0"/>
              <a:t>on gender differences:</a:t>
            </a:r>
          </a:p>
          <a:p>
            <a:pPr marL="0" indent="0">
              <a:buNone/>
            </a:pPr>
            <a:endParaRPr lang="is-IS" sz="2800" dirty="0" smtClean="0"/>
          </a:p>
          <a:p>
            <a:pPr marL="0" indent="0">
              <a:buNone/>
            </a:pPr>
            <a:r>
              <a:rPr lang="is-IS" sz="2800" b="1" dirty="0" smtClean="0"/>
              <a:t>No difference between boys and girls </a:t>
            </a:r>
            <a:r>
              <a:rPr lang="is-IS" sz="2800" dirty="0" smtClean="0"/>
              <a:t>on the average (average acceptance </a:t>
            </a:r>
            <a:r>
              <a:rPr lang="is-IS" sz="2800" dirty="0" smtClean="0"/>
              <a:t>60.2</a:t>
            </a:r>
            <a:r>
              <a:rPr lang="is-IS" sz="2800" dirty="0" smtClean="0"/>
              <a:t>% for boys, </a:t>
            </a:r>
            <a:r>
              <a:rPr lang="is-IS" sz="2800" dirty="0" smtClean="0"/>
              <a:t>60.3</a:t>
            </a:r>
            <a:r>
              <a:rPr lang="is-IS" sz="2800" dirty="0" smtClean="0"/>
              <a:t>% for girls)</a:t>
            </a:r>
            <a:endParaRPr lang="is-IS" sz="28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29</a:t>
            </a:fld>
            <a:endParaRPr lang="en-US"/>
          </a:p>
        </p:txBody>
      </p:sp>
    </p:spTree>
    <p:extLst>
      <p:ext uri="{BB962C8B-B14F-4D97-AF65-F5344CB8AC3E}">
        <p14:creationId xmlns:p14="http://schemas.microsoft.com/office/powerpoint/2010/main" val="358443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9"/>
            <a:ext cx="8229600" cy="576064"/>
          </a:xfrm>
        </p:spPr>
        <p:txBody>
          <a:bodyPr/>
          <a:lstStyle/>
          <a:p>
            <a:r>
              <a:rPr lang="is-IS" sz="3000" dirty="0" smtClean="0"/>
              <a:t>What is “The New (Impersonal) Passive” (NIP) like?</a:t>
            </a:r>
            <a:endParaRPr lang="is-IS" sz="3000" dirty="0"/>
          </a:p>
        </p:txBody>
      </p:sp>
      <p:sp>
        <p:nvSpPr>
          <p:cNvPr id="3" name="Content Placeholder 2"/>
          <p:cNvSpPr>
            <a:spLocks noGrp="1"/>
          </p:cNvSpPr>
          <p:nvPr>
            <p:ph idx="1"/>
          </p:nvPr>
        </p:nvSpPr>
        <p:spPr>
          <a:xfrm>
            <a:off x="467544" y="836712"/>
            <a:ext cx="8229600" cy="5318051"/>
          </a:xfrm>
        </p:spPr>
        <p:txBody>
          <a:bodyPr/>
          <a:lstStyle/>
          <a:p>
            <a:pPr marL="0" indent="0">
              <a:buNone/>
            </a:pPr>
            <a:r>
              <a:rPr lang="is-IS" sz="2400" i="1" dirty="0" smtClean="0"/>
              <a:t>The Canonical Passive (</a:t>
            </a:r>
            <a:r>
              <a:rPr lang="is-IS" sz="2400" i="1" dirty="0" smtClean="0"/>
              <a:t>CanP) </a:t>
            </a:r>
            <a:r>
              <a:rPr lang="is-IS" sz="2400" i="1" dirty="0" smtClean="0"/>
              <a:t>in Icelandic:</a:t>
            </a:r>
          </a:p>
          <a:p>
            <a:pPr marL="457200" indent="-457200">
              <a:lnSpc>
                <a:spcPts val="2000"/>
              </a:lnSpc>
              <a:spcBef>
                <a:spcPts val="0"/>
              </a:spcBef>
              <a:buAutoNum type="arabicParenBoth"/>
            </a:pPr>
            <a:r>
              <a:rPr lang="is-IS" sz="2000" dirty="0" smtClean="0"/>
              <a:t>a.	</a:t>
            </a:r>
            <a:r>
              <a:rPr lang="is-IS" sz="2000" dirty="0" smtClean="0"/>
              <a:t>Löggan </a:t>
            </a:r>
            <a:r>
              <a:rPr lang="is-IS" sz="2000" dirty="0" smtClean="0"/>
              <a:t>		</a:t>
            </a:r>
            <a:r>
              <a:rPr lang="is-IS" sz="2000" dirty="0" smtClean="0"/>
              <a:t>	handtók</a:t>
            </a:r>
            <a:r>
              <a:rPr lang="is-IS" sz="2000" dirty="0" smtClean="0"/>
              <a:t>			</a:t>
            </a:r>
            <a:r>
              <a:rPr lang="is-IS" sz="2000" b="1" dirty="0" smtClean="0"/>
              <a:t>stúdentana</a:t>
            </a:r>
            <a:r>
              <a:rPr lang="is-IS" sz="2000" dirty="0" smtClean="0"/>
              <a:t>.</a:t>
            </a:r>
          </a:p>
          <a:p>
            <a:pPr marL="0" indent="0">
              <a:lnSpc>
                <a:spcPts val="2000"/>
              </a:lnSpc>
              <a:spcBef>
                <a:spcPts val="0"/>
              </a:spcBef>
              <a:buNone/>
            </a:pPr>
            <a:r>
              <a:rPr lang="is-IS" sz="2000" dirty="0"/>
              <a:t>	</a:t>
            </a:r>
            <a:r>
              <a:rPr lang="is-IS" sz="2000" dirty="0" smtClean="0"/>
              <a:t>	</a:t>
            </a:r>
            <a:r>
              <a:rPr lang="is-IS" sz="1800" dirty="0" smtClean="0"/>
              <a:t>the-cop(</a:t>
            </a:r>
            <a:r>
              <a:rPr lang="is-IS" sz="1800" dirty="0" smtClean="0">
                <a:solidFill>
                  <a:srgbClr val="FF0000"/>
                </a:solidFill>
              </a:rPr>
              <a:t>N.sg</a:t>
            </a:r>
            <a:r>
              <a:rPr lang="is-IS" sz="1800" dirty="0" smtClean="0"/>
              <a:t>.)</a:t>
            </a:r>
            <a:r>
              <a:rPr lang="is-IS" sz="1800" dirty="0" smtClean="0"/>
              <a:t>	</a:t>
            </a:r>
            <a:r>
              <a:rPr lang="is-IS" sz="1800" dirty="0" smtClean="0"/>
              <a:t> 	arrested(</a:t>
            </a:r>
            <a:r>
              <a:rPr lang="is-IS" sz="1800" dirty="0" smtClean="0">
                <a:solidFill>
                  <a:srgbClr val="FF0000"/>
                </a:solidFill>
              </a:rPr>
              <a:t>sg</a:t>
            </a:r>
            <a:r>
              <a:rPr lang="is-IS" sz="1800" dirty="0" smtClean="0"/>
              <a:t>.)</a:t>
            </a:r>
            <a:r>
              <a:rPr lang="is-IS" sz="1800" dirty="0" smtClean="0"/>
              <a:t>		</a:t>
            </a:r>
            <a:r>
              <a:rPr lang="is-IS" sz="1800" dirty="0" smtClean="0"/>
              <a:t>the-students(</a:t>
            </a:r>
            <a:r>
              <a:rPr lang="is-IS" sz="1800" dirty="0" smtClean="0">
                <a:solidFill>
                  <a:srgbClr val="FF0000"/>
                </a:solidFill>
              </a:rPr>
              <a:t>A</a:t>
            </a:r>
            <a:r>
              <a:rPr lang="is-IS" sz="1800" dirty="0" smtClean="0"/>
              <a:t>.m.pl</a:t>
            </a:r>
            <a:r>
              <a:rPr lang="is-IS" sz="1800" dirty="0" smtClean="0"/>
              <a:t>.)</a:t>
            </a:r>
          </a:p>
          <a:p>
            <a:pPr marL="0" indent="0">
              <a:lnSpc>
                <a:spcPts val="2000"/>
              </a:lnSpc>
              <a:spcBef>
                <a:spcPts val="0"/>
              </a:spcBef>
              <a:buNone/>
            </a:pPr>
            <a:r>
              <a:rPr lang="is-IS" sz="2000" dirty="0"/>
              <a:t>	</a:t>
            </a:r>
            <a:r>
              <a:rPr lang="is-IS" sz="2000" dirty="0" smtClean="0"/>
              <a:t>b.	</a:t>
            </a:r>
            <a:r>
              <a:rPr lang="is-IS" sz="2000" b="1" dirty="0"/>
              <a:t>S</a:t>
            </a:r>
            <a:r>
              <a:rPr lang="is-IS" sz="2000" b="1" dirty="0" smtClean="0"/>
              <a:t>túdentarnir			voru handteknir</a:t>
            </a:r>
            <a:r>
              <a:rPr lang="is-IS" sz="2000" dirty="0" smtClean="0"/>
              <a:t>	</a:t>
            </a:r>
            <a:r>
              <a:rPr lang="is-IS" sz="2000" dirty="0"/>
              <a:t>	</a:t>
            </a:r>
            <a:r>
              <a:rPr lang="is-IS" sz="2000" dirty="0" smtClean="0"/>
              <a:t>(</a:t>
            </a:r>
            <a:r>
              <a:rPr lang="is-IS" sz="2000" dirty="0" smtClean="0"/>
              <a:t>af </a:t>
            </a:r>
            <a:r>
              <a:rPr lang="is-IS" sz="2000" dirty="0" smtClean="0"/>
              <a:t>löggunni) </a:t>
            </a:r>
            <a:r>
              <a:rPr lang="is-IS" sz="2000" dirty="0" smtClean="0"/>
              <a:t>(CanP A)</a:t>
            </a:r>
          </a:p>
          <a:p>
            <a:pPr marL="0" indent="0">
              <a:lnSpc>
                <a:spcPts val="2000"/>
              </a:lnSpc>
              <a:spcBef>
                <a:spcPts val="0"/>
              </a:spcBef>
              <a:buNone/>
            </a:pPr>
            <a:r>
              <a:rPr lang="is-IS" sz="2000" dirty="0"/>
              <a:t>	</a:t>
            </a:r>
            <a:r>
              <a:rPr lang="is-IS" sz="2000" dirty="0" smtClean="0"/>
              <a:t>	</a:t>
            </a:r>
            <a:r>
              <a:rPr lang="is-IS" sz="1800" dirty="0" smtClean="0"/>
              <a:t>the-students(</a:t>
            </a:r>
            <a:r>
              <a:rPr lang="is-IS" sz="1800" dirty="0" smtClean="0">
                <a:solidFill>
                  <a:srgbClr val="FF0000"/>
                </a:solidFill>
              </a:rPr>
              <a:t>N.m.pl</a:t>
            </a:r>
            <a:r>
              <a:rPr lang="is-IS" sz="1800" dirty="0" smtClean="0"/>
              <a:t>.)	were(</a:t>
            </a:r>
            <a:r>
              <a:rPr lang="is-IS" sz="1800" dirty="0" smtClean="0">
                <a:solidFill>
                  <a:srgbClr val="FF0000"/>
                </a:solidFill>
              </a:rPr>
              <a:t>pl</a:t>
            </a:r>
            <a:r>
              <a:rPr lang="is-IS" sz="1800" dirty="0" smtClean="0"/>
              <a:t>.) arrested(</a:t>
            </a:r>
            <a:r>
              <a:rPr lang="is-IS" sz="1800" dirty="0" smtClean="0">
                <a:solidFill>
                  <a:srgbClr val="FF0000"/>
                </a:solidFill>
              </a:rPr>
              <a:t>m.pl</a:t>
            </a:r>
            <a:r>
              <a:rPr lang="is-IS" sz="1800" dirty="0" smtClean="0"/>
              <a:t>.) (by the </a:t>
            </a:r>
            <a:r>
              <a:rPr lang="is-IS" sz="1800" dirty="0" smtClean="0"/>
              <a:t>cop)</a:t>
            </a:r>
            <a:endParaRPr lang="is-IS" sz="1800" dirty="0" smtClean="0"/>
          </a:p>
          <a:p>
            <a:pPr marL="0" indent="0">
              <a:lnSpc>
                <a:spcPts val="2000"/>
              </a:lnSpc>
              <a:spcBef>
                <a:spcPts val="0"/>
              </a:spcBef>
              <a:buNone/>
            </a:pPr>
            <a:endParaRPr lang="is-IS" sz="2000" dirty="0"/>
          </a:p>
          <a:p>
            <a:pPr marL="0" indent="0">
              <a:lnSpc>
                <a:spcPts val="2000"/>
              </a:lnSpc>
              <a:spcBef>
                <a:spcPts val="0"/>
              </a:spcBef>
              <a:buNone/>
            </a:pPr>
            <a:r>
              <a:rPr lang="is-IS" sz="2000" dirty="0" smtClean="0"/>
              <a:t>Standard (relatively informal) description of the formation of CanP A:</a:t>
            </a:r>
          </a:p>
          <a:p>
            <a:pPr marL="0" indent="0">
              <a:lnSpc>
                <a:spcPts val="2000"/>
              </a:lnSpc>
              <a:spcBef>
                <a:spcPts val="0"/>
              </a:spcBef>
              <a:buNone/>
            </a:pPr>
            <a:r>
              <a:rPr lang="is-IS" sz="2000" dirty="0"/>
              <a:t>	</a:t>
            </a:r>
            <a:r>
              <a:rPr lang="is-IS" sz="2000" dirty="0" smtClean="0"/>
              <a:t>1.	patient undergoes </a:t>
            </a:r>
            <a:r>
              <a:rPr lang="is-IS" sz="2000" dirty="0"/>
              <a:t>“</a:t>
            </a:r>
            <a:r>
              <a:rPr lang="is-IS" sz="2000" dirty="0" smtClean="0"/>
              <a:t>movement” </a:t>
            </a:r>
            <a:r>
              <a:rPr lang="is-IS" sz="2000" dirty="0" smtClean="0"/>
              <a:t>to subject position</a:t>
            </a:r>
          </a:p>
          <a:p>
            <a:pPr marL="0" indent="0">
              <a:lnSpc>
                <a:spcPts val="2000"/>
              </a:lnSpc>
              <a:spcBef>
                <a:spcPts val="0"/>
              </a:spcBef>
              <a:buNone/>
            </a:pPr>
            <a:r>
              <a:rPr lang="is-IS" sz="2000" dirty="0"/>
              <a:t>	</a:t>
            </a:r>
            <a:r>
              <a:rPr lang="is-IS" sz="2000" dirty="0" smtClean="0"/>
              <a:t>2.	</a:t>
            </a:r>
            <a:r>
              <a:rPr lang="is-IS" sz="2000" dirty="0" smtClean="0">
                <a:solidFill>
                  <a:srgbClr val="FF0000"/>
                </a:solidFill>
              </a:rPr>
              <a:t>case conversion:  Acc-to-Nom</a:t>
            </a:r>
            <a:r>
              <a:rPr lang="is-IS" sz="2000" dirty="0" smtClean="0"/>
              <a:t>, and (hence)</a:t>
            </a:r>
          </a:p>
          <a:p>
            <a:pPr marL="0" indent="0">
              <a:lnSpc>
                <a:spcPts val="2000"/>
              </a:lnSpc>
              <a:spcBef>
                <a:spcPts val="0"/>
              </a:spcBef>
              <a:buNone/>
            </a:pPr>
            <a:r>
              <a:rPr lang="is-IS" sz="2000" dirty="0"/>
              <a:t>	</a:t>
            </a:r>
            <a:r>
              <a:rPr lang="is-IS" sz="2000" dirty="0" smtClean="0"/>
              <a:t>3.	Nom. subject triggers </a:t>
            </a:r>
            <a:r>
              <a:rPr lang="is-IS" sz="2000" dirty="0" smtClean="0">
                <a:solidFill>
                  <a:srgbClr val="FF0000"/>
                </a:solidFill>
              </a:rPr>
              <a:t>agreement</a:t>
            </a:r>
            <a:r>
              <a:rPr lang="is-IS" sz="2000" dirty="0" smtClean="0"/>
              <a:t> of finite aux. and participle</a:t>
            </a:r>
          </a:p>
          <a:p>
            <a:pPr marL="0" indent="0">
              <a:lnSpc>
                <a:spcPts val="2000"/>
              </a:lnSpc>
              <a:spcBef>
                <a:spcPts val="0"/>
              </a:spcBef>
              <a:buNone/>
            </a:pPr>
            <a:endParaRPr lang="is-IS" sz="2000" dirty="0"/>
          </a:p>
          <a:p>
            <a:pPr marL="457200" indent="-457200">
              <a:lnSpc>
                <a:spcPts val="2000"/>
              </a:lnSpc>
              <a:spcBef>
                <a:spcPts val="0"/>
              </a:spcBef>
              <a:buAutoNum type="arabicParenBoth" startAt="2"/>
            </a:pPr>
            <a:r>
              <a:rPr lang="is-IS" sz="2000" dirty="0" smtClean="0"/>
              <a:t>a.	</a:t>
            </a:r>
            <a:r>
              <a:rPr lang="is-IS" sz="2000" dirty="0" smtClean="0"/>
              <a:t>Löggan</a:t>
            </a:r>
            <a:r>
              <a:rPr lang="is-IS" sz="2000" dirty="0" smtClean="0"/>
              <a:t>		</a:t>
            </a:r>
            <a:r>
              <a:rPr lang="is-IS" sz="2000" dirty="0" smtClean="0"/>
              <a:t>	sleppti</a:t>
            </a:r>
            <a:r>
              <a:rPr lang="is-IS" sz="2000" dirty="0" smtClean="0"/>
              <a:t>					</a:t>
            </a:r>
            <a:r>
              <a:rPr lang="is-IS" sz="2000" b="1" dirty="0" smtClean="0"/>
              <a:t>stúdentunum</a:t>
            </a:r>
            <a:r>
              <a:rPr lang="is-IS" sz="2000" dirty="0" smtClean="0"/>
              <a:t>.</a:t>
            </a:r>
          </a:p>
          <a:p>
            <a:pPr marL="0" indent="0">
              <a:lnSpc>
                <a:spcPts val="2000"/>
              </a:lnSpc>
              <a:spcBef>
                <a:spcPts val="0"/>
              </a:spcBef>
              <a:buNone/>
            </a:pPr>
            <a:r>
              <a:rPr lang="is-IS" sz="2000" dirty="0"/>
              <a:t>	</a:t>
            </a:r>
            <a:r>
              <a:rPr lang="is-IS" sz="2000" dirty="0" smtClean="0"/>
              <a:t>	</a:t>
            </a:r>
            <a:r>
              <a:rPr lang="is-IS" sz="1800" dirty="0" smtClean="0"/>
              <a:t>the-cops(N.sg.)</a:t>
            </a:r>
            <a:r>
              <a:rPr lang="is-IS" sz="1800" dirty="0" smtClean="0"/>
              <a:t>	</a:t>
            </a:r>
            <a:r>
              <a:rPr lang="is-IS" sz="1800" dirty="0" smtClean="0"/>
              <a:t>released(sg.)</a:t>
            </a:r>
            <a:r>
              <a:rPr lang="is-IS" sz="1800" dirty="0" smtClean="0"/>
              <a:t>				the-students(</a:t>
            </a:r>
            <a:r>
              <a:rPr lang="is-IS" sz="1800" dirty="0" smtClean="0">
                <a:solidFill>
                  <a:srgbClr val="FF0000"/>
                </a:solidFill>
              </a:rPr>
              <a:t>D</a:t>
            </a:r>
            <a:r>
              <a:rPr lang="is-IS" sz="1800" dirty="0" smtClean="0"/>
              <a:t>.m.pl.)</a:t>
            </a:r>
          </a:p>
          <a:p>
            <a:pPr marL="0" indent="0">
              <a:lnSpc>
                <a:spcPts val="2000"/>
              </a:lnSpc>
              <a:spcBef>
                <a:spcPts val="0"/>
              </a:spcBef>
              <a:buNone/>
            </a:pPr>
            <a:r>
              <a:rPr lang="is-IS" sz="2000" dirty="0"/>
              <a:t>	</a:t>
            </a:r>
            <a:r>
              <a:rPr lang="is-IS" sz="2000" dirty="0" smtClean="0"/>
              <a:t>b.	</a:t>
            </a:r>
            <a:r>
              <a:rPr lang="is-IS" sz="2000" b="1" dirty="0"/>
              <a:t>S</a:t>
            </a:r>
            <a:r>
              <a:rPr lang="is-IS" sz="2000" b="1" dirty="0" smtClean="0"/>
              <a:t>túdentunum</a:t>
            </a:r>
            <a:r>
              <a:rPr lang="is-IS" sz="2000" dirty="0" smtClean="0"/>
              <a:t>		</a:t>
            </a:r>
            <a:r>
              <a:rPr lang="is-IS" sz="2000" b="1" dirty="0" smtClean="0"/>
              <a:t>var sleppt</a:t>
            </a:r>
            <a:r>
              <a:rPr lang="is-IS" sz="2000" dirty="0" smtClean="0"/>
              <a:t>			(af </a:t>
            </a:r>
            <a:r>
              <a:rPr lang="is-IS" sz="2000" dirty="0" smtClean="0"/>
              <a:t>löggunnni) </a:t>
            </a:r>
            <a:r>
              <a:rPr lang="is-IS" sz="2000" dirty="0" smtClean="0"/>
              <a:t>(CanP B)</a:t>
            </a:r>
          </a:p>
          <a:p>
            <a:pPr marL="0" indent="0">
              <a:lnSpc>
                <a:spcPts val="2000"/>
              </a:lnSpc>
              <a:spcBef>
                <a:spcPts val="0"/>
              </a:spcBef>
              <a:buNone/>
            </a:pPr>
            <a:r>
              <a:rPr lang="is-IS" sz="2000" dirty="0"/>
              <a:t>	</a:t>
            </a:r>
            <a:r>
              <a:rPr lang="is-IS" sz="2000" dirty="0" smtClean="0"/>
              <a:t>	</a:t>
            </a:r>
            <a:r>
              <a:rPr lang="is-IS" sz="1800" dirty="0" smtClean="0"/>
              <a:t>the-students(</a:t>
            </a:r>
            <a:r>
              <a:rPr lang="is-IS" sz="1800" dirty="0" smtClean="0">
                <a:solidFill>
                  <a:srgbClr val="FF0000"/>
                </a:solidFill>
              </a:rPr>
              <a:t>D.m.pl</a:t>
            </a:r>
            <a:r>
              <a:rPr lang="is-IS" sz="1800" dirty="0" smtClean="0"/>
              <a:t>.)	was(</a:t>
            </a:r>
            <a:r>
              <a:rPr lang="is-IS" sz="1800" dirty="0" smtClean="0">
                <a:solidFill>
                  <a:srgbClr val="FF0000"/>
                </a:solidFill>
              </a:rPr>
              <a:t>sg</a:t>
            </a:r>
            <a:r>
              <a:rPr lang="is-IS" sz="1800" dirty="0" smtClean="0"/>
              <a:t>.) released(</a:t>
            </a:r>
            <a:r>
              <a:rPr lang="is-IS" sz="1800" dirty="0" smtClean="0">
                <a:solidFill>
                  <a:srgbClr val="FF0000"/>
                </a:solidFill>
              </a:rPr>
              <a:t>n.sg</a:t>
            </a:r>
            <a:r>
              <a:rPr lang="is-IS" sz="1800" dirty="0" smtClean="0"/>
              <a:t>.)	(by the </a:t>
            </a:r>
            <a:r>
              <a:rPr lang="is-IS" sz="1800" dirty="0" smtClean="0"/>
              <a:t>cop)</a:t>
            </a:r>
            <a:endParaRPr lang="is-IS" sz="1800" dirty="0" smtClean="0"/>
          </a:p>
          <a:p>
            <a:pPr marL="0" indent="0">
              <a:lnSpc>
                <a:spcPts val="2000"/>
              </a:lnSpc>
              <a:spcBef>
                <a:spcPts val="0"/>
              </a:spcBef>
              <a:buNone/>
            </a:pPr>
            <a:endParaRPr lang="is-IS" sz="2000" dirty="0" smtClean="0"/>
          </a:p>
          <a:p>
            <a:pPr marL="0" indent="0">
              <a:lnSpc>
                <a:spcPts val="2000"/>
              </a:lnSpc>
              <a:spcBef>
                <a:spcPts val="0"/>
              </a:spcBef>
              <a:buNone/>
            </a:pPr>
            <a:r>
              <a:rPr lang="is-IS" sz="2000" dirty="0" smtClean="0"/>
              <a:t>Standard (relatively informal) description </a:t>
            </a:r>
            <a:r>
              <a:rPr lang="is-IS" sz="2000" dirty="0"/>
              <a:t>of </a:t>
            </a:r>
            <a:r>
              <a:rPr lang="is-IS" sz="2000" dirty="0" smtClean="0"/>
              <a:t>CanP B:</a:t>
            </a:r>
            <a:endParaRPr lang="is-IS" sz="2000" dirty="0"/>
          </a:p>
          <a:p>
            <a:pPr marL="0" indent="0">
              <a:lnSpc>
                <a:spcPts val="2000"/>
              </a:lnSpc>
              <a:spcBef>
                <a:spcPts val="0"/>
              </a:spcBef>
              <a:buNone/>
            </a:pPr>
            <a:r>
              <a:rPr lang="is-IS" sz="2000" dirty="0"/>
              <a:t>	1.	patient undergoes </a:t>
            </a:r>
            <a:r>
              <a:rPr lang="is-IS" sz="2000" dirty="0" smtClean="0"/>
              <a:t>movement </a:t>
            </a:r>
            <a:r>
              <a:rPr lang="is-IS" sz="2000" dirty="0"/>
              <a:t>to subject </a:t>
            </a:r>
            <a:r>
              <a:rPr lang="is-IS" sz="2000" dirty="0" smtClean="0"/>
              <a:t>position</a:t>
            </a:r>
          </a:p>
          <a:p>
            <a:pPr marL="0" indent="0">
              <a:lnSpc>
                <a:spcPts val="2000"/>
              </a:lnSpc>
              <a:spcBef>
                <a:spcPts val="0"/>
              </a:spcBef>
              <a:buNone/>
            </a:pPr>
            <a:r>
              <a:rPr lang="is-IS" sz="2000" dirty="0"/>
              <a:t>	</a:t>
            </a:r>
            <a:r>
              <a:rPr lang="is-IS" sz="2000" dirty="0" smtClean="0"/>
              <a:t>2.	</a:t>
            </a:r>
            <a:r>
              <a:rPr lang="is-IS" sz="2000" b="1" dirty="0" smtClean="0">
                <a:solidFill>
                  <a:srgbClr val="FF0000"/>
                </a:solidFill>
              </a:rPr>
              <a:t>no case conversion </a:t>
            </a:r>
            <a:r>
              <a:rPr lang="is-IS" sz="2000" dirty="0" smtClean="0"/>
              <a:t>(</a:t>
            </a:r>
            <a:r>
              <a:rPr lang="is-IS" sz="2000" dirty="0" smtClean="0">
                <a:solidFill>
                  <a:srgbClr val="FF0000"/>
                </a:solidFill>
              </a:rPr>
              <a:t>Dat (and Gen) preserved</a:t>
            </a:r>
            <a:r>
              <a:rPr lang="is-IS" sz="2000" dirty="0" smtClean="0"/>
              <a:t>) and (hence) </a:t>
            </a:r>
          </a:p>
          <a:p>
            <a:pPr marL="0" indent="0">
              <a:lnSpc>
                <a:spcPts val="2000"/>
              </a:lnSpc>
              <a:spcBef>
                <a:spcPts val="0"/>
              </a:spcBef>
              <a:buNone/>
            </a:pPr>
            <a:r>
              <a:rPr lang="is-IS" sz="2000" b="1" dirty="0"/>
              <a:t>	</a:t>
            </a:r>
            <a:r>
              <a:rPr lang="is-IS" sz="2000" dirty="0" smtClean="0"/>
              <a:t>3.	</a:t>
            </a:r>
            <a:r>
              <a:rPr lang="is-IS" sz="2000" b="1" dirty="0" smtClean="0">
                <a:solidFill>
                  <a:srgbClr val="FF0000"/>
                </a:solidFill>
              </a:rPr>
              <a:t>no agreement </a:t>
            </a:r>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dirty="0" err="1" smtClean="0"/>
              <a:t>Höskuldur</a:t>
            </a:r>
            <a:r>
              <a:rPr lang="en-US" dirty="0" smtClean="0"/>
              <a:t> </a:t>
            </a:r>
            <a:r>
              <a:rPr lang="en-US" dirty="0" err="1" smtClean="0"/>
              <a:t>Þráinsson</a:t>
            </a:r>
            <a:r>
              <a:rPr lang="en-US" dirty="0" smtClean="0"/>
              <a:t>                                      Islands </a:t>
            </a:r>
            <a:r>
              <a:rPr lang="en-US" dirty="0" err="1" smtClean="0"/>
              <a:t>Universitet</a:t>
            </a:r>
            <a:endParaRPr lang="is-IS" dirty="0"/>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a:t>
            </a:fld>
            <a:endParaRPr lang="en-US"/>
          </a:p>
        </p:txBody>
      </p:sp>
    </p:spTree>
    <p:extLst>
      <p:ext uri="{BB962C8B-B14F-4D97-AF65-F5344CB8AC3E}">
        <p14:creationId xmlns:p14="http://schemas.microsoft.com/office/powerpoint/2010/main" val="4086651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a:t>Finnur Friðriksson</a:t>
            </a:r>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800" dirty="0"/>
              <a:t>Finnur Friðriksson’s research </a:t>
            </a:r>
            <a:r>
              <a:rPr lang="is-IS" sz="2800" dirty="0" smtClean="0"/>
              <a:t>around </a:t>
            </a:r>
            <a:r>
              <a:rPr lang="is-IS" sz="2800" dirty="0"/>
              <a:t>2000 </a:t>
            </a:r>
            <a:r>
              <a:rPr lang="is-IS" sz="2800" dirty="0" smtClean="0"/>
              <a:t>(the basis for his dissertation work, cf</a:t>
            </a:r>
            <a:r>
              <a:rPr lang="is-IS" sz="2800" dirty="0"/>
              <a:t>. </a:t>
            </a:r>
            <a:r>
              <a:rPr lang="is-IS" sz="2800" dirty="0" smtClean="0"/>
              <a:t>Finnur F. (FF) </a:t>
            </a:r>
            <a:r>
              <a:rPr lang="is-IS" sz="2800" dirty="0"/>
              <a:t>2008, 2011</a:t>
            </a:r>
            <a:r>
              <a:rPr lang="is-IS" sz="2800" dirty="0" smtClean="0"/>
              <a:t>).</a:t>
            </a:r>
          </a:p>
          <a:p>
            <a:pPr marL="0" indent="0">
              <a:buNone/>
            </a:pPr>
            <a:endParaRPr lang="is-IS" sz="2800" dirty="0"/>
          </a:p>
          <a:p>
            <a:pPr marL="0" indent="0">
              <a:buNone/>
            </a:pPr>
            <a:r>
              <a:rPr lang="is-IS" sz="2800" i="1" dirty="0"/>
              <a:t>Method and subjects:</a:t>
            </a:r>
          </a:p>
          <a:p>
            <a:pPr>
              <a:lnSpc>
                <a:spcPts val="2800"/>
              </a:lnSpc>
            </a:pPr>
            <a:r>
              <a:rPr lang="is-IS" sz="2800" dirty="0" smtClean="0"/>
              <a:t>A total of 108 subjects from 9 locations (cf. below), divided into three age groups: 16</a:t>
            </a:r>
            <a:r>
              <a:rPr lang="is-IS" sz="2800" dirty="0" smtClean="0">
                <a:latin typeface="Calibri"/>
              </a:rPr>
              <a:t>–20, 21–65, 66+ (4 from each in each location)</a:t>
            </a:r>
            <a:endParaRPr lang="is-IS" sz="2800" dirty="0" smtClean="0"/>
          </a:p>
          <a:p>
            <a:pPr>
              <a:lnSpc>
                <a:spcPts val="2800"/>
              </a:lnSpc>
            </a:pPr>
            <a:r>
              <a:rPr lang="is-IS" sz="2800" dirty="0" smtClean="0"/>
              <a:t>Recordings </a:t>
            </a:r>
            <a:r>
              <a:rPr lang="is-IS" sz="2800" dirty="0"/>
              <a:t>of </a:t>
            </a:r>
            <a:r>
              <a:rPr lang="is-IS" sz="2800" b="1" dirty="0"/>
              <a:t>spontaneous speech</a:t>
            </a:r>
            <a:r>
              <a:rPr lang="is-IS" sz="2800" dirty="0"/>
              <a:t> </a:t>
            </a:r>
            <a:r>
              <a:rPr lang="is-IS" sz="2800" dirty="0" smtClean="0"/>
              <a:t>(44 sessions, approx. 30 hours in all </a:t>
            </a:r>
            <a:r>
              <a:rPr lang="is-IS" sz="2800" dirty="0" smtClean="0">
                <a:latin typeface="Calibri"/>
              </a:rPr>
              <a:t>– this was the main source)</a:t>
            </a:r>
            <a:endParaRPr lang="is-IS" sz="2800" dirty="0" smtClean="0"/>
          </a:p>
          <a:p>
            <a:pPr>
              <a:lnSpc>
                <a:spcPts val="2800"/>
              </a:lnSpc>
            </a:pPr>
            <a:r>
              <a:rPr lang="is-IS" sz="2800" b="1" dirty="0" smtClean="0"/>
              <a:t>Written material </a:t>
            </a:r>
            <a:r>
              <a:rPr lang="is-IS" sz="2800" dirty="0" smtClean="0"/>
              <a:t>from 52 of the participants </a:t>
            </a:r>
          </a:p>
          <a:p>
            <a:pPr>
              <a:lnSpc>
                <a:spcPts val="2800"/>
              </a:lnSpc>
            </a:pPr>
            <a:r>
              <a:rPr lang="is-IS" sz="2800" b="1" dirty="0" smtClean="0"/>
              <a:t>Some interviews </a:t>
            </a:r>
            <a:r>
              <a:rPr lang="is-IS" sz="2800" dirty="0" smtClean="0"/>
              <a:t>afte the recordings were made.</a:t>
            </a:r>
            <a:endParaRPr lang="is-IS" sz="2800" dirty="0"/>
          </a:p>
          <a:p>
            <a:pPr marL="0" indent="0">
              <a:buNone/>
            </a:pPr>
            <a:endParaRPr lang="is-IS" sz="2800" dirty="0"/>
          </a:p>
          <a:p>
            <a:pPr marL="0" indent="0">
              <a:buNone/>
            </a:pPr>
            <a:endParaRPr lang="is-IS"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30</a:t>
            </a:fld>
            <a:endParaRPr lang="en-US"/>
          </a:p>
        </p:txBody>
      </p:sp>
    </p:spTree>
    <p:extLst>
      <p:ext uri="{BB962C8B-B14F-4D97-AF65-F5344CB8AC3E}">
        <p14:creationId xmlns:p14="http://schemas.microsoft.com/office/powerpoint/2010/main" val="3860282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600" dirty="0" smtClean="0"/>
              <a:t>Finnur Friðriksson, 2</a:t>
            </a:r>
            <a:endParaRPr lang="is-IS" sz="3600" dirty="0"/>
          </a:p>
        </p:txBody>
      </p:sp>
      <p:sp>
        <p:nvSpPr>
          <p:cNvPr id="3" name="Content Placeholder 2"/>
          <p:cNvSpPr>
            <a:spLocks noGrp="1"/>
          </p:cNvSpPr>
          <p:nvPr>
            <p:ph idx="1"/>
          </p:nvPr>
        </p:nvSpPr>
        <p:spPr>
          <a:xfrm>
            <a:off x="467544" y="1340768"/>
            <a:ext cx="8229600" cy="4813995"/>
          </a:xfrm>
        </p:spPr>
        <p:txBody>
          <a:bodyPr/>
          <a:lstStyle/>
          <a:p>
            <a:pPr marL="0" indent="0">
              <a:buNone/>
            </a:pPr>
            <a:r>
              <a:rPr lang="is-IS" sz="2800" i="1" dirty="0" smtClean="0"/>
              <a:t>The locations visited by Finnur (cf. FF 2011:29</a:t>
            </a:r>
            <a:r>
              <a:rPr lang="is-IS" sz="2800" i="1" dirty="0" smtClean="0"/>
              <a:t>):</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r>
              <a:rPr lang="is-IS" sz="2400" dirty="0" smtClean="0"/>
              <a:t>The lines and labels show a common division into 8 areas.</a:t>
            </a:r>
            <a:endParaRPr lang="is-IS" sz="2400" dirty="0" smtClean="0"/>
          </a:p>
          <a:p>
            <a:pPr marL="0" indent="0">
              <a:buNone/>
            </a:pPr>
            <a:endParaRPr lang="is-IS" dirty="0" smtClean="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31</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0" y="1844824"/>
            <a:ext cx="5605983" cy="357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606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575915"/>
          </a:xfrm>
        </p:spPr>
        <p:txBody>
          <a:bodyPr/>
          <a:lstStyle/>
          <a:p>
            <a:r>
              <a:rPr lang="is-IS" sz="3600" dirty="0" smtClean="0"/>
              <a:t>Finnur </a:t>
            </a:r>
            <a:r>
              <a:rPr lang="is-IS" sz="3600" dirty="0" smtClean="0"/>
              <a:t>Friðriksson, 3</a:t>
            </a:r>
            <a:endParaRPr lang="is-IS" sz="3600" dirty="0"/>
          </a:p>
        </p:txBody>
      </p:sp>
      <p:sp>
        <p:nvSpPr>
          <p:cNvPr id="3" name="Content Placeholder 2"/>
          <p:cNvSpPr>
            <a:spLocks noGrp="1"/>
          </p:cNvSpPr>
          <p:nvPr>
            <p:ph idx="1"/>
          </p:nvPr>
        </p:nvSpPr>
        <p:spPr>
          <a:xfrm>
            <a:off x="395536" y="1052736"/>
            <a:ext cx="8229600" cy="4886003"/>
          </a:xfrm>
        </p:spPr>
        <p:txBody>
          <a:bodyPr/>
          <a:lstStyle/>
          <a:p>
            <a:pPr marL="0" indent="0">
              <a:lnSpc>
                <a:spcPts val="2400"/>
              </a:lnSpc>
              <a:spcBef>
                <a:spcPts val="0"/>
              </a:spcBef>
              <a:buNone/>
            </a:pPr>
            <a:r>
              <a:rPr lang="is-IS" sz="2800" i="1" dirty="0" smtClean="0">
                <a:latin typeface="Calibri"/>
              </a:rPr>
              <a:t>Occurrence of the NIP in FF’s material:</a:t>
            </a:r>
          </a:p>
          <a:p>
            <a:pPr marL="0" indent="0">
              <a:lnSpc>
                <a:spcPts val="2400"/>
              </a:lnSpc>
              <a:spcBef>
                <a:spcPts val="0"/>
              </a:spcBef>
              <a:buNone/>
            </a:pPr>
            <a:endParaRPr lang="is-IS" sz="2400" dirty="0" smtClean="0">
              <a:latin typeface="Calibri"/>
            </a:endParaRPr>
          </a:p>
          <a:p>
            <a:pPr marL="0" indent="0">
              <a:lnSpc>
                <a:spcPts val="2100"/>
              </a:lnSpc>
              <a:spcBef>
                <a:spcPts val="0"/>
              </a:spcBef>
              <a:buNone/>
            </a:pPr>
            <a:r>
              <a:rPr lang="is-IS" sz="2400" b="1" dirty="0"/>
              <a:t>Written material:</a:t>
            </a:r>
          </a:p>
          <a:p>
            <a:pPr>
              <a:lnSpc>
                <a:spcPts val="2100"/>
              </a:lnSpc>
              <a:spcBef>
                <a:spcPts val="0"/>
              </a:spcBef>
            </a:pPr>
            <a:r>
              <a:rPr lang="is-IS" sz="2400" dirty="0"/>
              <a:t>908 passives in all, </a:t>
            </a:r>
            <a:r>
              <a:rPr lang="is-IS" sz="2400" dirty="0" smtClean="0"/>
              <a:t>only </a:t>
            </a:r>
            <a:r>
              <a:rPr lang="is-IS" sz="2400" dirty="0" smtClean="0"/>
              <a:t>0.4</a:t>
            </a:r>
            <a:r>
              <a:rPr lang="is-IS" sz="2400" dirty="0"/>
              <a:t>% of these are the </a:t>
            </a:r>
            <a:r>
              <a:rPr lang="is-IS" sz="2400" dirty="0" smtClean="0"/>
              <a:t>NIP (4 expls.)</a:t>
            </a:r>
            <a:endParaRPr lang="is-IS" sz="2400" dirty="0"/>
          </a:p>
          <a:p>
            <a:pPr marL="0" indent="0">
              <a:lnSpc>
                <a:spcPts val="2100"/>
              </a:lnSpc>
              <a:spcBef>
                <a:spcPts val="0"/>
              </a:spcBef>
              <a:buNone/>
            </a:pPr>
            <a:endParaRPr lang="is-IS" sz="2400" dirty="0">
              <a:latin typeface="Calibri"/>
            </a:endParaRPr>
          </a:p>
          <a:p>
            <a:pPr marL="0" indent="0">
              <a:lnSpc>
                <a:spcPts val="2100"/>
              </a:lnSpc>
              <a:spcBef>
                <a:spcPts val="0"/>
              </a:spcBef>
              <a:buNone/>
            </a:pPr>
            <a:r>
              <a:rPr lang="is-IS" sz="2400" b="1" dirty="0" smtClean="0">
                <a:latin typeface="Calibri"/>
              </a:rPr>
              <a:t>Spontaneous speech material:</a:t>
            </a:r>
          </a:p>
          <a:p>
            <a:pPr>
              <a:lnSpc>
                <a:spcPts val="2100"/>
              </a:lnSpc>
              <a:spcBef>
                <a:spcPts val="0"/>
              </a:spcBef>
            </a:pPr>
            <a:r>
              <a:rPr lang="is-IS" sz="2400" dirty="0" smtClean="0">
                <a:latin typeface="Calibri"/>
              </a:rPr>
              <a:t>494 passives in all, </a:t>
            </a:r>
            <a:r>
              <a:rPr lang="is-IS" sz="2400" dirty="0" smtClean="0">
                <a:latin typeface="Calibri"/>
              </a:rPr>
              <a:t>2.6</a:t>
            </a:r>
            <a:r>
              <a:rPr lang="is-IS" sz="2400" dirty="0" smtClean="0">
                <a:latin typeface="Calibri"/>
              </a:rPr>
              <a:t>% of these are the NIP (13 examples)</a:t>
            </a:r>
          </a:p>
          <a:p>
            <a:pPr marL="0" indent="0">
              <a:lnSpc>
                <a:spcPts val="2100"/>
              </a:lnSpc>
              <a:spcBef>
                <a:spcPts val="0"/>
              </a:spcBef>
              <a:buNone/>
            </a:pPr>
            <a:r>
              <a:rPr lang="is-IS" sz="2400" dirty="0">
                <a:latin typeface="Calibri"/>
              </a:rPr>
              <a:t>	</a:t>
            </a:r>
          </a:p>
          <a:p>
            <a:pPr marL="0" indent="0">
              <a:lnSpc>
                <a:spcPts val="2100"/>
              </a:lnSpc>
              <a:spcBef>
                <a:spcPts val="0"/>
              </a:spcBef>
              <a:buNone/>
            </a:pPr>
            <a:r>
              <a:rPr lang="is-IS" sz="2400" dirty="0" smtClean="0">
                <a:latin typeface="Calibri"/>
              </a:rPr>
              <a:t>Distribution of the spoken NIP examples by age groups:</a:t>
            </a:r>
          </a:p>
          <a:p>
            <a:pPr>
              <a:lnSpc>
                <a:spcPts val="2100"/>
              </a:lnSpc>
              <a:spcBef>
                <a:spcPts val="0"/>
              </a:spcBef>
            </a:pPr>
            <a:endParaRPr lang="is-IS" sz="2400" dirty="0">
              <a:latin typeface="Calibri"/>
            </a:endParaRPr>
          </a:p>
          <a:p>
            <a:pPr marL="0" indent="0">
              <a:lnSpc>
                <a:spcPts val="2100"/>
              </a:lnSpc>
              <a:spcBef>
                <a:spcPts val="0"/>
              </a:spcBef>
              <a:buNone/>
            </a:pPr>
            <a:endParaRPr lang="is-IS" sz="2100" b="1" dirty="0">
              <a:latin typeface="Calibri"/>
            </a:endParaRPr>
          </a:p>
          <a:p>
            <a:pPr marL="0" indent="0">
              <a:lnSpc>
                <a:spcPts val="2100"/>
              </a:lnSpc>
              <a:spcBef>
                <a:spcPts val="0"/>
              </a:spcBef>
              <a:buNone/>
            </a:pPr>
            <a:endParaRPr lang="is-IS" sz="2100" b="1" dirty="0" smtClean="0">
              <a:latin typeface="Calibri"/>
            </a:endParaRPr>
          </a:p>
          <a:p>
            <a:pPr marL="0" indent="0">
              <a:lnSpc>
                <a:spcPts val="2100"/>
              </a:lnSpc>
              <a:spcBef>
                <a:spcPts val="0"/>
              </a:spcBef>
              <a:buNone/>
            </a:pPr>
            <a:endParaRPr lang="is-IS" sz="2100" b="1" dirty="0">
              <a:latin typeface="Calibri"/>
            </a:endParaRPr>
          </a:p>
          <a:p>
            <a:pPr marL="0" indent="0">
              <a:lnSpc>
                <a:spcPts val="2100"/>
              </a:lnSpc>
              <a:spcBef>
                <a:spcPts val="0"/>
              </a:spcBef>
              <a:buNone/>
            </a:pPr>
            <a:endParaRPr lang="is-IS" sz="2100" b="1" dirty="0" smtClean="0">
              <a:latin typeface="Calibri"/>
            </a:endParaRPr>
          </a:p>
          <a:p>
            <a:pPr marL="0" indent="0">
              <a:lnSpc>
                <a:spcPts val="2100"/>
              </a:lnSpc>
              <a:spcBef>
                <a:spcPts val="0"/>
              </a:spcBef>
              <a:buNone/>
            </a:pPr>
            <a:endParaRPr lang="is-IS" sz="2100" b="1" dirty="0" smtClean="0">
              <a:latin typeface="Calibri"/>
            </a:endParaRPr>
          </a:p>
          <a:p>
            <a:pPr marL="0" indent="0">
              <a:buNone/>
            </a:pPr>
            <a:endParaRPr lang="is-IS" sz="2000"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56502528"/>
              </p:ext>
            </p:extLst>
          </p:nvPr>
        </p:nvGraphicFramePr>
        <p:xfrm>
          <a:off x="611560" y="3645024"/>
          <a:ext cx="7992889" cy="2232249"/>
        </p:xfrm>
        <a:graphic>
          <a:graphicData uri="http://schemas.openxmlformats.org/drawingml/2006/table">
            <a:tbl>
              <a:tblPr firstRow="1" firstCol="1" bandRow="1">
                <a:tableStyleId>{5C22544A-7EE6-4342-B048-85BDC9FD1C3A}</a:tableStyleId>
              </a:tblPr>
              <a:tblGrid>
                <a:gridCol w="3425522"/>
                <a:gridCol w="790506"/>
                <a:gridCol w="838273"/>
                <a:gridCol w="830572"/>
                <a:gridCol w="2108016"/>
              </a:tblGrid>
              <a:tr h="744083">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smtClean="0">
                          <a:effectLst/>
                        </a:rPr>
                        <a:t>percentages</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effectLst/>
                        </a:rPr>
                        <a:t>16–20</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smtClean="0">
                          <a:effectLst/>
                        </a:rPr>
                        <a:t>21</a:t>
                      </a:r>
                      <a:r>
                        <a:rPr lang="is-IS" sz="1500" dirty="0" smtClean="0">
                          <a:effectLst/>
                          <a:latin typeface="Calibri"/>
                        </a:rPr>
                        <a:t>–</a:t>
                      </a:r>
                      <a:r>
                        <a:rPr lang="is-IS" sz="1500" dirty="0" smtClean="0">
                          <a:effectLst/>
                        </a:rPr>
                        <a:t>65</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a:effectLst/>
                        </a:rPr>
                        <a:t>66+</a:t>
                      </a:r>
                      <a:endParaRPr lang="is-IS" sz="150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effectLst/>
                        </a:rPr>
                        <a:t>total</a:t>
                      </a:r>
                      <a:endParaRPr lang="is-IS" sz="1500" dirty="0">
                        <a:effectLst/>
                        <a:latin typeface="Calibri"/>
                        <a:ea typeface="SimSun"/>
                        <a:cs typeface="Times New Roman"/>
                      </a:endParaRPr>
                    </a:p>
                  </a:txBody>
                  <a:tcPr marL="68580" marR="68580" marT="0" marB="0" anchor="b"/>
                </a:tc>
              </a:tr>
              <a:tr h="744083">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effectLst/>
                        </a:rPr>
                        <a:t>% NIP out of all passive examples </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smtClean="0">
                          <a:effectLst/>
                        </a:rPr>
                        <a:t>6.3</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smtClean="0">
                          <a:effectLst/>
                        </a:rPr>
                        <a:t>2.9</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solidFill>
                            <a:srgbClr val="FF0000"/>
                          </a:solidFill>
                          <a:effectLst/>
                        </a:rPr>
                        <a:t>0</a:t>
                      </a:r>
                      <a:endParaRPr lang="is-IS" sz="1500" dirty="0">
                        <a:solidFill>
                          <a:srgbClr val="FF0000"/>
                        </a:solidFill>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a:effectLst/>
                        </a:rPr>
                        <a:t>2.6% (13 out of 494)</a:t>
                      </a:r>
                      <a:endParaRPr lang="is-IS" sz="1500">
                        <a:effectLst/>
                        <a:latin typeface="Calibri"/>
                        <a:ea typeface="SimSun"/>
                        <a:cs typeface="Times New Roman"/>
                      </a:endParaRPr>
                    </a:p>
                  </a:txBody>
                  <a:tcPr marL="68580" marR="68580" marT="0" marB="0" anchor="b"/>
                </a:tc>
              </a:tr>
              <a:tr h="744083">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effectLst/>
                        </a:rPr>
                        <a:t>% of speakers producing some NIP</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smtClean="0">
                          <a:effectLst/>
                        </a:rPr>
                        <a:t>26.7</a:t>
                      </a:r>
                      <a:endParaRPr lang="is-IS" sz="1500" dirty="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a:effectLst/>
                        </a:rPr>
                        <a:t>10</a:t>
                      </a:r>
                      <a:endParaRPr lang="is-IS" sz="1500">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solidFill>
                            <a:srgbClr val="FF0000"/>
                          </a:solidFill>
                          <a:effectLst/>
                        </a:rPr>
                        <a:t>0</a:t>
                      </a:r>
                      <a:endParaRPr lang="is-IS" sz="1500" dirty="0">
                        <a:solidFill>
                          <a:srgbClr val="FF0000"/>
                        </a:solidFill>
                        <a:effectLst/>
                        <a:latin typeface="Calibri"/>
                        <a:ea typeface="SimSun"/>
                        <a:cs typeface="Times New Roman"/>
                      </a:endParaRPr>
                    </a:p>
                  </a:txBody>
                  <a:tcPr marL="68580" marR="68580" marT="0" marB="0" anchor="b"/>
                </a:tc>
                <a:tc>
                  <a:txBody>
                    <a:bodyPr/>
                    <a:lstStyle/>
                    <a:p>
                      <a:pPr algn="ctr">
                        <a:lnSpc>
                          <a:spcPct val="115000"/>
                        </a:lnSpc>
                        <a:spcAft>
                          <a:spcPts val="0"/>
                        </a:spcAft>
                        <a:tabLst>
                          <a:tab pos="270510" algn="l"/>
                          <a:tab pos="540385" algn="l"/>
                          <a:tab pos="900430" algn="l"/>
                          <a:tab pos="1260475" algn="l"/>
                          <a:tab pos="1620520" algn="l"/>
                          <a:tab pos="1980565" algn="l"/>
                          <a:tab pos="2340610" algn="l"/>
                          <a:tab pos="2700655" algn="l"/>
                          <a:tab pos="3060700" algn="l"/>
                          <a:tab pos="3420745" algn="l"/>
                          <a:tab pos="3780790" algn="l"/>
                          <a:tab pos="4140835" algn="l"/>
                          <a:tab pos="4500880" algn="l"/>
                          <a:tab pos="4860925" algn="l"/>
                          <a:tab pos="5220970" algn="l"/>
                          <a:tab pos="5581015" algn="l"/>
                        </a:tabLst>
                      </a:pPr>
                      <a:r>
                        <a:rPr lang="is-IS" sz="1500" dirty="0">
                          <a:effectLst/>
                        </a:rPr>
                        <a:t> </a:t>
                      </a:r>
                      <a:endParaRPr lang="is-IS" sz="1500" dirty="0">
                        <a:effectLst/>
                        <a:latin typeface="Calibri"/>
                        <a:ea typeface="SimSun"/>
                        <a:cs typeface="Times New Roman"/>
                      </a:endParaRPr>
                    </a:p>
                  </a:txBody>
                  <a:tcPr marL="68580" marR="68580" marT="0" marB="0" anchor="b">
                    <a:solidFill>
                      <a:schemeClr val="accent1">
                        <a:lumMod val="75000"/>
                      </a:schemeClr>
                    </a:solidFill>
                  </a:tcPr>
                </a:tc>
              </a:tr>
            </a:tbl>
          </a:graphicData>
        </a:graphic>
      </p:graphicFrame>
    </p:spTree>
    <p:extLst>
      <p:ext uri="{BB962C8B-B14F-4D97-AF65-F5344CB8AC3E}">
        <p14:creationId xmlns:p14="http://schemas.microsoft.com/office/powerpoint/2010/main" val="155558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Finnur </a:t>
            </a:r>
            <a:r>
              <a:rPr lang="is-IS" sz="3600" dirty="0" smtClean="0"/>
              <a:t>Friðriksson, 4</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lnSpc>
                <a:spcPts val="2800"/>
              </a:lnSpc>
              <a:spcBef>
                <a:spcPts val="0"/>
              </a:spcBef>
              <a:buNone/>
            </a:pPr>
            <a:r>
              <a:rPr lang="is-IS" sz="2800" b="1" dirty="0" smtClean="0"/>
              <a:t>FFʼs cnclusion on the NIP:</a:t>
            </a:r>
            <a:endParaRPr lang="is-IS" sz="2800" b="1" dirty="0"/>
          </a:p>
          <a:p>
            <a:pPr marL="0" indent="0">
              <a:lnSpc>
                <a:spcPts val="2800"/>
              </a:lnSpc>
              <a:spcBef>
                <a:spcPts val="0"/>
              </a:spcBef>
              <a:buNone/>
            </a:pPr>
            <a:r>
              <a:rPr lang="is-IS" sz="2800" dirty="0"/>
              <a:t>The NIP hadn’t really gained any foothold in the (stable) Icelandic language community at the beginning of the 21st century.</a:t>
            </a:r>
          </a:p>
          <a:p>
            <a:pPr marL="0" indent="0">
              <a:lnSpc>
                <a:spcPts val="2800"/>
              </a:lnSpc>
              <a:spcBef>
                <a:spcPts val="0"/>
              </a:spcBef>
              <a:buNone/>
            </a:pPr>
            <a:endParaRPr lang="is-IS" sz="2800" b="1" dirty="0"/>
          </a:p>
          <a:p>
            <a:pPr marL="0" indent="0">
              <a:lnSpc>
                <a:spcPts val="2800"/>
              </a:lnSpc>
              <a:spcBef>
                <a:spcPts val="0"/>
              </a:spcBef>
              <a:buNone/>
            </a:pPr>
            <a:endParaRPr lang="is-IS" sz="2800" b="1" dirty="0" smtClean="0"/>
          </a:p>
          <a:p>
            <a:pPr marL="0" indent="0">
              <a:lnSpc>
                <a:spcPts val="2800"/>
              </a:lnSpc>
              <a:spcBef>
                <a:spcPts val="0"/>
              </a:spcBef>
              <a:buNone/>
            </a:pPr>
            <a:r>
              <a:rPr lang="is-IS" sz="2800" b="1" dirty="0" smtClean="0"/>
              <a:t>Question</a:t>
            </a:r>
            <a:r>
              <a:rPr lang="is-IS" sz="2800" b="1" dirty="0"/>
              <a:t>:</a:t>
            </a:r>
          </a:p>
          <a:p>
            <a:pPr marL="0" indent="0">
              <a:lnSpc>
                <a:spcPts val="2800"/>
              </a:lnSpc>
              <a:spcBef>
                <a:spcPts val="0"/>
              </a:spcBef>
              <a:buNone/>
            </a:pPr>
            <a:r>
              <a:rPr lang="is-IS" sz="2800" dirty="0"/>
              <a:t>Does this mean that the acceptance of the NIP by the teenagers in the </a:t>
            </a:r>
            <a:r>
              <a:rPr lang="is-IS" sz="2800" dirty="0" smtClean="0"/>
              <a:t>S&amp;J </a:t>
            </a:r>
            <a:r>
              <a:rPr lang="is-IS" sz="2800" dirty="0"/>
              <a:t>study was an indication of </a:t>
            </a:r>
            <a:r>
              <a:rPr lang="is-IS" sz="2800" b="1" dirty="0"/>
              <a:t>age grading </a:t>
            </a:r>
            <a:r>
              <a:rPr lang="is-IS" sz="2800" dirty="0"/>
              <a:t>(i.e. adolescent language) and not of </a:t>
            </a:r>
            <a:r>
              <a:rPr lang="is-IS" sz="2800" b="1" dirty="0"/>
              <a:t>linguistic change in apparent time</a:t>
            </a:r>
            <a:r>
              <a:rPr lang="is-IS" sz="2800" dirty="0"/>
              <a:t>?</a:t>
            </a:r>
          </a:p>
          <a:p>
            <a:pPr marL="0" indent="0">
              <a:lnSpc>
                <a:spcPts val="2800"/>
              </a:lnSpc>
              <a:buNone/>
            </a:pPr>
            <a:endParaRPr lang="is-IS" sz="2800"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33</a:t>
            </a:fld>
            <a:endParaRPr lang="en-US"/>
          </a:p>
        </p:txBody>
      </p:sp>
    </p:spTree>
    <p:extLst>
      <p:ext uri="{BB962C8B-B14F-4D97-AF65-F5344CB8AC3E}">
        <p14:creationId xmlns:p14="http://schemas.microsoft.com/office/powerpoint/2010/main" val="2686073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a:t>
            </a:r>
            <a:endParaRPr lang="is-IS" sz="3600" dirty="0"/>
          </a:p>
        </p:txBody>
      </p:sp>
      <p:sp>
        <p:nvSpPr>
          <p:cNvPr id="3" name="Content Placeholder 2"/>
          <p:cNvSpPr>
            <a:spLocks noGrp="1"/>
          </p:cNvSpPr>
          <p:nvPr>
            <p:ph idx="1"/>
          </p:nvPr>
        </p:nvSpPr>
        <p:spPr>
          <a:xfrm>
            <a:off x="467544" y="1340768"/>
            <a:ext cx="8229600" cy="4813995"/>
          </a:xfrm>
        </p:spPr>
        <p:txBody>
          <a:bodyPr/>
          <a:lstStyle/>
          <a:p>
            <a:pPr marL="0" indent="0">
              <a:lnSpc>
                <a:spcPts val="2800"/>
              </a:lnSpc>
              <a:spcBef>
                <a:spcPts val="0"/>
              </a:spcBef>
              <a:buNone/>
            </a:pPr>
            <a:r>
              <a:rPr lang="is-IS" sz="2800" i="1" dirty="0" smtClean="0"/>
              <a:t>IceDiaSyn (Icelandic Dialect Syntax) </a:t>
            </a:r>
            <a:r>
              <a:rPr lang="is-IS" sz="2800" i="1" dirty="0" smtClean="0"/>
              <a:t>2005</a:t>
            </a:r>
            <a:r>
              <a:rPr lang="is-IS" sz="2800" i="1" dirty="0" smtClean="0">
                <a:latin typeface="Calibri"/>
              </a:rPr>
              <a:t>–</a:t>
            </a:r>
            <a:r>
              <a:rPr lang="is-IS" sz="2800" i="1" dirty="0" smtClean="0"/>
              <a:t>2008</a:t>
            </a:r>
          </a:p>
          <a:p>
            <a:pPr marL="0" indent="0">
              <a:lnSpc>
                <a:spcPts val="2800"/>
              </a:lnSpc>
              <a:spcBef>
                <a:spcPts val="0"/>
              </a:spcBef>
              <a:buNone/>
            </a:pPr>
            <a:r>
              <a:rPr lang="is-IS" sz="2800" dirty="0" smtClean="0"/>
              <a:t>(part of the network ScanDiaSyn):</a:t>
            </a:r>
            <a:endParaRPr lang="is-IS" sz="2800" dirty="0" smtClean="0"/>
          </a:p>
          <a:p>
            <a:pPr marL="0" indent="0">
              <a:buNone/>
            </a:pPr>
            <a:r>
              <a:rPr lang="is-IS" sz="2800" i="1" dirty="0" smtClean="0"/>
              <a:t>Method </a:t>
            </a:r>
            <a:r>
              <a:rPr lang="is-IS" sz="2800" i="1" dirty="0"/>
              <a:t>and subjects:</a:t>
            </a:r>
          </a:p>
          <a:p>
            <a:pPr>
              <a:lnSpc>
                <a:spcPts val="2600"/>
              </a:lnSpc>
              <a:spcBef>
                <a:spcPts val="0"/>
              </a:spcBef>
            </a:pPr>
            <a:r>
              <a:rPr lang="is-IS" sz="2600" dirty="0" smtClean="0"/>
              <a:t>Main method:</a:t>
            </a:r>
            <a:r>
              <a:rPr lang="is-IS" sz="2600" b="1" dirty="0" smtClean="0"/>
              <a:t> Written questionnaires</a:t>
            </a:r>
            <a:r>
              <a:rPr lang="is-IS" sz="2600" dirty="0" smtClean="0"/>
              <a:t>: mostly judgments</a:t>
            </a:r>
            <a:r>
              <a:rPr lang="is-IS" sz="2600" dirty="0"/>
              <a:t> </a:t>
            </a:r>
            <a:r>
              <a:rPr lang="is-IS" sz="2600" dirty="0" smtClean="0"/>
              <a:t>... </a:t>
            </a:r>
            <a:r>
              <a:rPr lang="is-IS" sz="2600" dirty="0"/>
              <a:t>b</a:t>
            </a:r>
            <a:r>
              <a:rPr lang="is-IS" sz="2600" dirty="0" smtClean="0"/>
              <a:t>ut also forced choice between alternatives, </a:t>
            </a:r>
            <a:r>
              <a:rPr lang="is-IS" sz="2600" dirty="0" smtClean="0"/>
              <a:t>fill-ins.</a:t>
            </a:r>
            <a:endParaRPr lang="is-IS" sz="2600" dirty="0" smtClean="0"/>
          </a:p>
          <a:p>
            <a:pPr>
              <a:lnSpc>
                <a:spcPts val="2600"/>
              </a:lnSpc>
              <a:spcBef>
                <a:spcPts val="0"/>
              </a:spcBef>
            </a:pPr>
            <a:r>
              <a:rPr lang="is-IS" sz="2600" dirty="0" smtClean="0"/>
              <a:t>Structured interviews with some of the subjects a few months later.</a:t>
            </a:r>
          </a:p>
          <a:p>
            <a:pPr>
              <a:lnSpc>
                <a:spcPts val="2600"/>
              </a:lnSpc>
              <a:spcBef>
                <a:spcPts val="0"/>
              </a:spcBef>
            </a:pPr>
            <a:r>
              <a:rPr lang="is-IS" sz="2600" dirty="0" smtClean="0"/>
              <a:t>Comparison with corpora in some instances (cf. Ásta Svavarsdóttir 2013).</a:t>
            </a:r>
          </a:p>
          <a:p>
            <a:pPr>
              <a:lnSpc>
                <a:spcPts val="2600"/>
              </a:lnSpc>
              <a:spcBef>
                <a:spcPts val="0"/>
              </a:spcBef>
            </a:pPr>
            <a:r>
              <a:rPr lang="is-IS" sz="2600" dirty="0" smtClean="0"/>
              <a:t>3x720</a:t>
            </a:r>
            <a:r>
              <a:rPr lang="is-IS" sz="2600" dirty="0" smtClean="0"/>
              <a:t>+ subjects, four age groups (15, 20</a:t>
            </a:r>
            <a:r>
              <a:rPr lang="is-IS" sz="2600" dirty="0" smtClean="0">
                <a:latin typeface="Calibri"/>
              </a:rPr>
              <a:t>–25, 40</a:t>
            </a:r>
            <a:r>
              <a:rPr lang="is-IS" sz="2600" dirty="0" smtClean="0"/>
              <a:t>–45, 65–70), aiming for 8 from each group, approx. 25 locations each time</a:t>
            </a:r>
            <a:r>
              <a:rPr lang="is-IS" sz="2600" dirty="0" smtClean="0"/>
              <a:t>. NIP included in the first survey (N = 772).</a:t>
            </a:r>
            <a:endParaRPr lang="is-IS" sz="2600" dirty="0" smtClean="0"/>
          </a:p>
          <a:p>
            <a:pPr marL="0" indent="0">
              <a:buNone/>
            </a:pPr>
            <a:endParaRPr lang="is-IS" sz="2600" dirty="0" smtClean="0"/>
          </a:p>
          <a:p>
            <a:pPr marL="0" indent="0">
              <a:buNone/>
            </a:pPr>
            <a:r>
              <a:rPr lang="is-IS" sz="2600" dirty="0" smtClean="0"/>
              <a:t> </a:t>
            </a:r>
            <a:endParaRPr lang="is-IS" sz="2600"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34</a:t>
            </a:fld>
            <a:endParaRPr lang="en-US"/>
          </a:p>
        </p:txBody>
      </p:sp>
    </p:spTree>
    <p:extLst>
      <p:ext uri="{BB962C8B-B14F-4D97-AF65-F5344CB8AC3E}">
        <p14:creationId xmlns:p14="http://schemas.microsoft.com/office/powerpoint/2010/main" val="3541859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 2</a:t>
            </a:r>
            <a:endParaRPr lang="is-IS" sz="3600"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35</a:t>
            </a:fld>
            <a:endParaRPr lang="en-US"/>
          </a:p>
        </p:txBody>
      </p:sp>
      <p:sp>
        <p:nvSpPr>
          <p:cNvPr id="8" name="Content Placeholder 7"/>
          <p:cNvSpPr>
            <a:spLocks noGrp="1"/>
          </p:cNvSpPr>
          <p:nvPr>
            <p:ph idx="1"/>
          </p:nvPr>
        </p:nvSpPr>
        <p:spPr>
          <a:xfrm>
            <a:off x="467544" y="1052736"/>
            <a:ext cx="8229600" cy="5102027"/>
          </a:xfrm>
        </p:spPr>
        <p:txBody>
          <a:bodyPr/>
          <a:lstStyle/>
          <a:p>
            <a:pPr marL="0" indent="0">
              <a:lnSpc>
                <a:spcPts val="2400"/>
              </a:lnSpc>
              <a:spcBef>
                <a:spcPts val="0"/>
              </a:spcBef>
              <a:buNone/>
            </a:pPr>
            <a:r>
              <a:rPr lang="is-IS" sz="2800" i="1" dirty="0" smtClean="0"/>
              <a:t>Typical format of the written questionnaire</a:t>
            </a:r>
            <a:r>
              <a:rPr lang="is-IS" sz="2800" i="1" dirty="0" smtClean="0"/>
              <a:t>:</a:t>
            </a:r>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lnSpc>
                <a:spcPts val="2400"/>
              </a:lnSpc>
              <a:buNone/>
            </a:pPr>
            <a:r>
              <a:rPr lang="is-IS" sz="2400" dirty="0" smtClean="0"/>
              <a:t>Changes </a:t>
            </a:r>
            <a:r>
              <a:rPr lang="is-IS" sz="2400" dirty="0" smtClean="0"/>
              <a:t>from the </a:t>
            </a:r>
            <a:r>
              <a:rPr lang="is-IS" sz="2400" dirty="0" smtClean="0"/>
              <a:t>S&amp;J </a:t>
            </a:r>
            <a:r>
              <a:rPr lang="is-IS" sz="2400" dirty="0" smtClean="0"/>
              <a:t>format: </a:t>
            </a:r>
            <a:r>
              <a:rPr lang="is-IS" sz="2400" dirty="0" smtClean="0"/>
              <a:t> </a:t>
            </a:r>
            <a:r>
              <a:rPr lang="is-IS" sz="2400" dirty="0" smtClean="0">
                <a:solidFill>
                  <a:srgbClr val="FF0000"/>
                </a:solidFill>
              </a:rPr>
              <a:t>Context sentences. </a:t>
            </a:r>
          </a:p>
          <a:p>
            <a:pPr marL="0" indent="0">
              <a:lnSpc>
                <a:spcPts val="2400"/>
              </a:lnSpc>
              <a:buNone/>
            </a:pPr>
            <a:r>
              <a:rPr lang="is-IS" sz="2400" dirty="0">
                <a:solidFill>
                  <a:srgbClr val="FF0000"/>
                </a:solidFill>
              </a:rPr>
              <a:t>	</a:t>
            </a:r>
            <a:r>
              <a:rPr lang="is-IS" sz="2400" dirty="0" smtClean="0">
                <a:solidFill>
                  <a:srgbClr val="FF0000"/>
                </a:solidFill>
              </a:rPr>
              <a:t>Three alternatives. </a:t>
            </a:r>
            <a:r>
              <a:rPr lang="is-IS" sz="2400" dirty="0" smtClean="0">
                <a:solidFill>
                  <a:srgbClr val="FF0000"/>
                </a:solidFill>
              </a:rPr>
              <a:t>Short passage read explaining purpose.</a:t>
            </a:r>
            <a:endParaRPr lang="is-IS" sz="2400" dirty="0" smtClean="0">
              <a:solidFill>
                <a:srgbClr val="FF0000"/>
              </a:solidFill>
            </a:endParaRPr>
          </a:p>
          <a:p>
            <a:pPr marL="0" indent="0">
              <a:buNone/>
            </a:pPr>
            <a:endParaRPr lang="is-IS" sz="2800" i="1" dirty="0" smtClean="0"/>
          </a:p>
          <a:p>
            <a:pPr marL="0" indent="0">
              <a:buNone/>
            </a:pPr>
            <a:endParaRPr lang="is-IS" dirty="0"/>
          </a:p>
        </p:txBody>
      </p:sp>
      <p:pic>
        <p:nvPicPr>
          <p:cNvPr id="9" name="Picture 2"/>
          <p:cNvPicPr>
            <a:picLocks noChangeAspect="1" noChangeArrowheads="1"/>
          </p:cNvPicPr>
          <p:nvPr/>
        </p:nvPicPr>
        <p:blipFill>
          <a:blip r:embed="rId2" cstate="print"/>
          <a:srcRect/>
          <a:stretch>
            <a:fillRect/>
          </a:stretch>
        </p:blipFill>
        <p:spPr bwMode="auto">
          <a:xfrm>
            <a:off x="270759" y="1412776"/>
            <a:ext cx="8568952" cy="3672408"/>
          </a:xfrm>
          <a:prstGeom prst="rect">
            <a:avLst/>
          </a:prstGeom>
          <a:noFill/>
          <a:ln w="9525">
            <a:noFill/>
            <a:miter lim="800000"/>
            <a:headEnd/>
            <a:tailEnd/>
          </a:ln>
        </p:spPr>
      </p:pic>
    </p:spTree>
    <p:extLst>
      <p:ext uri="{BB962C8B-B14F-4D97-AF65-F5344CB8AC3E}">
        <p14:creationId xmlns:p14="http://schemas.microsoft.com/office/powerpoint/2010/main" val="949717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IceDiaSyn, 3</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800" i="1" dirty="0" smtClean="0"/>
              <a:t>Locations visited in IceDiaSyn:</a:t>
            </a:r>
          </a:p>
          <a:p>
            <a:pPr marL="0" indent="0">
              <a:buNone/>
            </a:pPr>
            <a:endParaRPr lang="is-IS" sz="2800" i="1"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36</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581977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353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 4</a:t>
            </a:r>
            <a:endParaRPr lang="is-IS" sz="3600" dirty="0"/>
          </a:p>
        </p:txBody>
      </p:sp>
      <p:sp>
        <p:nvSpPr>
          <p:cNvPr id="3" name="Content Placeholder 2"/>
          <p:cNvSpPr>
            <a:spLocks noGrp="1"/>
          </p:cNvSpPr>
          <p:nvPr>
            <p:ph idx="1"/>
          </p:nvPr>
        </p:nvSpPr>
        <p:spPr>
          <a:xfrm>
            <a:off x="467544" y="1196752"/>
            <a:ext cx="8424936" cy="4958011"/>
          </a:xfrm>
        </p:spPr>
        <p:txBody>
          <a:bodyPr/>
          <a:lstStyle/>
          <a:p>
            <a:pPr marL="0" indent="0">
              <a:lnSpc>
                <a:spcPts val="2800"/>
              </a:lnSpc>
              <a:spcBef>
                <a:spcPts val="0"/>
              </a:spcBef>
              <a:buNone/>
            </a:pPr>
            <a:r>
              <a:rPr lang="is-IS" sz="2800" i="1" dirty="0"/>
              <a:t>G</a:t>
            </a:r>
            <a:r>
              <a:rPr lang="is-IS" sz="2800" i="1" dirty="0" smtClean="0"/>
              <a:t>enerational differences in the acceptance of NIP (average for all the examples tested):</a:t>
            </a:r>
          </a:p>
          <a:p>
            <a:pPr marL="0" indent="0">
              <a:buNone/>
            </a:pPr>
            <a:r>
              <a:rPr lang="is-IS" sz="2800" i="1" dirty="0"/>
              <a:t>	</a:t>
            </a:r>
            <a:r>
              <a:rPr lang="is-IS" sz="2800" i="1" dirty="0" smtClean="0"/>
              <a:t>				</a:t>
            </a:r>
            <a:r>
              <a:rPr lang="is-IS" sz="2800" dirty="0" smtClean="0">
                <a:solidFill>
                  <a:srgbClr val="FF0000"/>
                </a:solidFill>
              </a:rPr>
              <a:t>15</a:t>
            </a:r>
            <a:r>
              <a:rPr lang="is-IS" sz="2800" dirty="0" smtClean="0"/>
              <a:t>		20</a:t>
            </a:r>
            <a:r>
              <a:rPr lang="is-IS" sz="2800" dirty="0" smtClean="0">
                <a:latin typeface="Calibri"/>
              </a:rPr>
              <a:t>–</a:t>
            </a:r>
            <a:r>
              <a:rPr lang="is-IS" sz="2800" dirty="0" smtClean="0"/>
              <a:t>15		</a:t>
            </a:r>
            <a:r>
              <a:rPr lang="is-IS" sz="2800" dirty="0" smtClean="0">
                <a:solidFill>
                  <a:srgbClr val="FF0000"/>
                </a:solidFill>
              </a:rPr>
              <a:t>40</a:t>
            </a:r>
            <a:r>
              <a:rPr lang="is-IS" sz="2800" dirty="0">
                <a:solidFill>
                  <a:srgbClr val="FF0000"/>
                </a:solidFill>
              </a:rPr>
              <a:t>–</a:t>
            </a:r>
            <a:r>
              <a:rPr lang="is-IS" sz="2800" dirty="0" smtClean="0">
                <a:solidFill>
                  <a:srgbClr val="FF0000"/>
                </a:solidFill>
              </a:rPr>
              <a:t>45		65–70</a:t>
            </a:r>
          </a:p>
          <a:p>
            <a:pPr marL="0" indent="0">
              <a:spcBef>
                <a:spcPts val="0"/>
              </a:spcBef>
              <a:buNone/>
            </a:pPr>
            <a:r>
              <a:rPr lang="is-IS" sz="2400" dirty="0" smtClean="0"/>
              <a:t>IceDiaSyn.			</a:t>
            </a:r>
            <a:r>
              <a:rPr lang="is-IS" sz="2400" dirty="0" smtClean="0">
                <a:solidFill>
                  <a:srgbClr val="FF0000"/>
                </a:solidFill>
              </a:rPr>
              <a:t>48.3</a:t>
            </a:r>
            <a:r>
              <a:rPr lang="is-IS" sz="2400" dirty="0" smtClean="0"/>
              <a:t>	</a:t>
            </a:r>
            <a:r>
              <a:rPr lang="is-IS" sz="2400" dirty="0" smtClean="0"/>
              <a:t>19.9</a:t>
            </a:r>
            <a:r>
              <a:rPr lang="is-IS" sz="2400" dirty="0" smtClean="0"/>
              <a:t>		</a:t>
            </a:r>
            <a:r>
              <a:rPr lang="is-IS" sz="2400" dirty="0" smtClean="0">
                <a:solidFill>
                  <a:srgbClr val="FF0000"/>
                </a:solidFill>
              </a:rPr>
              <a:t>5.7</a:t>
            </a:r>
            <a:r>
              <a:rPr lang="is-IS" sz="2400" dirty="0" smtClean="0">
                <a:solidFill>
                  <a:srgbClr val="FF0000"/>
                </a:solidFill>
              </a:rPr>
              <a:t>			</a:t>
            </a:r>
            <a:r>
              <a:rPr lang="is-IS" sz="2400" dirty="0" smtClean="0">
                <a:solidFill>
                  <a:srgbClr val="FF0000"/>
                </a:solidFill>
              </a:rPr>
              <a:t>5.8</a:t>
            </a:r>
            <a:endParaRPr lang="is-IS" sz="2400" dirty="0" smtClean="0">
              <a:solidFill>
                <a:srgbClr val="FF0000"/>
              </a:solidFill>
            </a:endParaRPr>
          </a:p>
          <a:p>
            <a:pPr marL="0" indent="0">
              <a:spcBef>
                <a:spcPts val="0"/>
              </a:spcBef>
              <a:buNone/>
            </a:pPr>
            <a:endParaRPr lang="is-IS" sz="2400" dirty="0" smtClean="0"/>
          </a:p>
          <a:p>
            <a:pPr marL="0" indent="0">
              <a:spcBef>
                <a:spcPts val="0"/>
              </a:spcBef>
              <a:buNone/>
            </a:pPr>
            <a:r>
              <a:rPr lang="is-IS" sz="2400" dirty="0" smtClean="0"/>
              <a:t>Very </a:t>
            </a:r>
            <a:r>
              <a:rPr lang="is-IS" sz="2400" dirty="0" smtClean="0">
                <a:solidFill>
                  <a:srgbClr val="FF0000"/>
                </a:solidFill>
              </a:rPr>
              <a:t>clear generational differences </a:t>
            </a:r>
            <a:r>
              <a:rPr lang="is-IS" sz="2400" dirty="0" smtClean="0"/>
              <a:t>again (youngest and the two oldest age groups correspond to the age groups in S&amp;J‘s study):</a:t>
            </a:r>
            <a:endParaRPr lang="is-IS" sz="2400" dirty="0" smtClean="0"/>
          </a:p>
          <a:p>
            <a:pPr marL="0" indent="0">
              <a:spcBef>
                <a:spcPts val="0"/>
              </a:spcBef>
              <a:buNone/>
            </a:pPr>
            <a:r>
              <a:rPr lang="is-IS" sz="2400" dirty="0" smtClean="0"/>
              <a:t>The acceptance figures for the youngest generation are somewhat lower than those obtained by </a:t>
            </a:r>
            <a:r>
              <a:rPr lang="is-IS" sz="2400" dirty="0" smtClean="0"/>
              <a:t>S&amp;J, </a:t>
            </a:r>
            <a:r>
              <a:rPr lang="is-IS" sz="2400" dirty="0" smtClean="0"/>
              <a:t>but  note that the figures are not exactly comparable:</a:t>
            </a:r>
          </a:p>
          <a:p>
            <a:pPr>
              <a:spcBef>
                <a:spcPts val="0"/>
              </a:spcBef>
            </a:pPr>
            <a:r>
              <a:rPr lang="is-IS" sz="2400" dirty="0" smtClean="0"/>
              <a:t>The subjects in IceDiaSyn had </a:t>
            </a:r>
            <a:r>
              <a:rPr lang="is-IS" sz="2400" b="1" dirty="0" smtClean="0"/>
              <a:t>three choices </a:t>
            </a:r>
            <a:r>
              <a:rPr lang="is-IS" sz="2400" dirty="0" smtClean="0"/>
              <a:t>(yes, doubtful, no), those in </a:t>
            </a:r>
            <a:r>
              <a:rPr lang="is-IS" sz="2400" dirty="0" smtClean="0"/>
              <a:t>S&amp;J’s </a:t>
            </a:r>
            <a:r>
              <a:rPr lang="is-IS" sz="2400" dirty="0" smtClean="0"/>
              <a:t>study had two (yes, no</a:t>
            </a:r>
            <a:r>
              <a:rPr lang="is-IS" sz="2400" dirty="0" smtClean="0"/>
              <a:t>). More on this below. </a:t>
            </a:r>
            <a:endParaRPr lang="is-IS" sz="2400" dirty="0" smtClean="0"/>
          </a:p>
          <a:p>
            <a:pPr marL="0" indent="0">
              <a:buNone/>
            </a:pPr>
            <a:endParaRPr lang="is-IS" sz="2400" dirty="0"/>
          </a:p>
          <a:p>
            <a:pPr marL="0" indent="0">
              <a:buNone/>
            </a:pPr>
            <a:endParaRPr lang="is-IS" sz="24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37</a:t>
            </a:fld>
            <a:endParaRPr lang="en-US"/>
          </a:p>
        </p:txBody>
      </p:sp>
    </p:spTree>
    <p:extLst>
      <p:ext uri="{BB962C8B-B14F-4D97-AF65-F5344CB8AC3E}">
        <p14:creationId xmlns:p14="http://schemas.microsoft.com/office/powerpoint/2010/main" val="1300625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19931"/>
          </a:xfrm>
        </p:spPr>
        <p:txBody>
          <a:bodyPr/>
          <a:lstStyle/>
          <a:p>
            <a:r>
              <a:rPr lang="is-IS" sz="3600" dirty="0" smtClean="0"/>
              <a:t>IceDiaSyn, 5</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lnSpc>
                <a:spcPts val="2700"/>
              </a:lnSpc>
              <a:buNone/>
            </a:pPr>
            <a:r>
              <a:rPr lang="is-IS" sz="2800" i="1" dirty="0" smtClean="0"/>
              <a:t>Generational differences, 2: “mean grade”</a:t>
            </a:r>
          </a:p>
          <a:p>
            <a:pPr marL="0" indent="0">
              <a:lnSpc>
                <a:spcPts val="2700"/>
              </a:lnSpc>
              <a:buNone/>
            </a:pPr>
            <a:endParaRPr lang="is-IS" sz="2800" i="1" dirty="0" smtClean="0"/>
          </a:p>
          <a:p>
            <a:pPr marL="0" indent="0">
              <a:lnSpc>
                <a:spcPts val="2700"/>
              </a:lnSpc>
              <a:buNone/>
            </a:pPr>
            <a:endParaRPr lang="is-IS" sz="2800" i="1" dirty="0" smtClean="0"/>
          </a:p>
          <a:p>
            <a:pPr marL="0" indent="0">
              <a:lnSpc>
                <a:spcPts val="2700"/>
              </a:lnSpc>
              <a:buNone/>
            </a:pPr>
            <a:endParaRPr lang="is-IS" sz="2800" i="1" dirty="0"/>
          </a:p>
          <a:p>
            <a:pPr marL="0" indent="0">
              <a:lnSpc>
                <a:spcPts val="2700"/>
              </a:lnSpc>
              <a:buNone/>
            </a:pPr>
            <a:endParaRPr lang="is-IS" sz="2800" i="1" dirty="0" smtClean="0"/>
          </a:p>
          <a:p>
            <a:pPr marL="0" indent="0">
              <a:lnSpc>
                <a:spcPts val="2700"/>
              </a:lnSpc>
              <a:buNone/>
            </a:pPr>
            <a:endParaRPr lang="is-IS" sz="2800" i="1" dirty="0"/>
          </a:p>
          <a:p>
            <a:pPr marL="0" indent="0">
              <a:lnSpc>
                <a:spcPts val="2700"/>
              </a:lnSpc>
              <a:buNone/>
            </a:pPr>
            <a:endParaRPr lang="is-IS" sz="2800" i="1" dirty="0" smtClean="0"/>
          </a:p>
          <a:p>
            <a:pPr marL="0" indent="0">
              <a:lnSpc>
                <a:spcPts val="2700"/>
              </a:lnSpc>
              <a:buNone/>
            </a:pPr>
            <a:endParaRPr lang="is-IS" sz="2800" i="1" dirty="0"/>
          </a:p>
          <a:p>
            <a:pPr marL="0" indent="0">
              <a:lnSpc>
                <a:spcPts val="2700"/>
              </a:lnSpc>
              <a:buNone/>
            </a:pPr>
            <a:endParaRPr lang="is-IS" sz="2800" i="1" dirty="0" smtClean="0"/>
          </a:p>
          <a:p>
            <a:pPr marL="0" indent="0">
              <a:lnSpc>
                <a:spcPts val="2700"/>
              </a:lnSpc>
              <a:buNone/>
            </a:pPr>
            <a:endParaRPr lang="is-IS" sz="2800" i="1" dirty="0"/>
          </a:p>
          <a:p>
            <a:pPr marL="0" indent="0">
              <a:lnSpc>
                <a:spcPts val="2700"/>
              </a:lnSpc>
              <a:buNone/>
            </a:pPr>
            <a:r>
              <a:rPr lang="is-IS" sz="2800" dirty="0" smtClean="0"/>
              <a:t>Mean: 3 = accept all examples, 1 = reject all examples.</a:t>
            </a:r>
          </a:p>
          <a:p>
            <a:pPr marL="0" indent="0">
              <a:lnSpc>
                <a:spcPts val="2700"/>
              </a:lnSpc>
              <a:buNone/>
            </a:pPr>
            <a:r>
              <a:rPr lang="en-US" sz="2800" dirty="0" smtClean="0"/>
              <a:t>p </a:t>
            </a:r>
            <a:r>
              <a:rPr lang="en-US" sz="2800" dirty="0"/>
              <a:t>= </a:t>
            </a:r>
            <a:r>
              <a:rPr lang="en-US" sz="2800" dirty="0" smtClean="0"/>
              <a:t>0.000 </a:t>
            </a:r>
            <a:r>
              <a:rPr lang="en-US" sz="2800" dirty="0" smtClean="0"/>
              <a:t>(r = </a:t>
            </a:r>
            <a:r>
              <a:rPr lang="en-US" sz="2800" dirty="0" smtClean="0"/>
              <a:t>0.614</a:t>
            </a:r>
            <a:r>
              <a:rPr lang="en-US" sz="2800" dirty="0" smtClean="0"/>
              <a:t>,  F</a:t>
            </a:r>
            <a:r>
              <a:rPr lang="en-US" sz="2800" baseline="-25000" dirty="0" smtClean="0"/>
              <a:t>(3,738) </a:t>
            </a:r>
            <a:r>
              <a:rPr lang="en-US" sz="2800" dirty="0" smtClean="0"/>
              <a:t>= 187.072)</a:t>
            </a:r>
            <a:endParaRPr lang="is-IS" sz="2800" baseline="-25000" dirty="0"/>
          </a:p>
          <a:p>
            <a:pPr marL="0" indent="0">
              <a:lnSpc>
                <a:spcPts val="2700"/>
              </a:lnSpc>
              <a:buNone/>
            </a:pPr>
            <a:endParaRPr lang="is-IS" sz="2800" dirty="0" smtClean="0"/>
          </a:p>
          <a:p>
            <a:pPr marL="0" indent="0">
              <a:buNone/>
            </a:pPr>
            <a:endParaRPr lang="is-IS" sz="2800" dirty="0" smtClean="0"/>
          </a:p>
          <a:p>
            <a:endParaRPr lang="is-IS" sz="2800" dirty="0"/>
          </a:p>
          <a:p>
            <a:endParaRPr lang="is-IS" sz="2800" dirty="0"/>
          </a:p>
          <a:p>
            <a:pPr marL="0" indent="0">
              <a:buNone/>
            </a:pPr>
            <a:endParaRPr lang="is-IS" sz="2800" dirty="0"/>
          </a:p>
          <a:p>
            <a:endParaRPr lang="is-IS" sz="2800" dirty="0"/>
          </a:p>
          <a:p>
            <a:pPr marL="0" indent="0">
              <a:buNone/>
            </a:pPr>
            <a:endParaRPr lang="is-IS" sz="2800" i="1"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7" y="1628800"/>
            <a:ext cx="799288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92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IceDiaSyn,6</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lnSpc>
                <a:spcPts val="2800"/>
              </a:lnSpc>
              <a:buNone/>
            </a:pPr>
            <a:r>
              <a:rPr lang="is-IS" sz="2800" i="1" dirty="0" smtClean="0"/>
              <a:t>Geographical distribution of NIP (teenagers only): </a:t>
            </a:r>
          </a:p>
          <a:p>
            <a:pPr marL="0" indent="0">
              <a:lnSpc>
                <a:spcPts val="2800"/>
              </a:lnSpc>
              <a:buNone/>
            </a:pPr>
            <a:r>
              <a:rPr lang="is-IS" sz="2800" i="1" dirty="0"/>
              <a:t>	</a:t>
            </a:r>
            <a:r>
              <a:rPr lang="is-IS" sz="2800" b="1" dirty="0" smtClean="0"/>
              <a:t>Inner Reykjavík </a:t>
            </a:r>
            <a:r>
              <a:rPr lang="is-IS" sz="2800" dirty="0" smtClean="0"/>
              <a:t>still lowest acceptance rate in % ...</a:t>
            </a:r>
          </a:p>
          <a:p>
            <a:pPr marL="0" indent="0">
              <a:buNone/>
            </a:pPr>
            <a:endParaRPr lang="is-IS" sz="2800" i="1"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39</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7344816" cy="374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91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What is the NIP like, 2?</a:t>
            </a:r>
            <a:endParaRPr lang="is-IS" sz="3600" dirty="0"/>
          </a:p>
        </p:txBody>
      </p:sp>
      <p:sp>
        <p:nvSpPr>
          <p:cNvPr id="3" name="Content Placeholder 2"/>
          <p:cNvSpPr>
            <a:spLocks noGrp="1"/>
          </p:cNvSpPr>
          <p:nvPr>
            <p:ph idx="1"/>
          </p:nvPr>
        </p:nvSpPr>
        <p:spPr>
          <a:xfrm>
            <a:off x="251520" y="1268760"/>
            <a:ext cx="8352928" cy="4886003"/>
          </a:xfrm>
        </p:spPr>
        <p:txBody>
          <a:bodyPr/>
          <a:lstStyle/>
          <a:p>
            <a:pPr marL="0" indent="0">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400" i="1" dirty="0" smtClean="0"/>
              <a:t>The Expletive Canonical Passive A (ExplCanP A):</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(1)</a:t>
            </a:r>
            <a:r>
              <a:rPr lang="is-IS" sz="2000" dirty="0"/>
              <a:t>	a</a:t>
            </a:r>
            <a:r>
              <a:rPr lang="is-IS" sz="2000" dirty="0" smtClean="0"/>
              <a:t>.	Það		voru		</a:t>
            </a:r>
            <a:r>
              <a:rPr lang="is-IS" sz="2000" b="1" dirty="0" smtClean="0"/>
              <a:t>einhverjir stúdentar 	</a:t>
            </a:r>
            <a:r>
              <a:rPr lang="is-IS" sz="2000" dirty="0" smtClean="0"/>
              <a:t>handteknir.  (ExplCanP A1)</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	</a:t>
            </a:r>
            <a:r>
              <a:rPr lang="is-IS" sz="1800" dirty="0" smtClean="0"/>
              <a:t>there		were(</a:t>
            </a:r>
            <a:r>
              <a:rPr lang="is-IS" sz="1800" dirty="0" smtClean="0">
                <a:solidFill>
                  <a:srgbClr val="FF0000"/>
                </a:solidFill>
              </a:rPr>
              <a:t>pl.)</a:t>
            </a:r>
            <a:r>
              <a:rPr lang="is-IS" sz="1800" dirty="0" smtClean="0"/>
              <a:t>	some students(</a:t>
            </a:r>
            <a:r>
              <a:rPr lang="is-IS" sz="1800" dirty="0" smtClean="0">
                <a:solidFill>
                  <a:srgbClr val="FF0000"/>
                </a:solidFill>
              </a:rPr>
              <a:t>N.m.pl</a:t>
            </a:r>
            <a:r>
              <a:rPr lang="is-IS" sz="1800" dirty="0" smtClean="0"/>
              <a:t>.)	arrested(</a:t>
            </a:r>
            <a:r>
              <a:rPr lang="is-IS" sz="1800" dirty="0" smtClean="0">
                <a:solidFill>
                  <a:srgbClr val="FF0000"/>
                </a:solidFill>
              </a:rPr>
              <a:t>m.p</a:t>
            </a:r>
            <a:r>
              <a:rPr lang="is-IS" sz="1800" dirty="0" smtClean="0"/>
              <a:t>l.)</a:t>
            </a:r>
            <a:r>
              <a:rPr lang="is-IS" sz="2000" dirty="0" smtClean="0"/>
              <a:t>	 </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b</a:t>
            </a:r>
            <a:r>
              <a:rPr lang="is-IS" sz="2000" dirty="0" smtClean="0"/>
              <a:t>.	Það 		voru		handteknir	</a:t>
            </a:r>
            <a:r>
              <a:rPr lang="is-IS" sz="2000" b="1" dirty="0" smtClean="0"/>
              <a:t>einhverjir stúdentar</a:t>
            </a:r>
            <a:r>
              <a:rPr lang="is-IS" sz="2000" dirty="0" smtClean="0"/>
              <a:t>.   (ExplCanP A2)</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	</a:t>
            </a:r>
            <a:r>
              <a:rPr lang="is-IS" sz="1800" dirty="0" smtClean="0"/>
              <a:t>there		were(pl.)	arrested(m.pl.)	some students(N.m.pl.)</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800" dirty="0"/>
              <a:t>	</a:t>
            </a:r>
            <a:r>
              <a:rPr lang="is-IS" sz="2000" dirty="0"/>
              <a:t>c</a:t>
            </a:r>
            <a:r>
              <a:rPr lang="is-IS" sz="2000" dirty="0" smtClean="0"/>
              <a:t>.	*Það 		voru		</a:t>
            </a:r>
            <a:r>
              <a:rPr lang="is-IS" sz="2000" b="1" dirty="0" smtClean="0"/>
              <a:t>stúdentarnir				</a:t>
            </a:r>
            <a:r>
              <a:rPr lang="is-IS" sz="2000" dirty="0" smtClean="0"/>
              <a:t>handteknir.		(cf. a)</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	</a:t>
            </a:r>
            <a:r>
              <a:rPr lang="is-IS" sz="1800" dirty="0" smtClean="0"/>
              <a:t>there		were(pl.)	the-students(N.m.pl.</a:t>
            </a:r>
            <a:r>
              <a:rPr lang="is-IS" sz="1800" dirty="0" smtClean="0">
                <a:solidFill>
                  <a:srgbClr val="FF0000"/>
                </a:solidFill>
              </a:rPr>
              <a:t>def</a:t>
            </a:r>
            <a:r>
              <a:rPr lang="is-IS" sz="1800" dirty="0" smtClean="0"/>
              <a:t>.)	 arrested(m.pl.)</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d</a:t>
            </a:r>
            <a:r>
              <a:rPr lang="is-IS" sz="2000" dirty="0" smtClean="0"/>
              <a:t>.	?*Það		voru		handteknir	</a:t>
            </a:r>
            <a:r>
              <a:rPr lang="is-IS" sz="2000" b="1" dirty="0" smtClean="0"/>
              <a:t>stúdentarnir</a:t>
            </a:r>
            <a:r>
              <a:rPr lang="is-IS" sz="2000" dirty="0" smtClean="0"/>
              <a:t>.					(cf. b)</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	</a:t>
            </a:r>
            <a:r>
              <a:rPr lang="is-IS" sz="1800" dirty="0" smtClean="0"/>
              <a:t>there		were(pl.)	arrested(m.pl.)	the-students(N.m.pl.</a:t>
            </a:r>
            <a:r>
              <a:rPr lang="is-IS" sz="1800" dirty="0" smtClean="0">
                <a:solidFill>
                  <a:srgbClr val="FF0000"/>
                </a:solidFill>
              </a:rPr>
              <a:t>def</a:t>
            </a:r>
            <a:r>
              <a:rPr lang="is-IS" sz="1800" dirty="0" smtClean="0"/>
              <a:t>.)</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18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Standard (relatively informal) description of </a:t>
            </a:r>
            <a:r>
              <a:rPr lang="is-IS" sz="2000" dirty="0" smtClean="0"/>
              <a:t>ExplCanP A:</a:t>
            </a:r>
            <a:endParaRPr lang="is-IS" sz="2000" dirty="0"/>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	1.	</a:t>
            </a:r>
            <a:r>
              <a:rPr lang="is-IS" sz="1900" dirty="0"/>
              <a:t>p</a:t>
            </a:r>
            <a:r>
              <a:rPr lang="is-IS" sz="1900" dirty="0" smtClean="0"/>
              <a:t>atient can undergo </a:t>
            </a:r>
            <a:r>
              <a:rPr lang="is-IS" sz="1900" dirty="0" smtClean="0"/>
              <a:t>“short movement” </a:t>
            </a:r>
            <a:r>
              <a:rPr lang="is-IS" sz="1900" dirty="0" smtClean="0"/>
              <a:t>(cf. a) but does not have to (cf. b).</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a:t>	</a:t>
            </a:r>
            <a:r>
              <a:rPr lang="is-IS" sz="1900" dirty="0" smtClean="0"/>
              <a:t>2.	</a:t>
            </a:r>
            <a:r>
              <a:rPr lang="is-IS" sz="1900" dirty="0">
                <a:solidFill>
                  <a:srgbClr val="FF0000"/>
                </a:solidFill>
              </a:rPr>
              <a:t>c</a:t>
            </a:r>
            <a:r>
              <a:rPr lang="is-IS" sz="1900" dirty="0" smtClean="0">
                <a:solidFill>
                  <a:srgbClr val="FF0000"/>
                </a:solidFill>
              </a:rPr>
              <a:t>ase conversion </a:t>
            </a:r>
            <a:r>
              <a:rPr lang="is-IS" sz="1900" dirty="0" smtClean="0"/>
              <a:t>Acc-to-Nom and (hence) </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a:t>	</a:t>
            </a:r>
            <a:r>
              <a:rPr lang="is-IS" sz="1900" dirty="0" smtClean="0"/>
              <a:t>3.	</a:t>
            </a:r>
            <a:r>
              <a:rPr lang="is-IS" sz="1900" dirty="0" smtClean="0">
                <a:solidFill>
                  <a:srgbClr val="FF0000"/>
                </a:solidFill>
              </a:rPr>
              <a:t>agreement</a:t>
            </a:r>
            <a:r>
              <a:rPr lang="is-IS" sz="1900" dirty="0" smtClean="0"/>
              <a:t> of the finite aux. and the participle (as </a:t>
            </a:r>
            <a:r>
              <a:rPr lang="is-IS" sz="1900" dirty="0"/>
              <a:t>in </a:t>
            </a:r>
            <a:r>
              <a:rPr lang="is-IS" sz="1900" dirty="0" smtClean="0"/>
              <a:t>CanP A) </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a:t>	4</a:t>
            </a:r>
            <a:r>
              <a:rPr lang="is-IS" sz="1900" dirty="0" smtClean="0"/>
              <a:t>.	</a:t>
            </a:r>
            <a:r>
              <a:rPr lang="is-IS" sz="1900" dirty="0" smtClean="0">
                <a:solidFill>
                  <a:srgbClr val="FF0000"/>
                </a:solidFill>
              </a:rPr>
              <a:t>Definiteness Effect </a:t>
            </a:r>
            <a:r>
              <a:rPr lang="is-IS" sz="1900" dirty="0" smtClean="0"/>
              <a:t>(cf. c and d, typical of expletive constructions</a:t>
            </a:r>
            <a:r>
              <a:rPr lang="is-IS" sz="1900" dirty="0" smtClean="0"/>
              <a:t>)</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19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a:t>
            </a:fld>
            <a:endParaRPr lang="en-US"/>
          </a:p>
        </p:txBody>
      </p:sp>
    </p:spTree>
    <p:extLst>
      <p:ext uri="{BB962C8B-B14F-4D97-AF65-F5344CB8AC3E}">
        <p14:creationId xmlns:p14="http://schemas.microsoft.com/office/powerpoint/2010/main" val="2697966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647923"/>
          </a:xfrm>
        </p:spPr>
        <p:txBody>
          <a:bodyPr/>
          <a:lstStyle/>
          <a:p>
            <a:r>
              <a:rPr lang="is-IS" sz="3600" dirty="0" smtClean="0"/>
              <a:t>IceDiaSyn,7</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lnSpc>
                <a:spcPts val="2800"/>
              </a:lnSpc>
              <a:buNone/>
            </a:pPr>
            <a:r>
              <a:rPr lang="is-IS" sz="2800" i="1" dirty="0" smtClean="0"/>
              <a:t>Geographical distribution, teenagers only, 2:</a:t>
            </a:r>
            <a:endParaRPr lang="is-IS" sz="2800" dirty="0" smtClean="0"/>
          </a:p>
          <a:p>
            <a:pPr marL="0" indent="0">
              <a:lnSpc>
                <a:spcPts val="2800"/>
              </a:lnSpc>
              <a:buNone/>
            </a:pPr>
            <a:r>
              <a:rPr lang="is-IS" sz="2800" dirty="0" smtClean="0"/>
              <a:t>	Mean grade (3 = accept all, 1 = reject all)</a:t>
            </a:r>
          </a:p>
          <a:p>
            <a:pPr marL="0" indent="0">
              <a:lnSpc>
                <a:spcPts val="2800"/>
              </a:lnSpc>
              <a:buNone/>
            </a:pPr>
            <a:endParaRPr lang="is-IS" sz="2800" dirty="0"/>
          </a:p>
          <a:p>
            <a:pPr marL="0" indent="0">
              <a:lnSpc>
                <a:spcPts val="2800"/>
              </a:lnSpc>
              <a:buNone/>
            </a:pPr>
            <a:endParaRPr lang="is-IS" sz="2800" dirty="0" smtClean="0"/>
          </a:p>
          <a:p>
            <a:pPr marL="0" indent="0">
              <a:lnSpc>
                <a:spcPts val="2800"/>
              </a:lnSpc>
              <a:buNone/>
            </a:pPr>
            <a:endParaRPr lang="is-IS" sz="2800" dirty="0"/>
          </a:p>
          <a:p>
            <a:pPr marL="0" indent="0">
              <a:lnSpc>
                <a:spcPts val="2800"/>
              </a:lnSpc>
              <a:buNone/>
            </a:pPr>
            <a:endParaRPr lang="is-IS" sz="2800" dirty="0" smtClean="0"/>
          </a:p>
          <a:p>
            <a:pPr marL="0" indent="0">
              <a:lnSpc>
                <a:spcPts val="2800"/>
              </a:lnSpc>
              <a:buNone/>
            </a:pPr>
            <a:endParaRPr lang="is-IS" sz="2800" dirty="0"/>
          </a:p>
          <a:p>
            <a:pPr marL="0" indent="0">
              <a:lnSpc>
                <a:spcPts val="2800"/>
              </a:lnSpc>
              <a:buNone/>
            </a:pPr>
            <a:endParaRPr lang="is-IS" sz="2800" dirty="0" smtClean="0"/>
          </a:p>
          <a:p>
            <a:pPr marL="0" indent="0">
              <a:lnSpc>
                <a:spcPts val="2800"/>
              </a:lnSpc>
              <a:buNone/>
            </a:pPr>
            <a:endParaRPr lang="is-IS" sz="2800" dirty="0"/>
          </a:p>
          <a:p>
            <a:pPr marL="0" indent="0">
              <a:lnSpc>
                <a:spcPts val="2800"/>
              </a:lnSpc>
              <a:buNone/>
            </a:pPr>
            <a:endParaRPr lang="is-IS" sz="2800" dirty="0" smtClean="0"/>
          </a:p>
          <a:p>
            <a:pPr marL="0" indent="0">
              <a:lnSpc>
                <a:spcPts val="2800"/>
              </a:lnSpc>
              <a:buNone/>
            </a:pPr>
            <a:r>
              <a:rPr lang="is-IS" sz="2800" dirty="0" smtClean="0"/>
              <a:t>Significant difference (p = </a:t>
            </a:r>
            <a:r>
              <a:rPr lang="is-IS" sz="2800" dirty="0" smtClean="0"/>
              <a:t>0.001</a:t>
            </a:r>
            <a:r>
              <a:rPr lang="is-IS" sz="2800" dirty="0" smtClean="0"/>
              <a:t>, F</a:t>
            </a:r>
            <a:r>
              <a:rPr lang="is-IS" sz="2800" baseline="-25000" dirty="0" smtClean="0"/>
              <a:t>(7, 734) </a:t>
            </a:r>
            <a:r>
              <a:rPr lang="is-IS" sz="2800" dirty="0" smtClean="0"/>
              <a:t>= 3.542)</a:t>
            </a:r>
          </a:p>
          <a:p>
            <a:pPr marL="0" indent="0">
              <a:buNone/>
            </a:pPr>
            <a:endParaRPr lang="is-IS" sz="28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40</a:t>
            </a:fld>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48" y="1988840"/>
            <a:ext cx="7776864" cy="346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5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 8</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buNone/>
            </a:pPr>
            <a:r>
              <a:rPr lang="is-IS" sz="2800" i="1" dirty="0" smtClean="0"/>
              <a:t>Acceptance of the NIP by teens in Inner and Outer Rvk:</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r>
              <a:rPr lang="is-IS" sz="2400" dirty="0" smtClean="0"/>
              <a:t>Significant difference: r = 0.500, p = </a:t>
            </a:r>
            <a:r>
              <a:rPr lang="is-IS" sz="2400" dirty="0" smtClean="0"/>
              <a:t>0.013 (N 32)</a:t>
            </a:r>
            <a:endParaRPr lang="is-IS" sz="24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41</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777686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33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IceDiaSyn, 9</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800" i="1" dirty="0" smtClean="0"/>
              <a:t>Correlation with </a:t>
            </a:r>
            <a:r>
              <a:rPr lang="is-IS" sz="2800" b="1" i="1" dirty="0" smtClean="0">
                <a:solidFill>
                  <a:srgbClr val="FF0000"/>
                </a:solidFill>
              </a:rPr>
              <a:t>mother’s education </a:t>
            </a:r>
            <a:r>
              <a:rPr lang="is-IS" sz="2800" i="1" dirty="0" smtClean="0"/>
              <a:t>(teenagers only):</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r>
              <a:rPr lang="is-IS" sz="2400" b="1" dirty="0" smtClean="0"/>
              <a:t>Weakly significant</a:t>
            </a:r>
            <a:r>
              <a:rPr lang="is-IS" sz="2400" dirty="0" smtClean="0"/>
              <a:t>: p = 0.034 (F</a:t>
            </a:r>
            <a:r>
              <a:rPr lang="is-IS" sz="2400" baseline="-25000" dirty="0" smtClean="0"/>
              <a:t>(2, 185) </a:t>
            </a:r>
            <a:r>
              <a:rPr lang="is-IS" sz="2400" dirty="0" smtClean="0"/>
              <a:t>= 3.441)</a:t>
            </a:r>
          </a:p>
          <a:p>
            <a:pPr marL="0" indent="0">
              <a:buNone/>
            </a:pPr>
            <a:r>
              <a:rPr lang="is-IS" sz="2400" dirty="0" smtClean="0"/>
              <a:t>(Not within Reykjavík: p = 0.107 (F</a:t>
            </a:r>
            <a:r>
              <a:rPr lang="is-IS" sz="2400" baseline="-25000" dirty="0" smtClean="0"/>
              <a:t>(2, 19) </a:t>
            </a:r>
            <a:r>
              <a:rPr lang="is-IS" sz="2400" dirty="0" smtClean="0"/>
              <a:t>= 2.524 </a:t>
            </a:r>
            <a:r>
              <a:rPr lang="is-IS" sz="2400" dirty="0" smtClean="0"/>
              <a:t>); too few subj.)</a:t>
            </a:r>
            <a:endParaRPr lang="is-IS" sz="2400" dirty="0" smtClean="0"/>
          </a:p>
          <a:p>
            <a:pPr marL="0" indent="0">
              <a:buNone/>
            </a:pPr>
            <a:endParaRPr lang="is-IS" sz="2400" i="1"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2008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847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IceDiaSyn, 10</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800" i="1" dirty="0"/>
              <a:t>Correlation with </a:t>
            </a:r>
            <a:r>
              <a:rPr lang="is-IS" sz="2800" b="1" i="1" dirty="0" smtClean="0">
                <a:solidFill>
                  <a:srgbClr val="FF0000"/>
                </a:solidFill>
              </a:rPr>
              <a:t>father’s </a:t>
            </a:r>
            <a:r>
              <a:rPr lang="is-IS" sz="2800" b="1" i="1" dirty="0">
                <a:solidFill>
                  <a:srgbClr val="FF0000"/>
                </a:solidFill>
              </a:rPr>
              <a:t>education </a:t>
            </a:r>
            <a:r>
              <a:rPr lang="is-IS" sz="2800" i="1" dirty="0"/>
              <a:t>(teenagers only</a:t>
            </a:r>
            <a:r>
              <a:rPr lang="is-IS" sz="2800" i="1" dirty="0" smtClean="0"/>
              <a:t>):</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a:p>
          <a:p>
            <a:pPr marL="0" indent="0">
              <a:buNone/>
            </a:pPr>
            <a:endParaRPr lang="is-IS" sz="2800" i="1" dirty="0" smtClean="0"/>
          </a:p>
          <a:p>
            <a:pPr marL="0" indent="0">
              <a:buNone/>
            </a:pPr>
            <a:r>
              <a:rPr lang="is-IS" sz="2800" dirty="0" smtClean="0"/>
              <a:t>Not significant: p = 0.144 (F</a:t>
            </a:r>
            <a:r>
              <a:rPr lang="is-IS" sz="2800" baseline="-25000" dirty="0" smtClean="0"/>
              <a:t>(2, 178) </a:t>
            </a:r>
            <a:r>
              <a:rPr lang="is-IS" sz="2800" dirty="0" smtClean="0"/>
              <a:t>= 1.957) </a:t>
            </a:r>
            <a:endParaRPr lang="is-IS" sz="2800" dirty="0"/>
          </a:p>
          <a:p>
            <a:pPr marL="0" indent="0">
              <a:buNone/>
            </a:pPr>
            <a:endParaRPr lang="is-IS"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43</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88840"/>
            <a:ext cx="76328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824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 11</a:t>
            </a:r>
            <a:endParaRPr lang="is-IS" sz="3600" dirty="0"/>
          </a:p>
        </p:txBody>
      </p:sp>
      <p:sp>
        <p:nvSpPr>
          <p:cNvPr id="3" name="Content Placeholder 2"/>
          <p:cNvSpPr>
            <a:spLocks noGrp="1"/>
          </p:cNvSpPr>
          <p:nvPr>
            <p:ph idx="1"/>
          </p:nvPr>
        </p:nvSpPr>
        <p:spPr>
          <a:xfrm>
            <a:off x="467544" y="1124744"/>
            <a:ext cx="8424936" cy="5030019"/>
          </a:xfrm>
        </p:spPr>
        <p:txBody>
          <a:bodyPr/>
          <a:lstStyle/>
          <a:p>
            <a:pPr marL="0" indent="0">
              <a:buNone/>
            </a:pPr>
            <a:r>
              <a:rPr lang="is-IS" sz="2800" i="1" dirty="0" smtClean="0"/>
              <a:t>Educational levels within Reykjavík</a:t>
            </a:r>
            <a:r>
              <a:rPr lang="is-IS" sz="2800" i="1" dirty="0" smtClean="0"/>
              <a:t>:</a:t>
            </a:r>
            <a:endParaRPr lang="is-IS" sz="2800" i="1" dirty="0"/>
          </a:p>
          <a:p>
            <a:pPr>
              <a:lnSpc>
                <a:spcPts val="2800"/>
              </a:lnSpc>
            </a:pPr>
            <a:r>
              <a:rPr lang="is-IS" sz="2800" dirty="0" smtClean="0"/>
              <a:t>There is </a:t>
            </a:r>
            <a:r>
              <a:rPr lang="is-IS" sz="2800" b="1" dirty="0" smtClean="0"/>
              <a:t>no significant difference in the education level of adult subjects </a:t>
            </a:r>
            <a:r>
              <a:rPr lang="is-IS" sz="2800" dirty="0" smtClean="0"/>
              <a:t>from Inner Reykjavík and elsewhere in the Reykjavík area or in outer regions of Reykjavík proper.</a:t>
            </a:r>
          </a:p>
          <a:p>
            <a:pPr>
              <a:lnSpc>
                <a:spcPts val="2800"/>
              </a:lnSpc>
            </a:pPr>
            <a:r>
              <a:rPr lang="is-IS" sz="2800" dirty="0" smtClean="0"/>
              <a:t>If you just look at the education level of the </a:t>
            </a:r>
            <a:r>
              <a:rPr lang="is-IS" sz="2800" b="1" dirty="0" smtClean="0"/>
              <a:t>mothers of the young participants </a:t>
            </a:r>
            <a:r>
              <a:rPr lang="is-IS" sz="2800" dirty="0" smtClean="0"/>
              <a:t>(the teenagers) in Reykjavík proper, </a:t>
            </a:r>
            <a:r>
              <a:rPr lang="is-IS" sz="2800" b="1" dirty="0" smtClean="0">
                <a:solidFill>
                  <a:srgbClr val="FF0000"/>
                </a:solidFill>
              </a:rPr>
              <a:t>the education level of the mothers in Inner Reykjavík is significantly higher</a:t>
            </a:r>
            <a:r>
              <a:rPr lang="is-IS" sz="2800" dirty="0" smtClean="0">
                <a:solidFill>
                  <a:srgbClr val="FF0000"/>
                </a:solidFill>
              </a:rPr>
              <a:t> </a:t>
            </a:r>
            <a:r>
              <a:rPr lang="is-IS" sz="2800" dirty="0" smtClean="0"/>
              <a:t>(r = </a:t>
            </a:r>
            <a:r>
              <a:rPr lang="is-IS" sz="2800" dirty="0" smtClean="0">
                <a:latin typeface="Calibri"/>
              </a:rPr>
              <a:t>– </a:t>
            </a:r>
            <a:r>
              <a:rPr lang="is-IS" sz="2800" dirty="0" smtClean="0">
                <a:latin typeface="Calibri"/>
              </a:rPr>
              <a:t>0.552</a:t>
            </a:r>
            <a:r>
              <a:rPr lang="is-IS" sz="2800" dirty="0" smtClean="0">
                <a:latin typeface="Calibri"/>
              </a:rPr>
              <a:t>, p = </a:t>
            </a:r>
            <a:r>
              <a:rPr lang="is-IS" sz="2800" dirty="0" smtClean="0">
                <a:latin typeface="Calibri"/>
              </a:rPr>
              <a:t>0.008</a:t>
            </a:r>
            <a:r>
              <a:rPr lang="is-IS" sz="2800" dirty="0" smtClean="0">
                <a:latin typeface="Calibri"/>
              </a:rPr>
              <a:t>, N = 22). There is less difference in the educational level of the fathers (r = – </a:t>
            </a:r>
            <a:r>
              <a:rPr lang="is-IS" sz="2800" dirty="0" smtClean="0">
                <a:latin typeface="Calibri"/>
              </a:rPr>
              <a:t>0.382</a:t>
            </a:r>
            <a:r>
              <a:rPr lang="is-IS" sz="2800" dirty="0" smtClean="0">
                <a:latin typeface="Calibri"/>
              </a:rPr>
              <a:t>, p = </a:t>
            </a:r>
            <a:r>
              <a:rPr lang="is-IS" sz="2800" dirty="0" smtClean="0">
                <a:latin typeface="Calibri"/>
              </a:rPr>
              <a:t>0.087</a:t>
            </a:r>
            <a:r>
              <a:rPr lang="is-IS" sz="2800" dirty="0" smtClean="0">
                <a:latin typeface="Calibri"/>
              </a:rPr>
              <a:t>, N = 21).</a:t>
            </a:r>
            <a:endParaRPr lang="is-IS" sz="2800" dirty="0" smtClean="0"/>
          </a:p>
          <a:p>
            <a:pPr>
              <a:lnSpc>
                <a:spcPts val="2800"/>
              </a:lnSpc>
            </a:pPr>
            <a:endParaRPr lang="is-IS" sz="2800" dirty="0" smtClean="0"/>
          </a:p>
          <a:p>
            <a:pPr>
              <a:lnSpc>
                <a:spcPts val="2800"/>
              </a:lnSpc>
            </a:pPr>
            <a:endParaRPr lang="is-IS" sz="2800" dirty="0" smtClean="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44</a:t>
            </a:fld>
            <a:endParaRPr lang="en-US"/>
          </a:p>
        </p:txBody>
      </p:sp>
    </p:spTree>
    <p:extLst>
      <p:ext uri="{BB962C8B-B14F-4D97-AF65-F5344CB8AC3E}">
        <p14:creationId xmlns:p14="http://schemas.microsoft.com/office/powerpoint/2010/main" val="1484365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IceDiaSyn, 12</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800" i="1" dirty="0" smtClean="0"/>
              <a:t>Inner and Outer Reykjavík:</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r>
              <a:rPr lang="is-IS" sz="2800" dirty="0" smtClean="0"/>
              <a:t>The encircled area is the older part of town, </a:t>
            </a:r>
            <a:r>
              <a:rPr lang="is-IS" sz="2800" b="1" dirty="0" smtClean="0"/>
              <a:t>Inner Rvk.</a:t>
            </a:r>
          </a:p>
          <a:p>
            <a:pPr marL="0" indent="0">
              <a:buNone/>
            </a:pPr>
            <a:endParaRPr lang="is-IS" i="1" dirty="0"/>
          </a:p>
        </p:txBody>
      </p:sp>
      <p:sp>
        <p:nvSpPr>
          <p:cNvPr id="4" name="Date Placeholder 3"/>
          <p:cNvSpPr>
            <a:spLocks noGrp="1"/>
          </p:cNvSpPr>
          <p:nvPr>
            <p:ph type="dt" sz="half" idx="10"/>
          </p:nvPr>
        </p:nvSpPr>
        <p:spPr/>
        <p:txBody>
          <a:bodyPr/>
          <a:lstStyle/>
          <a:p>
            <a:pPr>
              <a:defRPr/>
            </a:pPr>
            <a:r>
              <a:rPr lang="is-IS"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472204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992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smtClean="0"/>
              <a:t>IceDiaSyn, 13</a:t>
            </a:r>
            <a:endParaRPr lang="is-IS" sz="3600" dirty="0"/>
          </a:p>
        </p:txBody>
      </p:sp>
      <p:sp>
        <p:nvSpPr>
          <p:cNvPr id="3" name="Content Placeholder 2"/>
          <p:cNvSpPr>
            <a:spLocks noGrp="1"/>
          </p:cNvSpPr>
          <p:nvPr>
            <p:ph idx="1"/>
          </p:nvPr>
        </p:nvSpPr>
        <p:spPr>
          <a:xfrm>
            <a:off x="467544" y="1340768"/>
            <a:ext cx="8229600" cy="4813995"/>
          </a:xfrm>
        </p:spPr>
        <p:txBody>
          <a:bodyPr/>
          <a:lstStyle/>
          <a:p>
            <a:pPr marL="0" indent="0">
              <a:buNone/>
            </a:pPr>
            <a:r>
              <a:rPr lang="is-IS" i="1" dirty="0" smtClean="0"/>
              <a:t>More on education and acceptance of the NIP:</a:t>
            </a:r>
          </a:p>
          <a:p>
            <a:r>
              <a:rPr lang="is-IS" sz="2800" dirty="0" smtClean="0"/>
              <a:t>There is a significant correlation between </a:t>
            </a:r>
            <a:r>
              <a:rPr lang="is-IS" sz="2800" b="1" dirty="0" smtClean="0"/>
              <a:t>educational level of adult subjects </a:t>
            </a:r>
            <a:r>
              <a:rPr lang="is-IS" sz="2800" dirty="0" smtClean="0"/>
              <a:t>(age groups 2, 3 and 4) and their </a:t>
            </a:r>
            <a:r>
              <a:rPr lang="is-IS" sz="2800" b="1" dirty="0" smtClean="0"/>
              <a:t>acceptance of the NIP examples</a:t>
            </a:r>
            <a:r>
              <a:rPr lang="is-IS" sz="2800" dirty="0" smtClean="0"/>
              <a:t>: Higher educational </a:t>
            </a:r>
            <a:r>
              <a:rPr lang="is-IS" sz="2800" dirty="0" smtClean="0"/>
              <a:t>level, </a:t>
            </a:r>
            <a:r>
              <a:rPr lang="is-IS" sz="2800" dirty="0" smtClean="0"/>
              <a:t>less likely to accept the NIP   </a:t>
            </a:r>
          </a:p>
          <a:p>
            <a:pPr marL="0" indent="0">
              <a:buNone/>
            </a:pPr>
            <a:r>
              <a:rPr lang="is-IS" sz="2800" dirty="0"/>
              <a:t>	</a:t>
            </a:r>
            <a:endParaRPr lang="is-IS" sz="2800" dirty="0" smtClean="0"/>
          </a:p>
          <a:p>
            <a:pPr marL="0" indent="0">
              <a:lnSpc>
                <a:spcPts val="2600"/>
              </a:lnSpc>
              <a:buNone/>
            </a:pPr>
            <a:r>
              <a:rPr lang="is-IS" sz="2800" dirty="0"/>
              <a:t>	</a:t>
            </a:r>
            <a:r>
              <a:rPr lang="is-IS" sz="2600" dirty="0" smtClean="0"/>
              <a:t>Pearsons correlation (partial, controlling for age among 		the adults): r = </a:t>
            </a:r>
            <a:r>
              <a:rPr lang="is-IS" sz="2600" dirty="0" smtClean="0">
                <a:latin typeface="Calibri"/>
              </a:rPr>
              <a:t>– 0.286, p = 0.000;  </a:t>
            </a:r>
          </a:p>
          <a:p>
            <a:pPr marL="0" indent="0">
              <a:lnSpc>
                <a:spcPts val="2600"/>
              </a:lnSpc>
              <a:buNone/>
            </a:pPr>
            <a:r>
              <a:rPr lang="is-IS" sz="2600" dirty="0">
                <a:latin typeface="Calibri"/>
              </a:rPr>
              <a:t>	</a:t>
            </a:r>
            <a:r>
              <a:rPr lang="is-IS" sz="2600" dirty="0" smtClean="0">
                <a:latin typeface="Calibri"/>
              </a:rPr>
              <a:t>ANOVA F</a:t>
            </a:r>
            <a:r>
              <a:rPr lang="is-IS" sz="2600" baseline="-25000" dirty="0" smtClean="0">
                <a:latin typeface="Calibri"/>
              </a:rPr>
              <a:t>(2, 246) </a:t>
            </a:r>
            <a:r>
              <a:rPr lang="is-IS" sz="2600" dirty="0" smtClean="0">
                <a:latin typeface="Calibri"/>
              </a:rPr>
              <a:t>= </a:t>
            </a:r>
            <a:r>
              <a:rPr lang="is-IS" sz="2600" dirty="0" smtClean="0">
                <a:latin typeface="Calibri"/>
              </a:rPr>
              <a:t>11.815</a:t>
            </a:r>
            <a:r>
              <a:rPr lang="is-IS" sz="2600" dirty="0" smtClean="0">
                <a:latin typeface="Calibri"/>
              </a:rPr>
              <a:t>, p = 0.000</a:t>
            </a:r>
            <a:endParaRPr lang="is-IS" sz="26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46</a:t>
            </a:fld>
            <a:endParaRPr lang="en-US"/>
          </a:p>
        </p:txBody>
      </p:sp>
    </p:spTree>
    <p:extLst>
      <p:ext uri="{BB962C8B-B14F-4D97-AF65-F5344CB8AC3E}">
        <p14:creationId xmlns:p14="http://schemas.microsoft.com/office/powerpoint/2010/main" val="3763404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dirty="0" smtClean="0"/>
              <a:t>S&amp;J, </a:t>
            </a:r>
            <a:r>
              <a:rPr lang="is-IS" dirty="0" smtClean="0"/>
              <a:t>FF and IceDiaSyn</a:t>
            </a:r>
            <a:endParaRPr lang="is-IS" dirty="0"/>
          </a:p>
        </p:txBody>
      </p:sp>
      <p:sp>
        <p:nvSpPr>
          <p:cNvPr id="3" name="Content Placeholder 2"/>
          <p:cNvSpPr>
            <a:spLocks noGrp="1"/>
          </p:cNvSpPr>
          <p:nvPr>
            <p:ph idx="1"/>
          </p:nvPr>
        </p:nvSpPr>
        <p:spPr>
          <a:xfrm>
            <a:off x="467544" y="1268760"/>
            <a:ext cx="8424936" cy="4886003"/>
          </a:xfrm>
        </p:spPr>
        <p:txBody>
          <a:bodyPr/>
          <a:lstStyle/>
          <a:p>
            <a:pPr marL="0" indent="0">
              <a:buNone/>
            </a:pPr>
            <a:r>
              <a:rPr lang="is-IS" sz="2800" i="1" dirty="0" smtClean="0"/>
              <a:t>Interim summary:</a:t>
            </a:r>
          </a:p>
          <a:p>
            <a:pPr>
              <a:lnSpc>
                <a:spcPts val="2500"/>
              </a:lnSpc>
              <a:spcBef>
                <a:spcPts val="0"/>
              </a:spcBef>
            </a:pPr>
            <a:r>
              <a:rPr lang="is-IS" sz="2400" dirty="0" smtClean="0"/>
              <a:t>All studies found </a:t>
            </a:r>
            <a:r>
              <a:rPr lang="is-IS" sz="2400" b="1" dirty="0" smtClean="0"/>
              <a:t>clear generational differences</a:t>
            </a:r>
            <a:r>
              <a:rPr lang="is-IS" sz="2400" dirty="0" smtClean="0"/>
              <a:t>.</a:t>
            </a:r>
          </a:p>
          <a:p>
            <a:pPr>
              <a:lnSpc>
                <a:spcPts val="2500"/>
              </a:lnSpc>
              <a:spcBef>
                <a:spcPts val="0"/>
              </a:spcBef>
            </a:pPr>
            <a:r>
              <a:rPr lang="is-IS" sz="2400" dirty="0" smtClean="0"/>
              <a:t>FF found </a:t>
            </a:r>
            <a:r>
              <a:rPr lang="is-IS" sz="2400" b="1" dirty="0" smtClean="0"/>
              <a:t>very few examples of the NIP in his spontaneous speech</a:t>
            </a:r>
            <a:r>
              <a:rPr lang="is-IS" sz="2400" dirty="0" smtClean="0"/>
              <a:t> </a:t>
            </a:r>
            <a:r>
              <a:rPr lang="is-IS" sz="2400" dirty="0" smtClean="0"/>
              <a:t>material and the examples of writings he collected.</a:t>
            </a:r>
            <a:endParaRPr lang="is-IS" sz="2400" dirty="0" smtClean="0"/>
          </a:p>
          <a:p>
            <a:pPr>
              <a:lnSpc>
                <a:spcPts val="2500"/>
              </a:lnSpc>
              <a:spcBef>
                <a:spcPts val="0"/>
              </a:spcBef>
            </a:pPr>
            <a:r>
              <a:rPr lang="is-IS" sz="2400" dirty="0" smtClean="0"/>
              <a:t>S&amp;J </a:t>
            </a:r>
            <a:r>
              <a:rPr lang="is-IS" sz="2400" dirty="0" smtClean="0"/>
              <a:t>and IceDiaSyn found </a:t>
            </a:r>
            <a:r>
              <a:rPr lang="is-IS" sz="2400" b="1" dirty="0" smtClean="0"/>
              <a:t>significant differences between Inner and Outer Reykjavík</a:t>
            </a:r>
            <a:r>
              <a:rPr lang="is-IS" sz="2400" dirty="0" smtClean="0"/>
              <a:t> w.r.t. </a:t>
            </a:r>
            <a:r>
              <a:rPr lang="is-IS" sz="2400" dirty="0"/>
              <a:t>a</a:t>
            </a:r>
            <a:r>
              <a:rPr lang="is-IS" sz="2400" dirty="0" smtClean="0"/>
              <a:t>cceptance of the </a:t>
            </a:r>
            <a:r>
              <a:rPr lang="is-IS" sz="2400" dirty="0" smtClean="0"/>
              <a:t>NIP by teens.</a:t>
            </a:r>
            <a:endParaRPr lang="is-IS" sz="2400" dirty="0" smtClean="0"/>
          </a:p>
          <a:p>
            <a:pPr>
              <a:lnSpc>
                <a:spcPts val="2500"/>
              </a:lnSpc>
              <a:spcBef>
                <a:spcPts val="0"/>
              </a:spcBef>
            </a:pPr>
            <a:r>
              <a:rPr lang="is-IS" sz="2400" dirty="0" smtClean="0"/>
              <a:t>IceDiaSyn found clearer </a:t>
            </a:r>
            <a:r>
              <a:rPr lang="is-IS" sz="2400" b="1" dirty="0" smtClean="0"/>
              <a:t>regional differences </a:t>
            </a:r>
            <a:r>
              <a:rPr lang="is-IS" sz="2400" dirty="0" smtClean="0"/>
              <a:t>than </a:t>
            </a:r>
            <a:r>
              <a:rPr lang="is-IS" sz="2400" dirty="0" smtClean="0"/>
              <a:t>S&amp;J.</a:t>
            </a:r>
            <a:endParaRPr lang="is-IS" sz="2400" dirty="0" smtClean="0"/>
          </a:p>
          <a:p>
            <a:pPr>
              <a:lnSpc>
                <a:spcPts val="2500"/>
              </a:lnSpc>
              <a:spcBef>
                <a:spcPts val="0"/>
              </a:spcBef>
            </a:pPr>
            <a:r>
              <a:rPr lang="is-IS" sz="2400" dirty="0" smtClean="0"/>
              <a:t>S&amp;J </a:t>
            </a:r>
            <a:r>
              <a:rPr lang="is-IS" sz="2400" dirty="0" smtClean="0"/>
              <a:t>found significant correlations between acceptance of the NIP and the </a:t>
            </a:r>
            <a:r>
              <a:rPr lang="is-IS" sz="2400" b="1" dirty="0" smtClean="0"/>
              <a:t>educational level of the teenagers’ parents</a:t>
            </a:r>
            <a:r>
              <a:rPr lang="is-IS" sz="2400" dirty="0" smtClean="0"/>
              <a:t>. In IceDiaSyn there was a weakly significant correlation with the </a:t>
            </a:r>
            <a:r>
              <a:rPr lang="is-IS" sz="2400" b="1" dirty="0" smtClean="0"/>
              <a:t>mothers’ education </a:t>
            </a:r>
            <a:r>
              <a:rPr lang="is-IS" sz="2400" dirty="0" smtClean="0"/>
              <a:t>on the national level (although not within </a:t>
            </a:r>
            <a:r>
              <a:rPr lang="is-IS" sz="2400" dirty="0" smtClean="0"/>
              <a:t>Reykjavík (too few subjects knew about their mother’s educ.).</a:t>
            </a:r>
            <a:endParaRPr lang="is-IS" sz="2400" dirty="0" smtClean="0"/>
          </a:p>
          <a:p>
            <a:pPr>
              <a:lnSpc>
                <a:spcPts val="2500"/>
              </a:lnSpc>
              <a:spcBef>
                <a:spcPts val="0"/>
              </a:spcBef>
            </a:pPr>
            <a:r>
              <a:rPr lang="is-IS" sz="2400" dirty="0" smtClean="0"/>
              <a:t>To the extent that adults accept the NIP at all, they are </a:t>
            </a:r>
            <a:r>
              <a:rPr lang="is-IS" sz="2400" b="1" dirty="0" smtClean="0"/>
              <a:t>more likely to do so the lower their educational level</a:t>
            </a:r>
            <a:r>
              <a:rPr lang="is-IS" sz="2400" dirty="0" smtClean="0"/>
              <a:t>.</a:t>
            </a:r>
          </a:p>
          <a:p>
            <a:pPr marL="0" indent="0">
              <a:lnSpc>
                <a:spcPts val="2800"/>
              </a:lnSpc>
              <a:spcBef>
                <a:spcPts val="0"/>
              </a:spcBef>
              <a:buNone/>
            </a:pPr>
            <a:endParaRPr lang="is-IS" sz="26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47</a:t>
            </a:fld>
            <a:endParaRPr lang="en-US"/>
          </a:p>
        </p:txBody>
      </p:sp>
    </p:spTree>
    <p:extLst>
      <p:ext uri="{BB962C8B-B14F-4D97-AF65-F5344CB8AC3E}">
        <p14:creationId xmlns:p14="http://schemas.microsoft.com/office/powerpoint/2010/main" val="3936328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19931"/>
          </a:xfrm>
        </p:spPr>
        <p:txBody>
          <a:bodyPr/>
          <a:lstStyle/>
          <a:p>
            <a:r>
              <a:rPr lang="is-IS" sz="3600" dirty="0" smtClean="0"/>
              <a:t>Anton Karl Ingason, Legate and Yang</a:t>
            </a:r>
            <a:endParaRPr lang="is-IS" sz="3600" dirty="0"/>
          </a:p>
        </p:txBody>
      </p:sp>
      <p:sp>
        <p:nvSpPr>
          <p:cNvPr id="3" name="Content Placeholder 2"/>
          <p:cNvSpPr>
            <a:spLocks noGrp="1"/>
          </p:cNvSpPr>
          <p:nvPr>
            <p:ph idx="1"/>
          </p:nvPr>
        </p:nvSpPr>
        <p:spPr>
          <a:xfrm>
            <a:off x="467544" y="1052736"/>
            <a:ext cx="8229600" cy="5102027"/>
          </a:xfrm>
        </p:spPr>
        <p:txBody>
          <a:bodyPr/>
          <a:lstStyle/>
          <a:p>
            <a:pPr marL="0" indent="0">
              <a:buNone/>
            </a:pPr>
            <a:r>
              <a:rPr lang="is-IS" sz="2800" i="1" dirty="0" smtClean="0"/>
              <a:t>Anton, Legate and Yang (2012, henceforth ALY):</a:t>
            </a:r>
          </a:p>
          <a:p>
            <a:pPr marL="0" indent="0">
              <a:lnSpc>
                <a:spcPts val="2600"/>
              </a:lnSpc>
              <a:spcBef>
                <a:spcPts val="0"/>
              </a:spcBef>
              <a:buNone/>
            </a:pPr>
            <a:endParaRPr lang="is-IS" sz="2400" b="1" dirty="0" smtClean="0"/>
          </a:p>
          <a:p>
            <a:pPr marL="0" indent="0">
              <a:lnSpc>
                <a:spcPts val="2600"/>
              </a:lnSpc>
              <a:spcBef>
                <a:spcPts val="0"/>
              </a:spcBef>
              <a:buNone/>
            </a:pPr>
            <a:r>
              <a:rPr lang="is-IS" sz="2400" b="1" dirty="0" smtClean="0"/>
              <a:t>Their premisses:</a:t>
            </a:r>
          </a:p>
          <a:p>
            <a:pPr>
              <a:lnSpc>
                <a:spcPts val="2600"/>
              </a:lnSpc>
              <a:spcBef>
                <a:spcPts val="0"/>
              </a:spcBef>
            </a:pPr>
            <a:r>
              <a:rPr lang="is-IS" sz="2400" dirty="0" smtClean="0"/>
              <a:t>The NIP is spreading rapidly (cf. the generational differences found by all researchers, indicative of “linguistic change in apparent time”)</a:t>
            </a:r>
          </a:p>
          <a:p>
            <a:pPr>
              <a:lnSpc>
                <a:spcPts val="2600"/>
              </a:lnSpc>
              <a:spcBef>
                <a:spcPts val="0"/>
              </a:spcBef>
            </a:pPr>
            <a:r>
              <a:rPr lang="is-IS" sz="2400" dirty="0" smtClean="0"/>
              <a:t>The NIP is spreading “at the expense of the functionally equivalent CP”</a:t>
            </a:r>
          </a:p>
          <a:p>
            <a:pPr marL="0" indent="0">
              <a:lnSpc>
                <a:spcPts val="2600"/>
              </a:lnSpc>
              <a:spcBef>
                <a:spcPts val="0"/>
              </a:spcBef>
              <a:buNone/>
            </a:pPr>
            <a:endParaRPr lang="is-IS" sz="2400" b="1" dirty="0" smtClean="0"/>
          </a:p>
          <a:p>
            <a:pPr marL="0" indent="0">
              <a:lnSpc>
                <a:spcPts val="2600"/>
              </a:lnSpc>
              <a:spcBef>
                <a:spcPts val="0"/>
              </a:spcBef>
              <a:buNone/>
            </a:pPr>
            <a:r>
              <a:rPr lang="is-IS" sz="2400" b="1" dirty="0" smtClean="0"/>
              <a:t>Their prediction:</a:t>
            </a:r>
            <a:endParaRPr lang="is-IS" sz="2400" dirty="0" smtClean="0"/>
          </a:p>
          <a:p>
            <a:pPr>
              <a:lnSpc>
                <a:spcPts val="2600"/>
              </a:lnSpc>
              <a:spcBef>
                <a:spcPts val="0"/>
              </a:spcBef>
            </a:pPr>
            <a:r>
              <a:rPr lang="is-IS" sz="2400" dirty="0" smtClean="0"/>
              <a:t>The NIP will spread as predicted by a steep S-curve and </a:t>
            </a:r>
            <a:r>
              <a:rPr lang="is-IS" sz="2400" b="1" dirty="0" smtClean="0"/>
              <a:t>will have ousted the CP by 2050</a:t>
            </a:r>
            <a:r>
              <a:rPr lang="is-IS" sz="2400" dirty="0" smtClean="0"/>
              <a:t>. They employ a mathematical model designed by Yang (cf. e.g. Yang 2002).</a:t>
            </a:r>
          </a:p>
          <a:p>
            <a:pPr>
              <a:lnSpc>
                <a:spcPts val="2400"/>
              </a:lnSpc>
            </a:pPr>
            <a:endParaRPr lang="is-IS" sz="24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48</a:t>
            </a:fld>
            <a:endParaRPr lang="en-US"/>
          </a:p>
        </p:txBody>
      </p:sp>
    </p:spTree>
    <p:extLst>
      <p:ext uri="{BB962C8B-B14F-4D97-AF65-F5344CB8AC3E}">
        <p14:creationId xmlns:p14="http://schemas.microsoft.com/office/powerpoint/2010/main" val="1168778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ALY, 2</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dirty="0" smtClean="0"/>
              <a:t>Anton, Legate and Yang (ALY) </a:t>
            </a:r>
            <a:r>
              <a:rPr lang="is-IS" sz="2800" dirty="0" smtClean="0"/>
              <a:t>further </a:t>
            </a:r>
            <a:r>
              <a:rPr lang="is-IS" sz="2800" dirty="0" smtClean="0"/>
              <a:t>suggest (2012:93) that (my emphasis):</a:t>
            </a:r>
          </a:p>
          <a:p>
            <a:pPr>
              <a:lnSpc>
                <a:spcPts val="2400"/>
              </a:lnSpc>
              <a:spcBef>
                <a:spcPts val="0"/>
              </a:spcBef>
            </a:pPr>
            <a:r>
              <a:rPr lang="is-IS" sz="2400" dirty="0" smtClean="0">
                <a:latin typeface="Calibri"/>
              </a:rPr>
              <a:t>“</a:t>
            </a:r>
            <a:r>
              <a:rPr lang="is-IS" sz="2400" dirty="0" smtClean="0"/>
              <a:t>there </a:t>
            </a:r>
            <a:r>
              <a:rPr lang="is-IS" sz="2400" dirty="0"/>
              <a:t>is </a:t>
            </a:r>
            <a:r>
              <a:rPr lang="is-IS" sz="2400" dirty="0" smtClean="0"/>
              <a:t>a </a:t>
            </a:r>
            <a:r>
              <a:rPr lang="en-US" sz="2400" dirty="0" smtClean="0"/>
              <a:t>reason </a:t>
            </a:r>
            <a:r>
              <a:rPr lang="en-US" sz="2400" dirty="0"/>
              <a:t>to believe that the </a:t>
            </a:r>
            <a:r>
              <a:rPr lang="en-US" sz="2400" dirty="0" smtClean="0"/>
              <a:t>[NIP] </a:t>
            </a:r>
            <a:r>
              <a:rPr lang="en-US" sz="2400" dirty="0"/>
              <a:t>change is a </a:t>
            </a:r>
            <a:r>
              <a:rPr lang="en-US" sz="2400" dirty="0" smtClean="0"/>
              <a:t>particularly </a:t>
            </a:r>
            <a:r>
              <a:rPr lang="en-US" sz="2400" dirty="0"/>
              <a:t>good candidate for a type of variation that </a:t>
            </a:r>
            <a:r>
              <a:rPr lang="en-US" sz="2400" dirty="0" smtClean="0"/>
              <a:t>is </a:t>
            </a:r>
            <a:r>
              <a:rPr lang="en-US" sz="2400" b="1" dirty="0" smtClean="0">
                <a:solidFill>
                  <a:srgbClr val="FF0000"/>
                </a:solidFill>
              </a:rPr>
              <a:t>not </a:t>
            </a:r>
            <a:r>
              <a:rPr lang="en-US" sz="2400" b="1" dirty="0">
                <a:solidFill>
                  <a:srgbClr val="FF0000"/>
                </a:solidFill>
              </a:rPr>
              <a:t>sensitive to social </a:t>
            </a:r>
            <a:r>
              <a:rPr lang="en-US" sz="2400" b="1" dirty="0" smtClean="0">
                <a:solidFill>
                  <a:srgbClr val="FF0000"/>
                </a:solidFill>
              </a:rPr>
              <a:t>evaluation</a:t>
            </a:r>
            <a:r>
              <a:rPr lang="en-US" sz="2400" dirty="0" smtClean="0">
                <a:latin typeface="Calibri"/>
              </a:rPr>
              <a:t>”</a:t>
            </a:r>
            <a:r>
              <a:rPr lang="en-US" sz="2400" dirty="0" smtClean="0"/>
              <a:t> </a:t>
            </a:r>
          </a:p>
          <a:p>
            <a:pPr>
              <a:lnSpc>
                <a:spcPts val="2600"/>
              </a:lnSpc>
              <a:spcBef>
                <a:spcPts val="0"/>
              </a:spcBef>
            </a:pPr>
            <a:endParaRPr lang="en-US" sz="2400" dirty="0"/>
          </a:p>
          <a:p>
            <a:pPr marL="0" indent="0">
              <a:lnSpc>
                <a:spcPts val="2600"/>
              </a:lnSpc>
              <a:spcBef>
                <a:spcPts val="0"/>
              </a:spcBef>
              <a:buNone/>
            </a:pPr>
            <a:r>
              <a:rPr lang="en-US" sz="2800" dirty="0" smtClean="0"/>
              <a:t>Base this on </a:t>
            </a:r>
            <a:r>
              <a:rPr lang="en-US" sz="2800" dirty="0" err="1" smtClean="0"/>
              <a:t>Labov</a:t>
            </a:r>
            <a:r>
              <a:rPr lang="en-US" sz="2800" dirty="0" smtClean="0"/>
              <a:t> </a:t>
            </a:r>
            <a:r>
              <a:rPr lang="en-US" sz="2800" dirty="0"/>
              <a:t>and Harris (1986:21</a:t>
            </a:r>
            <a:r>
              <a:rPr lang="en-US" sz="2800" dirty="0" smtClean="0"/>
              <a:t>):</a:t>
            </a:r>
          </a:p>
          <a:p>
            <a:pPr>
              <a:lnSpc>
                <a:spcPts val="2400"/>
              </a:lnSpc>
              <a:spcBef>
                <a:spcPts val="0"/>
              </a:spcBef>
            </a:pPr>
            <a:r>
              <a:rPr lang="en-US" sz="2200" dirty="0" smtClean="0"/>
              <a:t>Abstract </a:t>
            </a:r>
            <a:r>
              <a:rPr lang="en-US" sz="2200" dirty="0"/>
              <a:t>linguistic structure has little or no social impact on members of the community</a:t>
            </a:r>
            <a:r>
              <a:rPr lang="en-US" sz="2200" dirty="0" smtClean="0"/>
              <a:t>. The </a:t>
            </a:r>
            <a:r>
              <a:rPr lang="en-US" sz="2200" dirty="0"/>
              <a:t>interface of language and society is narrow, and primarily on the surface: </a:t>
            </a:r>
            <a:r>
              <a:rPr lang="en-US" sz="2200" b="1" dirty="0">
                <a:solidFill>
                  <a:srgbClr val="FF0000"/>
                </a:solidFill>
              </a:rPr>
              <a:t>the </a:t>
            </a:r>
            <a:r>
              <a:rPr lang="en-US" sz="2200" b="1" dirty="0" smtClean="0">
                <a:solidFill>
                  <a:srgbClr val="FF0000"/>
                </a:solidFill>
              </a:rPr>
              <a:t>words and </a:t>
            </a:r>
            <a:r>
              <a:rPr lang="en-US" sz="2200" b="1" dirty="0">
                <a:solidFill>
                  <a:srgbClr val="FF0000"/>
                </a:solidFill>
              </a:rPr>
              <a:t>sounds </a:t>
            </a:r>
            <a:r>
              <a:rPr lang="en-US" sz="2200" dirty="0"/>
              <a:t>of the </a:t>
            </a:r>
            <a:r>
              <a:rPr lang="en-US" sz="2200" dirty="0" smtClean="0"/>
              <a:t>language</a:t>
            </a:r>
            <a:r>
              <a:rPr lang="en-US" sz="2200" dirty="0"/>
              <a:t>.</a:t>
            </a:r>
            <a:endParaRPr lang="en-US" sz="2200" dirty="0" smtClean="0"/>
          </a:p>
          <a:p>
            <a:pPr marL="0" indent="0">
              <a:lnSpc>
                <a:spcPts val="2600"/>
              </a:lnSpc>
              <a:spcBef>
                <a:spcPts val="0"/>
              </a:spcBef>
              <a:buNone/>
            </a:pPr>
            <a:endParaRPr lang="is-IS" sz="2400" dirty="0" smtClean="0"/>
          </a:p>
          <a:p>
            <a:pPr marL="0" indent="0">
              <a:lnSpc>
                <a:spcPts val="2600"/>
              </a:lnSpc>
              <a:spcBef>
                <a:spcPts val="0"/>
              </a:spcBef>
              <a:buNone/>
            </a:pPr>
            <a:r>
              <a:rPr lang="is-IS" sz="2400" dirty="0" smtClean="0"/>
              <a:t>Cf</a:t>
            </a:r>
            <a:r>
              <a:rPr lang="is-IS" sz="2400" dirty="0" smtClean="0"/>
              <a:t>. also Anton Karl, Einar Freyr and Joel Wallenberg </a:t>
            </a:r>
            <a:r>
              <a:rPr lang="is-IS" sz="2400" dirty="0" smtClean="0"/>
              <a:t>2012 on the OV to VO change in the history of Icelandic.</a:t>
            </a:r>
            <a:endParaRPr lang="is-IS" sz="2400" dirty="0" smtClean="0"/>
          </a:p>
          <a:p>
            <a:pPr marL="0" indent="0">
              <a:lnSpc>
                <a:spcPts val="2600"/>
              </a:lnSpc>
              <a:spcBef>
                <a:spcPts val="0"/>
              </a:spcBef>
              <a:buNone/>
            </a:pPr>
            <a:endParaRPr lang="is-IS" sz="26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49</a:t>
            </a:fld>
            <a:endParaRPr lang="en-US"/>
          </a:p>
        </p:txBody>
      </p:sp>
    </p:spTree>
    <p:extLst>
      <p:ext uri="{BB962C8B-B14F-4D97-AF65-F5344CB8AC3E}">
        <p14:creationId xmlns:p14="http://schemas.microsoft.com/office/powerpoint/2010/main" val="161357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A digression on Danish</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400" i="1" dirty="0" smtClean="0"/>
              <a:t>A similarity between Icelandic and Danish:</a:t>
            </a:r>
          </a:p>
          <a:p>
            <a:pPr>
              <a:lnSpc>
                <a:spcPts val="2200"/>
              </a:lnSpc>
            </a:pPr>
            <a:r>
              <a:rPr lang="is-IS" sz="2000" dirty="0" smtClean="0"/>
              <a:t>Expletive constructions show the </a:t>
            </a:r>
            <a:r>
              <a:rPr lang="is-IS" sz="2000" dirty="0" smtClean="0">
                <a:solidFill>
                  <a:srgbClr val="FF0000"/>
                </a:solidFill>
              </a:rPr>
              <a:t>Definiteness </a:t>
            </a:r>
            <a:r>
              <a:rPr lang="is-IS" sz="2000" dirty="0">
                <a:solidFill>
                  <a:srgbClr val="FF0000"/>
                </a:solidFill>
              </a:rPr>
              <a:t>E</a:t>
            </a:r>
            <a:r>
              <a:rPr lang="is-IS" sz="2000" dirty="0" smtClean="0">
                <a:solidFill>
                  <a:srgbClr val="FF0000"/>
                </a:solidFill>
              </a:rPr>
              <a:t>ffect</a:t>
            </a:r>
            <a:r>
              <a:rPr lang="is-IS" sz="2000" dirty="0" smtClean="0"/>
              <a:t>:</a:t>
            </a:r>
          </a:p>
          <a:p>
            <a:pPr marL="895350" lvl="1" indent="-438150">
              <a:lnSpc>
                <a:spcPts val="2000"/>
              </a:lnSpc>
              <a:buAutoNum type="romanLcParenBoth"/>
            </a:pPr>
            <a:r>
              <a:rPr lang="is-IS" sz="2000" dirty="0" smtClean="0"/>
              <a:t>a.	Der er en mus/*musen/*den i badekarret.</a:t>
            </a:r>
          </a:p>
          <a:p>
            <a:pPr marL="457200" lvl="1" indent="0">
              <a:lnSpc>
                <a:spcPts val="2000"/>
              </a:lnSpc>
              <a:buNone/>
            </a:pPr>
            <a:r>
              <a:rPr lang="is-IS" sz="2000" dirty="0"/>
              <a:t>	</a:t>
            </a:r>
            <a:r>
              <a:rPr lang="is-IS" sz="2000" dirty="0" smtClean="0"/>
              <a:t>b.	Der blev arresteret en student/*studenten/*han/*ham</a:t>
            </a:r>
            <a:r>
              <a:rPr lang="is-IS" sz="2000" dirty="0" smtClean="0"/>
              <a:t>.</a:t>
            </a:r>
            <a:endParaRPr lang="is-IS" sz="2000" dirty="0"/>
          </a:p>
          <a:p>
            <a:pPr marL="0" lvl="1" indent="0">
              <a:lnSpc>
                <a:spcPts val="2400"/>
              </a:lnSpc>
              <a:buNone/>
            </a:pPr>
            <a:r>
              <a:rPr lang="is-IS" sz="2400" i="1" dirty="0" smtClean="0"/>
              <a:t>Some differences between Icelandic and Danish:</a:t>
            </a:r>
          </a:p>
          <a:p>
            <a:pPr marL="342900" lvl="1" indent="-342900">
              <a:lnSpc>
                <a:spcPts val="2200"/>
              </a:lnSpc>
              <a:buFont typeface="Arial" panose="020B0604020202020204" pitchFamily="34" charset="0"/>
              <a:buChar char="•"/>
            </a:pPr>
            <a:r>
              <a:rPr lang="is-IS" sz="2000" dirty="0" smtClean="0"/>
              <a:t>There is </a:t>
            </a:r>
            <a:r>
              <a:rPr lang="is-IS" sz="2000" dirty="0" smtClean="0">
                <a:solidFill>
                  <a:srgbClr val="FF0000"/>
                </a:solidFill>
              </a:rPr>
              <a:t>no agreement </a:t>
            </a:r>
            <a:r>
              <a:rPr lang="is-IS" sz="2000" dirty="0" smtClean="0"/>
              <a:t>in Danish passives:</a:t>
            </a:r>
          </a:p>
          <a:p>
            <a:pPr marL="0" lvl="1" indent="0">
              <a:lnSpc>
                <a:spcPts val="2200"/>
              </a:lnSpc>
              <a:buNone/>
            </a:pPr>
            <a:r>
              <a:rPr lang="is-IS" sz="2000" dirty="0"/>
              <a:t>	</a:t>
            </a:r>
            <a:r>
              <a:rPr lang="is-IS" sz="2000" dirty="0" smtClean="0"/>
              <a:t>(ii)	Studenten/Studenterne blev arresteret.</a:t>
            </a:r>
          </a:p>
          <a:p>
            <a:pPr marL="342900" lvl="1" indent="-342900">
              <a:lnSpc>
                <a:spcPts val="2200"/>
              </a:lnSpc>
              <a:buFont typeface="Arial" panose="020B0604020202020204" pitchFamily="34" charset="0"/>
              <a:buChar char="•"/>
            </a:pPr>
            <a:r>
              <a:rPr lang="is-IS" sz="2000" dirty="0" smtClean="0"/>
              <a:t>Danish (like Norwegian, Swedish, English) typically only has </a:t>
            </a:r>
            <a:r>
              <a:rPr lang="is-IS" sz="2000" dirty="0" smtClean="0">
                <a:solidFill>
                  <a:srgbClr val="FF0000"/>
                </a:solidFill>
              </a:rPr>
              <a:t>one subject position </a:t>
            </a:r>
            <a:r>
              <a:rPr lang="is-IS" sz="2000" dirty="0" smtClean="0"/>
              <a:t>in expletive constructions whereas Icelandic has two (cf. (1a,b) on the preceding slide):</a:t>
            </a:r>
            <a:endParaRPr lang="is-IS" sz="2000" dirty="0"/>
          </a:p>
          <a:p>
            <a:pPr marL="0" lvl="1" indent="0">
              <a:lnSpc>
                <a:spcPts val="2000"/>
              </a:lnSpc>
              <a:buNone/>
            </a:pPr>
            <a:r>
              <a:rPr lang="is-IS" sz="2000" dirty="0" smtClean="0"/>
              <a:t>	(iii) a.	Der blev arresteret </a:t>
            </a:r>
            <a:r>
              <a:rPr lang="is-IS" sz="2000" dirty="0" smtClean="0">
                <a:solidFill>
                  <a:srgbClr val="FF0000"/>
                </a:solidFill>
              </a:rPr>
              <a:t>en student</a:t>
            </a:r>
            <a:r>
              <a:rPr lang="is-IS" sz="2000" dirty="0" smtClean="0"/>
              <a:t>.</a:t>
            </a:r>
          </a:p>
          <a:p>
            <a:pPr marL="0" lvl="1" indent="0">
              <a:lnSpc>
                <a:spcPts val="2000"/>
              </a:lnSpc>
              <a:buNone/>
            </a:pPr>
            <a:r>
              <a:rPr lang="is-IS" sz="2000" dirty="0"/>
              <a:t>	</a:t>
            </a:r>
            <a:r>
              <a:rPr lang="is-IS" sz="2000" dirty="0" smtClean="0"/>
              <a:t>	b.	*Der blev </a:t>
            </a:r>
            <a:r>
              <a:rPr lang="is-IS" sz="2000" dirty="0" smtClean="0">
                <a:solidFill>
                  <a:srgbClr val="FF0000"/>
                </a:solidFill>
              </a:rPr>
              <a:t>en student </a:t>
            </a:r>
            <a:r>
              <a:rPr lang="is-IS" sz="2000" dirty="0" smtClean="0"/>
              <a:t>arresteret</a:t>
            </a:r>
            <a:r>
              <a:rPr lang="is-IS" sz="2000" dirty="0" smtClean="0"/>
              <a:t>.</a:t>
            </a:r>
            <a:endParaRPr lang="is-IS" sz="1600" dirty="0" smtClean="0"/>
          </a:p>
          <a:p>
            <a:pPr marL="0" lvl="1" indent="0">
              <a:buNone/>
            </a:pPr>
            <a:r>
              <a:rPr lang="is-IS" sz="2000" dirty="0"/>
              <a:t>(</a:t>
            </a:r>
            <a:r>
              <a:rPr lang="is-IS" sz="2000" dirty="0" smtClean="0"/>
              <a:t>For </a:t>
            </a:r>
            <a:r>
              <a:rPr lang="is-IS" sz="2000" dirty="0"/>
              <a:t>more on expletive constructions in Icelandic </a:t>
            </a:r>
            <a:r>
              <a:rPr lang="is-IS" sz="2000" dirty="0" smtClean="0"/>
              <a:t>and Scandinavian see </a:t>
            </a:r>
            <a:r>
              <a:rPr lang="is-IS" sz="2000" dirty="0"/>
              <a:t>e.g. </a:t>
            </a:r>
            <a:r>
              <a:rPr lang="is-IS" sz="2000" dirty="0" smtClean="0"/>
              <a:t>Höskuldur Thráinsson 2007</a:t>
            </a:r>
            <a:r>
              <a:rPr lang="is-IS" sz="2000" dirty="0"/>
              <a:t>, chapter </a:t>
            </a:r>
            <a:r>
              <a:rPr lang="is-IS" sz="2000" dirty="0" smtClean="0"/>
              <a:t>6, with references.)</a:t>
            </a:r>
            <a:endParaRPr lang="is-IS" sz="2000" dirty="0"/>
          </a:p>
          <a:p>
            <a:pPr marL="0" lvl="1" indent="0">
              <a:buNone/>
            </a:pPr>
            <a:endParaRPr lang="is-IS" sz="20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a:t>
            </a:fld>
            <a:endParaRPr lang="en-US"/>
          </a:p>
        </p:txBody>
      </p:sp>
    </p:spTree>
    <p:extLst>
      <p:ext uri="{BB962C8B-B14F-4D97-AF65-F5344CB8AC3E}">
        <p14:creationId xmlns:p14="http://schemas.microsoft.com/office/powerpoint/2010/main" val="2627742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ALY, 3</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i="1" dirty="0" smtClean="0"/>
              <a:t>But is the NIP likely to be insensitive to social pressure? </a:t>
            </a:r>
          </a:p>
          <a:p>
            <a:r>
              <a:rPr lang="is-IS" sz="2800" dirty="0" smtClean="0"/>
              <a:t>It was soon noticed (and maybe first and is often commented on) by “language preservers” (cf. above).</a:t>
            </a:r>
          </a:p>
          <a:p>
            <a:r>
              <a:rPr lang="is-IS" sz="2800" dirty="0" smtClean="0"/>
              <a:t>According </a:t>
            </a:r>
            <a:r>
              <a:rPr lang="is-IS" sz="2800" dirty="0"/>
              <a:t>to Finnur Friðriksson (2011:43), his subjects were </a:t>
            </a:r>
            <a:r>
              <a:rPr lang="is-IS" sz="2800" b="1" dirty="0">
                <a:solidFill>
                  <a:srgbClr val="FF0000"/>
                </a:solidFill>
              </a:rPr>
              <a:t>more </a:t>
            </a:r>
            <a:r>
              <a:rPr lang="is-IS" sz="2800" b="1" dirty="0" smtClean="0">
                <a:solidFill>
                  <a:srgbClr val="FF0000"/>
                </a:solidFill>
              </a:rPr>
              <a:t>negative in interviews </a:t>
            </a:r>
            <a:r>
              <a:rPr lang="is-IS" sz="2800" b="1" dirty="0">
                <a:solidFill>
                  <a:srgbClr val="FF0000"/>
                </a:solidFill>
              </a:rPr>
              <a:t>towards the NIP </a:t>
            </a:r>
            <a:r>
              <a:rPr lang="is-IS" sz="2800" dirty="0"/>
              <a:t>than other innovations he studied (Dative Sickness, Extended Progressive </a:t>
            </a:r>
            <a:r>
              <a:rPr lang="is-IS" sz="2800" dirty="0" smtClean="0"/>
              <a:t>...).</a:t>
            </a:r>
          </a:p>
          <a:p>
            <a:r>
              <a:rPr lang="is-IS" sz="2800" dirty="0" smtClean="0"/>
              <a:t>The NIP is fought against in schools (although the teachers cannot really explain what it is).</a:t>
            </a:r>
            <a:endParaRPr lang="is-IS" sz="2800" dirty="0"/>
          </a:p>
          <a:p>
            <a:endParaRPr lang="is-IS" sz="28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50</a:t>
            </a:fld>
            <a:endParaRPr lang="en-US"/>
          </a:p>
        </p:txBody>
      </p:sp>
    </p:spTree>
    <p:extLst>
      <p:ext uri="{BB962C8B-B14F-4D97-AF65-F5344CB8AC3E}">
        <p14:creationId xmlns:p14="http://schemas.microsoft.com/office/powerpoint/2010/main" val="396121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19931"/>
          </a:xfrm>
        </p:spPr>
        <p:txBody>
          <a:bodyPr/>
          <a:lstStyle/>
          <a:p>
            <a:r>
              <a:rPr lang="is-IS" dirty="0" smtClean="0"/>
              <a:t>IceDiaSyn and </a:t>
            </a:r>
            <a:r>
              <a:rPr lang="is-IS" dirty="0" smtClean="0"/>
              <a:t>S&amp;J</a:t>
            </a:r>
            <a:endParaRPr lang="is-IS" dirty="0"/>
          </a:p>
        </p:txBody>
      </p:sp>
      <p:sp>
        <p:nvSpPr>
          <p:cNvPr id="3" name="Content Placeholder 2"/>
          <p:cNvSpPr>
            <a:spLocks noGrp="1"/>
          </p:cNvSpPr>
          <p:nvPr>
            <p:ph idx="1"/>
          </p:nvPr>
        </p:nvSpPr>
        <p:spPr>
          <a:xfrm>
            <a:off x="467544" y="1268760"/>
            <a:ext cx="8229600" cy="4886003"/>
          </a:xfrm>
        </p:spPr>
        <p:txBody>
          <a:bodyPr/>
          <a:lstStyle/>
          <a:p>
            <a:pPr marL="0" indent="0">
              <a:lnSpc>
                <a:spcPts val="2300"/>
              </a:lnSpc>
              <a:spcBef>
                <a:spcPts val="0"/>
              </a:spcBef>
              <a:buNone/>
            </a:pPr>
            <a:r>
              <a:rPr lang="is-IS" sz="2900" i="1" dirty="0" smtClean="0"/>
              <a:t>But </a:t>
            </a:r>
            <a:r>
              <a:rPr lang="is-IS" sz="2900" i="1" dirty="0"/>
              <a:t>how rapidly is the </a:t>
            </a:r>
            <a:r>
              <a:rPr lang="is-IS" sz="2900" i="1" dirty="0" smtClean="0"/>
              <a:t>NIP really spreading</a:t>
            </a:r>
            <a:r>
              <a:rPr lang="is-IS" sz="2900" i="1" dirty="0"/>
              <a:t>? </a:t>
            </a:r>
          </a:p>
          <a:p>
            <a:pPr marL="0" indent="0">
              <a:lnSpc>
                <a:spcPts val="2800"/>
              </a:lnSpc>
              <a:spcBef>
                <a:spcPts val="0"/>
              </a:spcBef>
              <a:buNone/>
            </a:pPr>
            <a:endParaRPr lang="is-IS" sz="2800" dirty="0" smtClean="0"/>
          </a:p>
          <a:p>
            <a:pPr marL="0" indent="0">
              <a:lnSpc>
                <a:spcPts val="2800"/>
              </a:lnSpc>
              <a:spcBef>
                <a:spcPts val="0"/>
              </a:spcBef>
              <a:buNone/>
            </a:pPr>
            <a:r>
              <a:rPr lang="is-IS" sz="2800" dirty="0" smtClean="0"/>
              <a:t>We can compare the results </a:t>
            </a:r>
            <a:r>
              <a:rPr lang="is-IS" sz="2800" dirty="0"/>
              <a:t>IceDiaSyn to those of  </a:t>
            </a:r>
            <a:r>
              <a:rPr lang="is-IS" sz="2800" dirty="0" smtClean="0"/>
              <a:t>S&amp;J more carefully.</a:t>
            </a:r>
            <a:endParaRPr lang="is-IS" sz="2800" dirty="0"/>
          </a:p>
          <a:p>
            <a:pPr marL="0" indent="0">
              <a:lnSpc>
                <a:spcPts val="2800"/>
              </a:lnSpc>
              <a:spcBef>
                <a:spcPts val="0"/>
              </a:spcBef>
              <a:buNone/>
            </a:pPr>
            <a:endParaRPr lang="is-IS" sz="2800" dirty="0" smtClean="0"/>
          </a:p>
          <a:p>
            <a:pPr marL="0" indent="0">
              <a:lnSpc>
                <a:spcPts val="2600"/>
              </a:lnSpc>
              <a:spcBef>
                <a:spcPts val="0"/>
              </a:spcBef>
              <a:buNone/>
            </a:pPr>
            <a:r>
              <a:rPr lang="is-IS" sz="2800" dirty="0" smtClean="0"/>
              <a:t>IceDiaSyn </a:t>
            </a:r>
            <a:r>
              <a:rPr lang="is-IS" sz="2800" dirty="0" smtClean="0"/>
              <a:t>was partially a “</a:t>
            </a:r>
            <a:r>
              <a:rPr lang="is-IS" sz="2800" dirty="0"/>
              <a:t>trend study” building on </a:t>
            </a:r>
            <a:r>
              <a:rPr lang="is-IS" sz="2800" dirty="0" smtClean="0"/>
              <a:t>S&amp;J</a:t>
            </a:r>
            <a:r>
              <a:rPr lang="is-IS" sz="2800" dirty="0" smtClean="0"/>
              <a:t>‘s </a:t>
            </a:r>
            <a:r>
              <a:rPr lang="is-IS" sz="2800" dirty="0"/>
              <a:t>findings for the NIP since IceDiaSyn included comparable age </a:t>
            </a:r>
            <a:r>
              <a:rPr lang="is-IS" sz="2800" dirty="0" smtClean="0"/>
              <a:t>groups:</a:t>
            </a:r>
          </a:p>
          <a:p>
            <a:pPr marL="0" indent="0">
              <a:lnSpc>
                <a:spcPts val="2600"/>
              </a:lnSpc>
              <a:spcBef>
                <a:spcPts val="0"/>
              </a:spcBef>
              <a:buNone/>
            </a:pPr>
            <a:endParaRPr lang="is-IS" sz="2800" dirty="0" smtClean="0"/>
          </a:p>
          <a:p>
            <a:pPr>
              <a:lnSpc>
                <a:spcPts val="2600"/>
              </a:lnSpc>
              <a:spcBef>
                <a:spcPts val="0"/>
              </a:spcBef>
            </a:pPr>
            <a:r>
              <a:rPr lang="is-IS" sz="2800" dirty="0" smtClean="0"/>
              <a:t>teenagers </a:t>
            </a:r>
            <a:r>
              <a:rPr lang="is-IS" sz="2800" dirty="0"/>
              <a:t>again </a:t>
            </a:r>
            <a:r>
              <a:rPr lang="is-IS" sz="2800" dirty="0" smtClean="0"/>
              <a:t>(15 year </a:t>
            </a:r>
            <a:r>
              <a:rPr lang="is-IS" sz="2800" dirty="0" smtClean="0"/>
              <a:t>olds, as in S&amp;J‘s study)</a:t>
            </a:r>
          </a:p>
          <a:p>
            <a:pPr>
              <a:lnSpc>
                <a:spcPts val="2600"/>
              </a:lnSpc>
              <a:spcBef>
                <a:spcPts val="0"/>
              </a:spcBef>
            </a:pPr>
            <a:r>
              <a:rPr lang="is-IS" sz="2800" dirty="0" smtClean="0"/>
              <a:t>adults (over 40 as in S&amp;J‘s study)</a:t>
            </a:r>
            <a:endParaRPr lang="is-IS" sz="2800" dirty="0" smtClean="0"/>
          </a:p>
          <a:p>
            <a:pPr>
              <a:lnSpc>
                <a:spcPts val="2600"/>
              </a:lnSpc>
              <a:spcBef>
                <a:spcPts val="0"/>
              </a:spcBef>
            </a:pPr>
            <a:r>
              <a:rPr lang="is-IS" sz="2800" dirty="0"/>
              <a:t>s</a:t>
            </a:r>
            <a:r>
              <a:rPr lang="is-IS" sz="2800" dirty="0" smtClean="0"/>
              <a:t>ubjects from the same generation (now some 6</a:t>
            </a:r>
            <a:r>
              <a:rPr lang="is-IS" sz="2800" dirty="0" smtClean="0">
                <a:latin typeface="Calibri"/>
              </a:rPr>
              <a:t> years </a:t>
            </a:r>
            <a:r>
              <a:rPr lang="is-IS" sz="2800" dirty="0" smtClean="0">
                <a:latin typeface="Calibri"/>
              </a:rPr>
              <a:t>older, included in the 20–25 year group)</a:t>
            </a:r>
          </a:p>
          <a:p>
            <a:pPr>
              <a:lnSpc>
                <a:spcPts val="2600"/>
              </a:lnSpc>
              <a:spcBef>
                <a:spcPts val="0"/>
              </a:spcBef>
            </a:pPr>
            <a:endParaRPr lang="is-IS" sz="2800" dirty="0">
              <a:latin typeface="Calibri"/>
            </a:endParaRPr>
          </a:p>
          <a:p>
            <a:pPr marL="0" indent="0">
              <a:lnSpc>
                <a:spcPts val="2600"/>
              </a:lnSpc>
              <a:spcBef>
                <a:spcPts val="0"/>
              </a:spcBef>
              <a:buNone/>
            </a:pPr>
            <a:endParaRPr lang="is-IS" sz="2800" dirty="0">
              <a:latin typeface="Calibri"/>
            </a:endParaRPr>
          </a:p>
          <a:p>
            <a:endParaRPr lang="is-IS"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51</a:t>
            </a:fld>
            <a:endParaRPr lang="en-US"/>
          </a:p>
        </p:txBody>
      </p:sp>
    </p:spTree>
    <p:extLst>
      <p:ext uri="{BB962C8B-B14F-4D97-AF65-F5344CB8AC3E}">
        <p14:creationId xmlns:p14="http://schemas.microsoft.com/office/powerpoint/2010/main" val="2458224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a:t>IceDiaSyn and </a:t>
            </a:r>
            <a:r>
              <a:rPr lang="is-IS" sz="3600" dirty="0" smtClean="0"/>
              <a:t>S&amp;J, 2</a:t>
            </a:r>
            <a:endParaRPr lang="is-IS" sz="3600" dirty="0"/>
          </a:p>
        </p:txBody>
      </p:sp>
      <p:sp>
        <p:nvSpPr>
          <p:cNvPr id="3" name="Content Placeholder 2"/>
          <p:cNvSpPr>
            <a:spLocks noGrp="1"/>
          </p:cNvSpPr>
          <p:nvPr>
            <p:ph idx="1"/>
          </p:nvPr>
        </p:nvSpPr>
        <p:spPr>
          <a:xfrm>
            <a:off x="323528" y="1196752"/>
            <a:ext cx="8373616" cy="4958011"/>
          </a:xfrm>
        </p:spPr>
        <p:txBody>
          <a:bodyPr/>
          <a:lstStyle/>
          <a:p>
            <a:pPr marL="0" indent="0">
              <a:lnSpc>
                <a:spcPts val="2300"/>
              </a:lnSpc>
              <a:spcBef>
                <a:spcPts val="0"/>
              </a:spcBef>
              <a:buNone/>
            </a:pPr>
            <a:r>
              <a:rPr lang="is-IS" sz="2300" dirty="0" smtClean="0"/>
              <a:t>Detailed comparison of IceDiaSyn and S&amp;J:</a:t>
            </a:r>
          </a:p>
          <a:p>
            <a:pPr marL="0" indent="0">
              <a:lnSpc>
                <a:spcPts val="2300"/>
              </a:lnSpc>
              <a:spcBef>
                <a:spcPts val="0"/>
              </a:spcBef>
              <a:buNone/>
            </a:pPr>
            <a:r>
              <a:rPr lang="is-IS" sz="2300" dirty="0" smtClean="0"/>
              <a:t>Columns </a:t>
            </a:r>
            <a:r>
              <a:rPr lang="is-IS" sz="2300" dirty="0" smtClean="0"/>
              <a:t>1</a:t>
            </a:r>
            <a:r>
              <a:rPr lang="is-IS" sz="2300" dirty="0" smtClean="0">
                <a:latin typeface="Calibri"/>
              </a:rPr>
              <a:t>–4 = different age groups in IceDiaSyn</a:t>
            </a:r>
          </a:p>
          <a:p>
            <a:pPr marL="0" indent="0">
              <a:lnSpc>
                <a:spcPts val="2300"/>
              </a:lnSpc>
              <a:spcBef>
                <a:spcPts val="0"/>
              </a:spcBef>
              <a:buNone/>
            </a:pPr>
            <a:r>
              <a:rPr lang="is-IS" sz="2300" dirty="0" smtClean="0">
                <a:latin typeface="Calibri"/>
              </a:rPr>
              <a:t>Column 5 = the teenagers in the study by </a:t>
            </a:r>
            <a:r>
              <a:rPr lang="is-IS" sz="2300" dirty="0" smtClean="0">
                <a:latin typeface="Calibri"/>
              </a:rPr>
              <a:t>S&amp;J</a:t>
            </a:r>
            <a:endParaRPr lang="is-IS" sz="2300" dirty="0" smtClean="0">
              <a:latin typeface="Calibri"/>
            </a:endParaRPr>
          </a:p>
          <a:p>
            <a:pPr>
              <a:lnSpc>
                <a:spcPts val="2000"/>
              </a:lnSpc>
              <a:spcBef>
                <a:spcPts val="0"/>
              </a:spcBef>
            </a:pPr>
            <a:r>
              <a:rPr lang="is-IS" sz="2000" dirty="0" smtClean="0">
                <a:latin typeface="Calibri"/>
              </a:rPr>
              <a:t>green (top of column) = % of negative judgments </a:t>
            </a:r>
          </a:p>
          <a:p>
            <a:pPr>
              <a:lnSpc>
                <a:spcPts val="2000"/>
              </a:lnSpc>
              <a:spcBef>
                <a:spcPts val="0"/>
              </a:spcBef>
            </a:pPr>
            <a:r>
              <a:rPr lang="is-IS" sz="2000" dirty="0" smtClean="0">
                <a:latin typeface="Calibri"/>
              </a:rPr>
              <a:t>blue (bottom of column) = % of positive judgments</a:t>
            </a:r>
          </a:p>
          <a:p>
            <a:pPr>
              <a:lnSpc>
                <a:spcPts val="2000"/>
              </a:lnSpc>
              <a:spcBef>
                <a:spcPts val="0"/>
              </a:spcBef>
            </a:pPr>
            <a:r>
              <a:rPr lang="is-IS" sz="2000" dirty="0" smtClean="0">
                <a:latin typeface="Calibri"/>
              </a:rPr>
              <a:t>red (middle of column) = % of “questionable”</a:t>
            </a:r>
          </a:p>
          <a:p>
            <a:pPr>
              <a:lnSpc>
                <a:spcPts val="2000"/>
              </a:lnSpc>
              <a:spcBef>
                <a:spcPts val="0"/>
              </a:spcBef>
            </a:pPr>
            <a:endParaRPr lang="is-IS" sz="2000" dirty="0" smtClean="0">
              <a:latin typeface="Calibri"/>
            </a:endParaRPr>
          </a:p>
          <a:p>
            <a:pPr marL="0" indent="0">
              <a:lnSpc>
                <a:spcPts val="2400"/>
              </a:lnSpc>
              <a:spcBef>
                <a:spcPts val="0"/>
              </a:spcBef>
              <a:buNone/>
            </a:pPr>
            <a:endParaRPr lang="is-IS" sz="2400" dirty="0">
              <a:latin typeface="Calibri"/>
            </a:endParaRPr>
          </a:p>
          <a:p>
            <a:pPr marL="0" indent="0">
              <a:lnSpc>
                <a:spcPts val="2400"/>
              </a:lnSpc>
              <a:spcBef>
                <a:spcPts val="0"/>
              </a:spcBef>
              <a:buNone/>
            </a:pPr>
            <a:endParaRPr lang="is-IS" sz="2400" dirty="0" smtClean="0">
              <a:latin typeface="Calibri"/>
            </a:endParaRPr>
          </a:p>
          <a:p>
            <a:pPr marL="0" indent="0">
              <a:lnSpc>
                <a:spcPts val="2400"/>
              </a:lnSpc>
              <a:spcBef>
                <a:spcPts val="0"/>
              </a:spcBef>
              <a:buNone/>
            </a:pPr>
            <a:endParaRPr lang="is-IS" sz="2400" dirty="0">
              <a:latin typeface="Calibri"/>
            </a:endParaRPr>
          </a:p>
          <a:p>
            <a:pPr marL="0" indent="0">
              <a:lnSpc>
                <a:spcPts val="2400"/>
              </a:lnSpc>
              <a:spcBef>
                <a:spcPts val="0"/>
              </a:spcBef>
              <a:buNone/>
            </a:pPr>
            <a:endParaRPr lang="is-IS" sz="2400" dirty="0" smtClean="0">
              <a:latin typeface="Calibri"/>
            </a:endParaRPr>
          </a:p>
          <a:p>
            <a:pPr marL="0" indent="0">
              <a:lnSpc>
                <a:spcPts val="2400"/>
              </a:lnSpc>
              <a:spcBef>
                <a:spcPts val="0"/>
              </a:spcBef>
              <a:buNone/>
            </a:pPr>
            <a:endParaRPr lang="is-IS" sz="2400" dirty="0">
              <a:latin typeface="Calibri"/>
            </a:endParaRPr>
          </a:p>
          <a:p>
            <a:pPr marL="0" indent="0">
              <a:lnSpc>
                <a:spcPts val="2400"/>
              </a:lnSpc>
              <a:spcBef>
                <a:spcPts val="0"/>
              </a:spcBef>
              <a:buNone/>
            </a:pPr>
            <a:endParaRPr lang="is-IS" sz="2400" dirty="0" smtClean="0">
              <a:latin typeface="Calibri"/>
            </a:endParaRPr>
          </a:p>
          <a:p>
            <a:pPr marL="0" indent="0">
              <a:lnSpc>
                <a:spcPts val="2400"/>
              </a:lnSpc>
              <a:spcBef>
                <a:spcPts val="0"/>
              </a:spcBef>
              <a:buNone/>
            </a:pPr>
            <a:endParaRPr lang="is-IS" sz="2400" dirty="0">
              <a:latin typeface="Calibri"/>
            </a:endParaRPr>
          </a:p>
          <a:p>
            <a:pPr marL="0" indent="0">
              <a:lnSpc>
                <a:spcPts val="2400"/>
              </a:lnSpc>
              <a:spcBef>
                <a:spcPts val="0"/>
              </a:spcBef>
              <a:buNone/>
            </a:pPr>
            <a:endParaRPr lang="is-IS" sz="2400" dirty="0" smtClean="0">
              <a:latin typeface="Calibri"/>
            </a:endParaRPr>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52</a:t>
            </a:fld>
            <a:endParaRPr lang="en-US"/>
          </a:p>
        </p:txBody>
      </p:sp>
      <p:pic>
        <p:nvPicPr>
          <p:cNvPr id="7" name="Picture 3"/>
          <p:cNvPicPr>
            <a:picLocks noChangeAspect="1" noChangeArrowheads="1"/>
          </p:cNvPicPr>
          <p:nvPr/>
        </p:nvPicPr>
        <p:blipFill>
          <a:blip r:embed="rId2" cstate="print"/>
          <a:srcRect/>
          <a:stretch>
            <a:fillRect/>
          </a:stretch>
        </p:blipFill>
        <p:spPr bwMode="auto">
          <a:xfrm>
            <a:off x="467544" y="3068960"/>
            <a:ext cx="7920880" cy="2808312"/>
          </a:xfrm>
          <a:prstGeom prst="rect">
            <a:avLst/>
          </a:prstGeom>
          <a:noFill/>
          <a:ln w="9525">
            <a:noFill/>
            <a:miter lim="800000"/>
            <a:headEnd/>
            <a:tailEnd/>
          </a:ln>
        </p:spPr>
      </p:pic>
    </p:spTree>
    <p:extLst>
      <p:ext uri="{BB962C8B-B14F-4D97-AF65-F5344CB8AC3E}">
        <p14:creationId xmlns:p14="http://schemas.microsoft.com/office/powerpoint/2010/main" val="1644016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a:t>IceDiaSyn and </a:t>
            </a:r>
            <a:r>
              <a:rPr lang="is-IS" sz="3600" dirty="0" smtClean="0"/>
              <a:t>S&amp;J, 3</a:t>
            </a:r>
            <a:endParaRPr lang="is-IS" sz="3600" dirty="0"/>
          </a:p>
        </p:txBody>
      </p:sp>
      <p:sp>
        <p:nvSpPr>
          <p:cNvPr id="3" name="Content Placeholder 2"/>
          <p:cNvSpPr>
            <a:spLocks noGrp="1"/>
          </p:cNvSpPr>
          <p:nvPr>
            <p:ph idx="1"/>
          </p:nvPr>
        </p:nvSpPr>
        <p:spPr>
          <a:xfrm>
            <a:off x="467544" y="1124744"/>
            <a:ext cx="8352928" cy="5030019"/>
          </a:xfrm>
        </p:spPr>
        <p:txBody>
          <a:bodyPr/>
          <a:lstStyle/>
          <a:p>
            <a:pPr marL="0" indent="0">
              <a:buNone/>
            </a:pPr>
            <a:r>
              <a:rPr lang="is-IS" sz="2800" i="1" dirty="0" smtClean="0"/>
              <a:t>Comments on the comparison:</a:t>
            </a:r>
          </a:p>
          <a:p>
            <a:pPr>
              <a:lnSpc>
                <a:spcPts val="2900"/>
              </a:lnSpc>
              <a:spcBef>
                <a:spcPts val="0"/>
              </a:spcBef>
            </a:pPr>
            <a:r>
              <a:rPr lang="is-IS" sz="2400" dirty="0" smtClean="0"/>
              <a:t>The </a:t>
            </a:r>
            <a:r>
              <a:rPr lang="is-IS" sz="2400" b="1" dirty="0" smtClean="0"/>
              <a:t>acceptance rate of the teenagers is roughly the same in the two studies </a:t>
            </a:r>
            <a:r>
              <a:rPr lang="is-IS" sz="2400" dirty="0" smtClean="0"/>
              <a:t>(more on this below):</a:t>
            </a:r>
          </a:p>
          <a:p>
            <a:pPr lvl="1">
              <a:lnSpc>
                <a:spcPts val="2900"/>
              </a:lnSpc>
              <a:spcBef>
                <a:spcPts val="0"/>
              </a:spcBef>
              <a:buFont typeface="Wingdings" panose="05000000000000000000" pitchFamily="2" charset="2"/>
              <a:buChar char="Ø"/>
            </a:pPr>
            <a:r>
              <a:rPr lang="is-IS" sz="2400" dirty="0" smtClean="0"/>
              <a:t>IceDiaSyn: 47% positive judgments + 18% questionable judgments</a:t>
            </a:r>
          </a:p>
          <a:p>
            <a:pPr lvl="1">
              <a:lnSpc>
                <a:spcPts val="2900"/>
              </a:lnSpc>
              <a:spcBef>
                <a:spcPts val="0"/>
              </a:spcBef>
              <a:buFont typeface="Wingdings" panose="05000000000000000000" pitchFamily="2" charset="2"/>
              <a:buChar char="Ø"/>
            </a:pPr>
            <a:r>
              <a:rPr lang="is-IS" sz="2400" dirty="0" smtClean="0"/>
              <a:t>S&amp;J: </a:t>
            </a:r>
            <a:r>
              <a:rPr lang="is-IS" sz="2400" dirty="0" smtClean="0"/>
              <a:t>57% postitive judgments (their study only had </a:t>
            </a:r>
            <a:r>
              <a:rPr lang="is-IS" sz="2400" dirty="0" smtClean="0">
                <a:latin typeface="Calibri"/>
              </a:rPr>
              <a:t>‘yes’ and ‘no’)</a:t>
            </a:r>
          </a:p>
          <a:p>
            <a:pPr marL="342900" lvl="1" indent="-342900">
              <a:lnSpc>
                <a:spcPts val="2900"/>
              </a:lnSpc>
              <a:spcBef>
                <a:spcPts val="0"/>
              </a:spcBef>
              <a:buFont typeface="Arial" panose="020B0604020202020204" pitchFamily="34" charset="0"/>
              <a:buChar char="•"/>
            </a:pPr>
            <a:r>
              <a:rPr lang="is-IS" sz="2400" dirty="0" smtClean="0">
                <a:latin typeface="Calibri"/>
              </a:rPr>
              <a:t>The NIP </a:t>
            </a:r>
            <a:r>
              <a:rPr lang="is-IS" sz="2400" b="1" dirty="0" smtClean="0">
                <a:latin typeface="Calibri"/>
              </a:rPr>
              <a:t>has not spread to the two oldest </a:t>
            </a:r>
            <a:r>
              <a:rPr lang="is-IS" sz="2400" b="1" dirty="0" smtClean="0">
                <a:latin typeface="Calibri"/>
              </a:rPr>
              <a:t>generations</a:t>
            </a:r>
            <a:r>
              <a:rPr lang="is-IS" sz="2400" dirty="0" smtClean="0">
                <a:latin typeface="Calibri"/>
              </a:rPr>
              <a:t>.</a:t>
            </a:r>
          </a:p>
          <a:p>
            <a:pPr marL="342900" lvl="1" indent="-342900">
              <a:lnSpc>
                <a:spcPts val="2900"/>
              </a:lnSpc>
              <a:spcBef>
                <a:spcPts val="0"/>
              </a:spcBef>
              <a:buFont typeface="Arial" panose="020B0604020202020204" pitchFamily="34" charset="0"/>
              <a:buChar char="•"/>
            </a:pPr>
            <a:r>
              <a:rPr lang="is-IS" sz="2400" b="1" dirty="0" smtClean="0">
                <a:solidFill>
                  <a:srgbClr val="FF0000"/>
                </a:solidFill>
              </a:rPr>
              <a:t>But:</a:t>
            </a:r>
            <a:r>
              <a:rPr lang="is-IS" sz="2400" dirty="0" smtClean="0"/>
              <a:t> The </a:t>
            </a:r>
            <a:r>
              <a:rPr lang="is-IS" sz="2400" b="1" dirty="0" smtClean="0"/>
              <a:t>acceptance rate by the second youngest age group </a:t>
            </a:r>
            <a:r>
              <a:rPr lang="is-IS" sz="2400" dirty="0" smtClean="0"/>
              <a:t>in IceDiaSyn is </a:t>
            </a:r>
            <a:r>
              <a:rPr lang="is-IS" sz="2400" b="1" dirty="0" smtClean="0">
                <a:solidFill>
                  <a:srgbClr val="FF0000"/>
                </a:solidFill>
              </a:rPr>
              <a:t>much lower than expected </a:t>
            </a:r>
            <a:r>
              <a:rPr lang="is-IS" sz="2400" dirty="0" smtClean="0"/>
              <a:t>(only 17% positive, 13% questionable) since this is (partially) the </a:t>
            </a:r>
            <a:r>
              <a:rPr lang="is-IS" sz="2400" b="1" dirty="0" smtClean="0"/>
              <a:t>same generation </a:t>
            </a:r>
            <a:r>
              <a:rPr lang="is-IS" sz="2400" dirty="0" smtClean="0"/>
              <a:t>as the one </a:t>
            </a:r>
            <a:r>
              <a:rPr lang="is-IS" sz="2400" dirty="0" smtClean="0"/>
              <a:t>S&amp;J </a:t>
            </a:r>
            <a:r>
              <a:rPr lang="is-IS" sz="2400" dirty="0" smtClean="0"/>
              <a:t>tested (where we had 57% positive judgments of  the NIP examples) .</a:t>
            </a:r>
            <a:endParaRPr lang="is-IS" sz="2400" b="1" dirty="0"/>
          </a:p>
          <a:p>
            <a:pPr marL="342900" lvl="1" indent="-342900">
              <a:lnSpc>
                <a:spcPts val="2300"/>
              </a:lnSpc>
              <a:spcBef>
                <a:spcPts val="0"/>
              </a:spcBef>
              <a:buFont typeface="Arial" panose="020B0604020202020204" pitchFamily="34" charset="0"/>
              <a:buChar char="•"/>
            </a:pPr>
            <a:endParaRPr lang="is-IS" sz="2400" b="1" dirty="0" smtClean="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53</a:t>
            </a:fld>
            <a:endParaRPr lang="en-US"/>
          </a:p>
        </p:txBody>
      </p:sp>
    </p:spTree>
    <p:extLst>
      <p:ext uri="{BB962C8B-B14F-4D97-AF65-F5344CB8AC3E}">
        <p14:creationId xmlns:p14="http://schemas.microsoft.com/office/powerpoint/2010/main" val="3465099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600" dirty="0"/>
              <a:t>IceDiaSyn and </a:t>
            </a:r>
            <a:r>
              <a:rPr lang="is-IS" sz="3600" dirty="0" smtClean="0"/>
              <a:t>S&amp;J, 4</a:t>
            </a:r>
            <a:endParaRPr lang="is-IS" sz="3600" dirty="0"/>
          </a:p>
        </p:txBody>
      </p:sp>
      <p:sp>
        <p:nvSpPr>
          <p:cNvPr id="3" name="Content Placeholder 2"/>
          <p:cNvSpPr>
            <a:spLocks noGrp="1"/>
          </p:cNvSpPr>
          <p:nvPr>
            <p:ph idx="1"/>
          </p:nvPr>
        </p:nvSpPr>
        <p:spPr/>
        <p:txBody>
          <a:bodyPr/>
          <a:lstStyle/>
          <a:p>
            <a:pPr marL="0" lvl="1" indent="0">
              <a:lnSpc>
                <a:spcPts val="2300"/>
              </a:lnSpc>
              <a:spcBef>
                <a:spcPts val="0"/>
              </a:spcBef>
              <a:buNone/>
            </a:pPr>
            <a:r>
              <a:rPr lang="is-IS" i="1" dirty="0"/>
              <a:t>Three possible </a:t>
            </a:r>
            <a:r>
              <a:rPr lang="is-IS" i="1" dirty="0" smtClean="0"/>
              <a:t>explanations of the observed differences:</a:t>
            </a:r>
          </a:p>
          <a:p>
            <a:pPr marL="0" lvl="1" indent="0">
              <a:lnSpc>
                <a:spcPts val="2300"/>
              </a:lnSpc>
              <a:spcBef>
                <a:spcPts val="0"/>
              </a:spcBef>
              <a:buNone/>
            </a:pPr>
            <a:endParaRPr lang="is-IS" i="1" dirty="0"/>
          </a:p>
          <a:p>
            <a:pPr marL="342900" lvl="1" indent="-342900">
              <a:lnSpc>
                <a:spcPts val="2600"/>
              </a:lnSpc>
              <a:spcBef>
                <a:spcPts val="0"/>
              </a:spcBef>
              <a:buFont typeface="Arial" panose="020B0604020202020204" pitchFamily="34" charset="0"/>
              <a:buChar char="•"/>
            </a:pPr>
            <a:r>
              <a:rPr lang="is-IS" sz="2600" dirty="0"/>
              <a:t>Teenagers are in general more likely </a:t>
            </a:r>
            <a:r>
              <a:rPr lang="is-IS" sz="2600" dirty="0" smtClean="0"/>
              <a:t>than adults (and post-adolescents) to </a:t>
            </a:r>
            <a:r>
              <a:rPr lang="is-IS" sz="2600" dirty="0"/>
              <a:t>accept examples in studies like this</a:t>
            </a:r>
            <a:r>
              <a:rPr lang="is-IS" sz="2600" dirty="0" smtClean="0"/>
              <a:t>. Their acceptance does not tell us much about their use.</a:t>
            </a:r>
            <a:endParaRPr lang="is-IS" sz="2600" dirty="0"/>
          </a:p>
          <a:p>
            <a:pPr marL="342900" lvl="1" indent="-342900">
              <a:lnSpc>
                <a:spcPts val="2600"/>
              </a:lnSpc>
              <a:spcBef>
                <a:spcPts val="0"/>
              </a:spcBef>
              <a:buFont typeface="Arial" panose="020B0604020202020204" pitchFamily="34" charset="0"/>
              <a:buChar char="•"/>
            </a:pPr>
            <a:r>
              <a:rPr lang="is-IS" sz="2600" dirty="0"/>
              <a:t>What </a:t>
            </a:r>
            <a:r>
              <a:rPr lang="is-IS" sz="2600" dirty="0" smtClean="0"/>
              <a:t>S&amp;J </a:t>
            </a:r>
            <a:r>
              <a:rPr lang="is-IS" sz="2600" dirty="0"/>
              <a:t>found was evidence for </a:t>
            </a:r>
            <a:r>
              <a:rPr lang="is-IS" sz="2600" b="1" dirty="0"/>
              <a:t>age grading</a:t>
            </a:r>
            <a:r>
              <a:rPr lang="is-IS" sz="2600" dirty="0"/>
              <a:t>, not </a:t>
            </a:r>
            <a:r>
              <a:rPr lang="is-IS" sz="2600" b="1" dirty="0"/>
              <a:t>change in apparent </a:t>
            </a:r>
            <a:r>
              <a:rPr lang="is-IS" sz="2600" b="1" dirty="0" smtClean="0"/>
              <a:t>time</a:t>
            </a:r>
            <a:r>
              <a:rPr lang="is-IS" sz="2600" dirty="0" smtClean="0"/>
              <a:t>, so the NIP is not </a:t>
            </a:r>
            <a:r>
              <a:rPr lang="is-IS" sz="2600" dirty="0" smtClean="0"/>
              <a:t>really spreading  </a:t>
            </a:r>
            <a:r>
              <a:rPr lang="is-IS" sz="2600" dirty="0" smtClean="0"/>
              <a:t>(cf. </a:t>
            </a:r>
            <a:r>
              <a:rPr lang="is-IS" sz="2600" dirty="0"/>
              <a:t>a</a:t>
            </a:r>
            <a:r>
              <a:rPr lang="is-IS" sz="2600" dirty="0" smtClean="0"/>
              <a:t>lso FF‘s results)</a:t>
            </a:r>
            <a:endParaRPr lang="is-IS" sz="2600" dirty="0"/>
          </a:p>
          <a:p>
            <a:pPr marL="342900" lvl="1" indent="-342900">
              <a:lnSpc>
                <a:spcPts val="2600"/>
              </a:lnSpc>
              <a:spcBef>
                <a:spcPts val="0"/>
              </a:spcBef>
              <a:buFont typeface="Arial" panose="020B0604020202020204" pitchFamily="34" charset="0"/>
              <a:buChar char="•"/>
            </a:pPr>
            <a:r>
              <a:rPr lang="is-IS" sz="2600" dirty="0"/>
              <a:t>The NIP is indeed spreading </a:t>
            </a:r>
            <a:r>
              <a:rPr lang="is-IS" sz="2600" dirty="0" smtClean="0"/>
              <a:t>but much more slowly than ALY assumed (and predicted) because </a:t>
            </a:r>
            <a:r>
              <a:rPr lang="is-IS" sz="2600" dirty="0"/>
              <a:t>what </a:t>
            </a:r>
            <a:r>
              <a:rPr lang="is-IS" sz="2600" dirty="0" smtClean="0"/>
              <a:t>S&amp;J</a:t>
            </a:r>
            <a:r>
              <a:rPr lang="is-IS" sz="2600" dirty="0" smtClean="0"/>
              <a:t> </a:t>
            </a:r>
            <a:r>
              <a:rPr lang="is-IS" sz="2600" dirty="0"/>
              <a:t>found was an “</a:t>
            </a:r>
            <a:r>
              <a:rPr lang="is-IS" sz="2600" b="1" dirty="0"/>
              <a:t>adolescent peak</a:t>
            </a:r>
            <a:r>
              <a:rPr lang="is-IS" sz="2600" dirty="0"/>
              <a:t>” (more on this below)</a:t>
            </a:r>
          </a:p>
          <a:p>
            <a:pPr>
              <a:lnSpc>
                <a:spcPts val="2600"/>
              </a:lnSpc>
            </a:pPr>
            <a:endParaRPr lang="is-IS" sz="24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54</a:t>
            </a:fld>
            <a:endParaRPr lang="en-US"/>
          </a:p>
        </p:txBody>
      </p:sp>
    </p:spTree>
    <p:extLst>
      <p:ext uri="{BB962C8B-B14F-4D97-AF65-F5344CB8AC3E}">
        <p14:creationId xmlns:p14="http://schemas.microsoft.com/office/powerpoint/2010/main" val="2309197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a:t>IceDiaSyn and </a:t>
            </a:r>
            <a:r>
              <a:rPr lang="is-IS" sz="3600" dirty="0" smtClean="0"/>
              <a:t>S&amp;J, 5</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buNone/>
            </a:pPr>
            <a:r>
              <a:rPr lang="is-IS" sz="2600" i="1" dirty="0" smtClean="0"/>
              <a:t>The teens were not generally more permissive in IceDiaSyn </a:t>
            </a:r>
            <a:r>
              <a:rPr lang="is-IS" sz="2400" dirty="0" smtClean="0"/>
              <a:t>(</a:t>
            </a:r>
            <a:r>
              <a:rPr lang="is-IS" sz="2400" dirty="0"/>
              <a:t>cf. Höskuldur </a:t>
            </a:r>
            <a:r>
              <a:rPr lang="is-IS" sz="2400" dirty="0" smtClean="0"/>
              <a:t>Þráinssonet </a:t>
            </a:r>
            <a:r>
              <a:rPr lang="is-IS" sz="2400" dirty="0"/>
              <a:t>al. 2013</a:t>
            </a:r>
            <a:r>
              <a:rPr lang="is-IS" sz="2400" dirty="0" smtClean="0"/>
              <a:t>).</a:t>
            </a:r>
            <a:endParaRPr lang="is-IS" sz="2800" i="1" dirty="0" smtClean="0"/>
          </a:p>
          <a:p>
            <a:pPr marL="0" indent="0">
              <a:buNone/>
            </a:pPr>
            <a:endParaRPr lang="is-IS" sz="2800" dirty="0"/>
          </a:p>
          <a:p>
            <a:pPr marL="0" indent="0">
              <a:buNone/>
            </a:pPr>
            <a:endParaRPr lang="is-IS" sz="2800" dirty="0" smtClean="0"/>
          </a:p>
          <a:p>
            <a:pPr marL="0" indent="0">
              <a:buNone/>
            </a:pPr>
            <a:endParaRPr lang="is-IS" sz="2800" dirty="0"/>
          </a:p>
          <a:p>
            <a:pPr marL="0" indent="0">
              <a:buNone/>
            </a:pPr>
            <a:endParaRPr lang="is-IS" sz="2800" dirty="0" smtClean="0"/>
          </a:p>
          <a:p>
            <a:pPr marL="0" indent="0">
              <a:buNone/>
            </a:pPr>
            <a:endParaRPr lang="is-IS" sz="2800" dirty="0"/>
          </a:p>
          <a:p>
            <a:pPr marL="0" indent="0">
              <a:buNone/>
            </a:pPr>
            <a:endParaRPr lang="is-IS" sz="2800" dirty="0" smtClean="0"/>
          </a:p>
          <a:p>
            <a:pPr marL="0" indent="0">
              <a:lnSpc>
                <a:spcPts val="1800"/>
              </a:lnSpc>
              <a:spcBef>
                <a:spcPts val="0"/>
              </a:spcBef>
              <a:buNone/>
            </a:pPr>
            <a:r>
              <a:rPr lang="is-IS" sz="1800" dirty="0" smtClean="0">
                <a:latin typeface="Calibri"/>
              </a:rPr>
              <a:t> Indefinite alienable possession			Agreement with Nom. Object</a:t>
            </a:r>
          </a:p>
          <a:p>
            <a:pPr marL="0" indent="0">
              <a:lnSpc>
                <a:spcPts val="1800"/>
              </a:lnSpc>
              <a:spcBef>
                <a:spcPts val="0"/>
              </a:spcBef>
              <a:buNone/>
            </a:pPr>
            <a:r>
              <a:rPr lang="is-IS" sz="1800" dirty="0" smtClean="0">
                <a:latin typeface="Calibri"/>
              </a:rPr>
              <a:t>(e.g. </a:t>
            </a:r>
            <a:r>
              <a:rPr lang="is-IS" sz="1800" i="1" dirty="0" smtClean="0">
                <a:latin typeface="Calibri"/>
              </a:rPr>
              <a:t>hár mitt </a:t>
            </a:r>
            <a:r>
              <a:rPr lang="is-IS" sz="1800" dirty="0" smtClean="0">
                <a:latin typeface="Calibri"/>
              </a:rPr>
              <a:t>lit. “hair my”)				(e.g. </a:t>
            </a:r>
            <a:r>
              <a:rPr lang="is-IS" sz="1800" i="1" dirty="0" smtClean="0">
                <a:latin typeface="Calibri"/>
              </a:rPr>
              <a:t>henni líkuðu gjafirnar</a:t>
            </a:r>
            <a:endParaRPr lang="is-IS" sz="1800" dirty="0" smtClean="0">
              <a:latin typeface="Calibri"/>
            </a:endParaRPr>
          </a:p>
          <a:p>
            <a:pPr marL="0" indent="0">
              <a:lnSpc>
                <a:spcPts val="1800"/>
              </a:lnSpc>
              <a:spcBef>
                <a:spcPts val="0"/>
              </a:spcBef>
              <a:buNone/>
            </a:pPr>
            <a:r>
              <a:rPr lang="is-IS" sz="1800" dirty="0">
                <a:latin typeface="Calibri"/>
              </a:rPr>
              <a:t>	</a:t>
            </a:r>
            <a:r>
              <a:rPr lang="is-IS" sz="1800" dirty="0" smtClean="0">
                <a:latin typeface="Calibri"/>
              </a:rPr>
              <a:t>								“her(D sg.) liked(</a:t>
            </a:r>
            <a:r>
              <a:rPr lang="is-IS" sz="1800" dirty="0" smtClean="0">
                <a:solidFill>
                  <a:srgbClr val="FF0000"/>
                </a:solidFill>
                <a:latin typeface="Calibri"/>
              </a:rPr>
              <a:t>pl</a:t>
            </a:r>
            <a:r>
              <a:rPr lang="is-IS" sz="1800" dirty="0" smtClean="0">
                <a:latin typeface="Calibri"/>
              </a:rPr>
              <a:t>.) the gifts(N </a:t>
            </a:r>
            <a:r>
              <a:rPr lang="is-IS" sz="1800" dirty="0" smtClean="0">
                <a:solidFill>
                  <a:srgbClr val="FF0000"/>
                </a:solidFill>
                <a:latin typeface="Calibri"/>
              </a:rPr>
              <a:t>pl</a:t>
            </a:r>
            <a:r>
              <a:rPr lang="is-IS" sz="1800" dirty="0" smtClean="0">
                <a:latin typeface="Calibri"/>
              </a:rPr>
              <a:t>.)”</a:t>
            </a:r>
            <a:endParaRPr lang="is-IS" sz="1800" dirty="0" smtClean="0"/>
          </a:p>
          <a:p>
            <a:pPr marL="0" indent="0">
              <a:buNone/>
            </a:pPr>
            <a:endParaRPr lang="is-IS" sz="2800" dirty="0"/>
          </a:p>
          <a:p>
            <a:pPr marL="0" indent="0">
              <a:buNone/>
            </a:pPr>
            <a:endParaRPr lang="is-IS" sz="28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55</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3456940" cy="276669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04864"/>
            <a:ext cx="3528392" cy="2784977"/>
          </a:xfrm>
          <a:prstGeom prst="rect">
            <a:avLst/>
          </a:prstGeom>
          <a:noFill/>
          <a:ln>
            <a:noFill/>
          </a:ln>
        </p:spPr>
      </p:pic>
    </p:spTree>
    <p:extLst>
      <p:ext uri="{BB962C8B-B14F-4D97-AF65-F5344CB8AC3E}">
        <p14:creationId xmlns:p14="http://schemas.microsoft.com/office/powerpoint/2010/main" val="1126911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IceDiaSyn and S&amp;J, 6</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i="1" dirty="0" smtClean="0"/>
              <a:t>Confirmation of the judgments in an interview task in IceDiaSyn:</a:t>
            </a:r>
            <a:endParaRPr lang="is-IS" sz="2800" dirty="0" smtClean="0"/>
          </a:p>
          <a:p>
            <a:pPr marL="0" indent="0">
              <a:buNone/>
            </a:pPr>
            <a:r>
              <a:rPr lang="is-IS" sz="2800" dirty="0" smtClean="0"/>
              <a:t>Rewording task </a:t>
            </a:r>
            <a:r>
              <a:rPr lang="is-IS" sz="2800" dirty="0" smtClean="0">
                <a:latin typeface="Calibri"/>
              </a:rPr>
              <a:t>– instructions and model sentence:</a:t>
            </a:r>
          </a:p>
          <a:p>
            <a:pPr marL="0" indent="0">
              <a:buNone/>
            </a:pPr>
            <a:endParaRPr lang="is-IS" sz="2800" dirty="0" smtClean="0">
              <a:latin typeface="Calibri"/>
            </a:endParaRPr>
          </a:p>
          <a:p>
            <a:pPr marL="0" indent="0">
              <a:lnSpc>
                <a:spcPts val="2400"/>
              </a:lnSpc>
              <a:spcBef>
                <a:spcPts val="0"/>
              </a:spcBef>
              <a:buNone/>
            </a:pPr>
            <a:r>
              <a:rPr lang="is-IS" sz="2800" dirty="0">
                <a:latin typeface="Calibri"/>
              </a:rPr>
              <a:t>	</a:t>
            </a:r>
            <a:r>
              <a:rPr lang="is-IS" sz="2400" dirty="0" smtClean="0">
                <a:latin typeface="Calibri"/>
              </a:rPr>
              <a:t>Einhver 	hlýtur 	að vera 	heima.</a:t>
            </a:r>
          </a:p>
          <a:p>
            <a:pPr marL="0" indent="0">
              <a:lnSpc>
                <a:spcPts val="2400"/>
              </a:lnSpc>
              <a:spcBef>
                <a:spcPts val="0"/>
              </a:spcBef>
              <a:buNone/>
            </a:pPr>
            <a:r>
              <a:rPr lang="is-IS" sz="2400" dirty="0">
                <a:latin typeface="Calibri"/>
              </a:rPr>
              <a:t>	</a:t>
            </a:r>
            <a:r>
              <a:rPr lang="is-IS" sz="2400" dirty="0" smtClean="0">
                <a:latin typeface="Calibri"/>
              </a:rPr>
              <a:t>someone 	must 	be 			at home</a:t>
            </a:r>
          </a:p>
          <a:p>
            <a:pPr marL="0" indent="0">
              <a:lnSpc>
                <a:spcPts val="2400"/>
              </a:lnSpc>
              <a:spcBef>
                <a:spcPts val="0"/>
              </a:spcBef>
              <a:buNone/>
            </a:pPr>
            <a:endParaRPr lang="is-IS" sz="2400" dirty="0" smtClean="0"/>
          </a:p>
          <a:p>
            <a:pPr marL="0" indent="0">
              <a:lnSpc>
                <a:spcPts val="2800"/>
              </a:lnSpc>
              <a:spcBef>
                <a:spcPts val="0"/>
              </a:spcBef>
              <a:buNone/>
            </a:pPr>
            <a:r>
              <a:rPr lang="is-IS" sz="2800" dirty="0" smtClean="0"/>
              <a:t>“Reword this by starting with </a:t>
            </a:r>
            <a:r>
              <a:rPr lang="is-IS" sz="2800" i="1" dirty="0" smtClean="0"/>
              <a:t>Það</a:t>
            </a:r>
            <a:r>
              <a:rPr lang="is-IS" sz="2800" dirty="0" smtClean="0"/>
              <a:t> ‘there’ or </a:t>
            </a:r>
            <a:r>
              <a:rPr lang="is-IS" sz="2800" i="1" dirty="0" smtClean="0"/>
              <a:t>Það var </a:t>
            </a:r>
            <a:r>
              <a:rPr lang="is-IS" sz="2800" dirty="0" smtClean="0"/>
              <a:t>‘there was’ or </a:t>
            </a:r>
            <a:r>
              <a:rPr lang="is-IS" sz="2800" i="1" dirty="0" smtClean="0"/>
              <a:t>Það voru</a:t>
            </a:r>
            <a:r>
              <a:rPr lang="is-IS" sz="2800" dirty="0" smtClean="0"/>
              <a:t> </a:t>
            </a:r>
            <a:r>
              <a:rPr lang="is-IS" sz="2800" dirty="0"/>
              <a:t>‘there </a:t>
            </a:r>
            <a:r>
              <a:rPr lang="is-IS" sz="2800" dirty="0" smtClean="0"/>
              <a:t>were’ — and you can leave out the first word of the sentence.” </a:t>
            </a:r>
          </a:p>
          <a:p>
            <a:pPr marL="0" indent="0">
              <a:lnSpc>
                <a:spcPts val="2400"/>
              </a:lnSpc>
              <a:spcBef>
                <a:spcPts val="0"/>
              </a:spcBef>
              <a:buNone/>
            </a:pPr>
            <a:endParaRPr lang="is-IS" sz="2400" i="1" dirty="0"/>
          </a:p>
        </p:txBody>
      </p:sp>
      <p:sp>
        <p:nvSpPr>
          <p:cNvPr id="4" name="Date Placeholder 3"/>
          <p:cNvSpPr>
            <a:spLocks noGrp="1"/>
          </p:cNvSpPr>
          <p:nvPr>
            <p:ph type="dt" sz="half" idx="10"/>
          </p:nvPr>
        </p:nvSpPr>
        <p:spPr/>
        <p:txBody>
          <a:bodyPr/>
          <a:lstStyle/>
          <a:p>
            <a:pPr>
              <a:defRPr/>
            </a:pPr>
            <a:r>
              <a:rPr lang="is-IS"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56</a:t>
            </a:fld>
            <a:endParaRPr lang="en-US"/>
          </a:p>
        </p:txBody>
      </p:sp>
    </p:spTree>
    <p:extLst>
      <p:ext uri="{BB962C8B-B14F-4D97-AF65-F5344CB8AC3E}">
        <p14:creationId xmlns:p14="http://schemas.microsoft.com/office/powerpoint/2010/main" val="4254645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647923"/>
          </a:xfrm>
        </p:spPr>
        <p:txBody>
          <a:bodyPr/>
          <a:lstStyle/>
          <a:p>
            <a:r>
              <a:rPr lang="is-IS" sz="3600" dirty="0" smtClean="0"/>
              <a:t>IceDiaSyn and SJ, 7</a:t>
            </a:r>
            <a:endParaRPr lang="is-IS" sz="3600" dirty="0"/>
          </a:p>
        </p:txBody>
      </p:sp>
      <p:sp>
        <p:nvSpPr>
          <p:cNvPr id="3" name="Content Placeholder 2"/>
          <p:cNvSpPr>
            <a:spLocks noGrp="1"/>
          </p:cNvSpPr>
          <p:nvPr>
            <p:ph idx="1"/>
          </p:nvPr>
        </p:nvSpPr>
        <p:spPr>
          <a:xfrm>
            <a:off x="467544" y="908720"/>
            <a:ext cx="8424936" cy="5246043"/>
          </a:xfrm>
        </p:spPr>
        <p:txBody>
          <a:bodyPr/>
          <a:lstStyle/>
          <a:p>
            <a:pPr marL="0" indent="0">
              <a:buNone/>
            </a:pPr>
            <a:r>
              <a:rPr lang="is-IS" sz="2800" i="1" dirty="0" smtClean="0"/>
              <a:t>Rewording, contd.: Some of the examples</a:t>
            </a:r>
          </a:p>
          <a:p>
            <a:pPr marL="514350" indent="-514350">
              <a:lnSpc>
                <a:spcPts val="2200"/>
              </a:lnSpc>
              <a:spcBef>
                <a:spcPts val="0"/>
              </a:spcBef>
              <a:buAutoNum type="arabicParenBoth"/>
            </a:pPr>
            <a:r>
              <a:rPr lang="is-IS" sz="2200" dirty="0" smtClean="0"/>
              <a:t>Nokkrar flugur voru í súpunni.</a:t>
            </a:r>
          </a:p>
          <a:p>
            <a:pPr marL="0" indent="0">
              <a:lnSpc>
                <a:spcPts val="2200"/>
              </a:lnSpc>
              <a:spcBef>
                <a:spcPts val="0"/>
              </a:spcBef>
              <a:buNone/>
            </a:pPr>
            <a:r>
              <a:rPr lang="is-IS" sz="2200" dirty="0"/>
              <a:t>	</a:t>
            </a:r>
            <a:r>
              <a:rPr lang="is-IS" sz="2200" dirty="0" smtClean="0"/>
              <a:t>some flies were in the soup</a:t>
            </a:r>
          </a:p>
          <a:p>
            <a:pPr marL="0" indent="0">
              <a:lnSpc>
                <a:spcPts val="2200"/>
              </a:lnSpc>
              <a:spcBef>
                <a:spcPts val="0"/>
              </a:spcBef>
              <a:buNone/>
            </a:pPr>
            <a:r>
              <a:rPr lang="is-IS" sz="2200" dirty="0" smtClean="0">
                <a:latin typeface="Times New Roman"/>
                <a:cs typeface="Times New Roman"/>
              </a:rPr>
              <a:t>	→	Það </a:t>
            </a:r>
            <a:r>
              <a:rPr lang="is-IS" sz="2200" b="1" dirty="0" smtClean="0">
                <a:latin typeface="Times New Roman"/>
                <a:cs typeface="Times New Roman"/>
              </a:rPr>
              <a:t>voru nokkrar flugur </a:t>
            </a:r>
            <a:r>
              <a:rPr lang="is-IS" sz="2200" dirty="0" smtClean="0">
                <a:latin typeface="Times New Roman"/>
                <a:cs typeface="Times New Roman"/>
              </a:rPr>
              <a:t>í súpunni.</a:t>
            </a:r>
          </a:p>
          <a:p>
            <a:pPr marL="0" indent="0">
              <a:lnSpc>
                <a:spcPts val="2200"/>
              </a:lnSpc>
              <a:spcBef>
                <a:spcPts val="0"/>
              </a:spcBef>
              <a:buNone/>
            </a:pPr>
            <a:r>
              <a:rPr lang="is-IS" sz="2200" dirty="0">
                <a:latin typeface="Times New Roman"/>
                <a:cs typeface="Times New Roman"/>
              </a:rPr>
              <a:t>	</a:t>
            </a:r>
            <a:r>
              <a:rPr lang="is-IS" sz="2200" dirty="0" smtClean="0">
                <a:latin typeface="Times New Roman"/>
                <a:cs typeface="Times New Roman"/>
              </a:rPr>
              <a:t>	there were(pl.) some flies(N.pl.) in the soup</a:t>
            </a:r>
          </a:p>
          <a:p>
            <a:pPr marL="0" indent="0">
              <a:lnSpc>
                <a:spcPts val="2200"/>
              </a:lnSpc>
              <a:spcBef>
                <a:spcPts val="0"/>
              </a:spcBef>
              <a:buNone/>
            </a:pPr>
            <a:endParaRPr lang="is-IS" sz="2200" dirty="0">
              <a:latin typeface="Times New Roman"/>
              <a:cs typeface="Times New Roman"/>
            </a:endParaRPr>
          </a:p>
          <a:p>
            <a:pPr marL="457200" indent="-457200">
              <a:lnSpc>
                <a:spcPts val="2200"/>
              </a:lnSpc>
              <a:spcBef>
                <a:spcPts val="0"/>
              </a:spcBef>
              <a:buAutoNum type="arabicParenBoth" startAt="2"/>
            </a:pPr>
            <a:r>
              <a:rPr lang="is-IS" sz="2200" dirty="0" smtClean="0">
                <a:cs typeface="Times New Roman"/>
              </a:rPr>
              <a:t>Fólkinu var bjargað úr eldsvoðanum.</a:t>
            </a:r>
            <a:endParaRPr lang="is-IS" sz="2200" dirty="0" smtClean="0"/>
          </a:p>
          <a:p>
            <a:pPr marL="0" indent="0">
              <a:lnSpc>
                <a:spcPts val="2200"/>
              </a:lnSpc>
              <a:spcBef>
                <a:spcPts val="0"/>
              </a:spcBef>
              <a:buNone/>
            </a:pPr>
            <a:r>
              <a:rPr lang="is-IS" sz="2200" dirty="0">
                <a:cs typeface="Times New Roman"/>
              </a:rPr>
              <a:t> </a:t>
            </a:r>
            <a:r>
              <a:rPr lang="is-IS" sz="2200" dirty="0" smtClean="0">
                <a:cs typeface="Times New Roman"/>
              </a:rPr>
              <a:t>	the-people(D) were saved from the-fire</a:t>
            </a:r>
          </a:p>
          <a:p>
            <a:pPr marL="0" indent="0">
              <a:lnSpc>
                <a:spcPts val="2200"/>
              </a:lnSpc>
              <a:spcBef>
                <a:spcPts val="0"/>
              </a:spcBef>
              <a:buNone/>
            </a:pPr>
            <a:r>
              <a:rPr lang="is-IS" sz="2200" dirty="0" smtClean="0">
                <a:latin typeface="Times New Roman"/>
                <a:cs typeface="Times New Roman"/>
              </a:rPr>
              <a:t>	→</a:t>
            </a:r>
            <a:r>
              <a:rPr lang="is-IS" sz="2200" dirty="0">
                <a:latin typeface="Times New Roman"/>
                <a:cs typeface="Times New Roman"/>
              </a:rPr>
              <a:t>	Það </a:t>
            </a:r>
            <a:r>
              <a:rPr lang="is-IS" sz="2200" b="1" dirty="0" smtClean="0">
                <a:solidFill>
                  <a:srgbClr val="FF0000"/>
                </a:solidFill>
                <a:latin typeface="Times New Roman"/>
                <a:cs typeface="Times New Roman"/>
              </a:rPr>
              <a:t>var(sg.) bjargað(n.sg.) fólkinu(D.pl.) </a:t>
            </a:r>
            <a:r>
              <a:rPr lang="is-IS" sz="2200" dirty="0" smtClean="0">
                <a:latin typeface="Times New Roman"/>
                <a:cs typeface="Times New Roman"/>
              </a:rPr>
              <a:t>úr eldsvoðanum.</a:t>
            </a:r>
            <a:endParaRPr lang="is-IS" sz="2200" dirty="0">
              <a:latin typeface="Times New Roman"/>
              <a:cs typeface="Times New Roman"/>
            </a:endParaRPr>
          </a:p>
          <a:p>
            <a:pPr marL="0" indent="0">
              <a:lnSpc>
                <a:spcPts val="2200"/>
              </a:lnSpc>
              <a:spcBef>
                <a:spcPts val="0"/>
              </a:spcBef>
              <a:buNone/>
            </a:pPr>
            <a:r>
              <a:rPr lang="is-IS" sz="2200" dirty="0">
                <a:latin typeface="Times New Roman"/>
                <a:cs typeface="Times New Roman"/>
              </a:rPr>
              <a:t>		there </a:t>
            </a:r>
            <a:r>
              <a:rPr lang="is-IS" sz="2200" dirty="0" smtClean="0">
                <a:latin typeface="Times New Roman"/>
                <a:cs typeface="Times New Roman"/>
              </a:rPr>
              <a:t>was saved the people from the fire</a:t>
            </a:r>
          </a:p>
          <a:p>
            <a:pPr marL="0" indent="0">
              <a:lnSpc>
                <a:spcPts val="2200"/>
              </a:lnSpc>
              <a:spcBef>
                <a:spcPts val="0"/>
              </a:spcBef>
              <a:buNone/>
            </a:pPr>
            <a:endParaRPr lang="is-IS" sz="2200" dirty="0">
              <a:latin typeface="Times New Roman"/>
              <a:cs typeface="Times New Roman"/>
            </a:endParaRPr>
          </a:p>
          <a:p>
            <a:pPr marL="457200" indent="-457200">
              <a:lnSpc>
                <a:spcPts val="2200"/>
              </a:lnSpc>
              <a:spcBef>
                <a:spcPts val="0"/>
              </a:spcBef>
              <a:buAutoNum type="arabicParenBoth" startAt="3"/>
            </a:pPr>
            <a:r>
              <a:rPr lang="is-IS" sz="2200" dirty="0" smtClean="0">
                <a:cs typeface="Times New Roman"/>
              </a:rPr>
              <a:t>Honum var hrósað fyrir góða frammistöðu.</a:t>
            </a:r>
          </a:p>
          <a:p>
            <a:pPr marL="0" indent="0">
              <a:lnSpc>
                <a:spcPts val="2200"/>
              </a:lnSpc>
              <a:spcBef>
                <a:spcPts val="0"/>
              </a:spcBef>
              <a:buNone/>
            </a:pPr>
            <a:r>
              <a:rPr lang="is-IS" sz="2200" dirty="0">
                <a:cs typeface="Times New Roman"/>
              </a:rPr>
              <a:t>	</a:t>
            </a:r>
            <a:r>
              <a:rPr lang="is-IS" sz="2200" dirty="0" smtClean="0">
                <a:cs typeface="Times New Roman"/>
              </a:rPr>
              <a:t>him(D) was praised for good performance </a:t>
            </a:r>
            <a:endParaRPr lang="is-IS" sz="2200" dirty="0">
              <a:cs typeface="Times New Roman"/>
            </a:endParaRPr>
          </a:p>
          <a:p>
            <a:pPr marL="0" indent="0">
              <a:lnSpc>
                <a:spcPts val="2200"/>
              </a:lnSpc>
              <a:spcBef>
                <a:spcPts val="0"/>
              </a:spcBef>
              <a:buNone/>
            </a:pPr>
            <a:r>
              <a:rPr lang="is-IS" sz="2200" dirty="0" smtClean="0">
                <a:latin typeface="Times New Roman"/>
                <a:cs typeface="Times New Roman"/>
              </a:rPr>
              <a:t>	→</a:t>
            </a:r>
            <a:r>
              <a:rPr lang="is-IS" sz="2200" dirty="0">
                <a:latin typeface="Times New Roman"/>
                <a:cs typeface="Times New Roman"/>
              </a:rPr>
              <a:t>	Það </a:t>
            </a:r>
            <a:r>
              <a:rPr lang="is-IS" sz="2200" b="1" dirty="0">
                <a:solidFill>
                  <a:srgbClr val="FF0000"/>
                </a:solidFill>
                <a:latin typeface="Times New Roman"/>
                <a:cs typeface="Times New Roman"/>
              </a:rPr>
              <a:t>var </a:t>
            </a:r>
            <a:r>
              <a:rPr lang="is-IS" sz="2200" b="1" dirty="0" smtClean="0">
                <a:solidFill>
                  <a:srgbClr val="FF0000"/>
                </a:solidFill>
                <a:latin typeface="Times New Roman"/>
                <a:cs typeface="Times New Roman"/>
              </a:rPr>
              <a:t>hrósað(n.sg.) honum(D.sg.m.) </a:t>
            </a:r>
            <a:r>
              <a:rPr lang="is-IS" sz="2200" dirty="0" smtClean="0">
                <a:latin typeface="Times New Roman"/>
                <a:cs typeface="Times New Roman"/>
              </a:rPr>
              <a:t>fyrir góða frammistöðu.</a:t>
            </a:r>
          </a:p>
          <a:p>
            <a:pPr marL="0" indent="0">
              <a:lnSpc>
                <a:spcPts val="2200"/>
              </a:lnSpc>
              <a:spcBef>
                <a:spcPts val="0"/>
              </a:spcBef>
              <a:buNone/>
            </a:pPr>
            <a:r>
              <a:rPr lang="is-IS" sz="2200" dirty="0">
                <a:latin typeface="Times New Roman"/>
                <a:cs typeface="Times New Roman"/>
              </a:rPr>
              <a:t>	</a:t>
            </a:r>
            <a:r>
              <a:rPr lang="is-IS" sz="2200" dirty="0" smtClean="0">
                <a:latin typeface="Times New Roman"/>
                <a:cs typeface="Times New Roman"/>
              </a:rPr>
              <a:t>	there was praised him for good performance.</a:t>
            </a:r>
            <a:endParaRPr lang="is-IS" sz="2200" dirty="0">
              <a:latin typeface="Times New Roman"/>
              <a:cs typeface="Times New Roman"/>
            </a:endParaRPr>
          </a:p>
          <a:p>
            <a:pPr marL="0" indent="0">
              <a:lnSpc>
                <a:spcPts val="2400"/>
              </a:lnSpc>
              <a:spcBef>
                <a:spcPts val="0"/>
              </a:spcBef>
              <a:buNone/>
            </a:pPr>
            <a:endParaRPr lang="is-IS" sz="2400" dirty="0" smtClean="0">
              <a:cs typeface="Times New Roman"/>
            </a:endParaRPr>
          </a:p>
          <a:p>
            <a:pPr marL="0" indent="0">
              <a:lnSpc>
                <a:spcPts val="2400"/>
              </a:lnSpc>
              <a:spcBef>
                <a:spcPts val="0"/>
              </a:spcBef>
              <a:buNone/>
            </a:pPr>
            <a:r>
              <a:rPr lang="is-IS" sz="2400" dirty="0" smtClean="0">
                <a:cs typeface="Times New Roman"/>
              </a:rPr>
              <a:t>Those who had rejected the NIP could not reword (2) and (3).</a:t>
            </a:r>
          </a:p>
        </p:txBody>
      </p:sp>
      <p:sp>
        <p:nvSpPr>
          <p:cNvPr id="4" name="Date Placeholder 3"/>
          <p:cNvSpPr>
            <a:spLocks noGrp="1"/>
          </p:cNvSpPr>
          <p:nvPr>
            <p:ph type="dt" sz="half" idx="10"/>
          </p:nvPr>
        </p:nvSpPr>
        <p:spPr/>
        <p:txBody>
          <a:bodyPr/>
          <a:lstStyle/>
          <a:p>
            <a:pPr>
              <a:defRPr/>
            </a:pPr>
            <a:r>
              <a:rPr lang="is-IS"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57</a:t>
            </a:fld>
            <a:endParaRPr lang="en-US"/>
          </a:p>
        </p:txBody>
      </p:sp>
    </p:spTree>
    <p:extLst>
      <p:ext uri="{BB962C8B-B14F-4D97-AF65-F5344CB8AC3E}">
        <p14:creationId xmlns:p14="http://schemas.microsoft.com/office/powerpoint/2010/main" val="3286984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RAUN</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lnSpc>
                <a:spcPts val="2900"/>
              </a:lnSpc>
              <a:buNone/>
            </a:pPr>
            <a:r>
              <a:rPr lang="is-IS" sz="2800" i="1" dirty="0" smtClean="0"/>
              <a:t>To find out whether the NIP is just </a:t>
            </a:r>
            <a:r>
              <a:rPr lang="is-IS" sz="2800" i="1" dirty="0" smtClean="0"/>
              <a:t>“adolescent language” </a:t>
            </a:r>
            <a:r>
              <a:rPr lang="is-IS" sz="2800" i="1" dirty="0" smtClean="0"/>
              <a:t>whether it is </a:t>
            </a:r>
            <a:r>
              <a:rPr lang="is-IS" sz="2800" i="1" dirty="0" smtClean="0"/>
              <a:t>a “change </a:t>
            </a:r>
            <a:r>
              <a:rPr lang="is-IS" sz="2800" i="1" dirty="0" smtClean="0"/>
              <a:t>in </a:t>
            </a:r>
            <a:r>
              <a:rPr lang="is-IS" sz="2800" i="1" dirty="0" smtClean="0"/>
              <a:t>progress” </a:t>
            </a:r>
            <a:r>
              <a:rPr lang="is-IS" sz="2800" i="1" dirty="0" smtClean="0"/>
              <a:t>we did a </a:t>
            </a:r>
            <a:r>
              <a:rPr lang="is-IS" sz="2800" b="1" i="1" dirty="0" smtClean="0"/>
              <a:t>real time study</a:t>
            </a:r>
            <a:r>
              <a:rPr lang="is-IS" sz="2800" b="1" dirty="0" smtClean="0"/>
              <a:t>: </a:t>
            </a:r>
            <a:r>
              <a:rPr lang="is-IS" sz="2800" b="1" dirty="0" smtClean="0"/>
              <a:t>“Real </a:t>
            </a:r>
            <a:r>
              <a:rPr lang="is-IS" sz="2800" b="1" dirty="0"/>
              <a:t>time change</a:t>
            </a:r>
            <a:r>
              <a:rPr lang="is-IS" sz="2800" dirty="0"/>
              <a:t> in Icelandic phonology and </a:t>
            </a:r>
            <a:r>
              <a:rPr lang="is-IS" sz="2800" dirty="0" smtClean="0"/>
              <a:t>syntax” </a:t>
            </a:r>
            <a:r>
              <a:rPr lang="is-IS" sz="2800" dirty="0"/>
              <a:t>(</a:t>
            </a:r>
            <a:r>
              <a:rPr lang="is-IS" sz="2800" b="1" dirty="0" smtClean="0">
                <a:solidFill>
                  <a:srgbClr val="FF0000"/>
                </a:solidFill>
              </a:rPr>
              <a:t>RAUN</a:t>
            </a:r>
            <a:r>
              <a:rPr lang="is-IS" sz="2800" dirty="0" smtClean="0"/>
              <a:t>, </a:t>
            </a:r>
            <a:r>
              <a:rPr lang="is-IS" sz="2800" dirty="0"/>
              <a:t>2010</a:t>
            </a:r>
            <a:r>
              <a:rPr lang="is-IS" sz="2800" dirty="0">
                <a:cs typeface="Times New Roman"/>
              </a:rPr>
              <a:t>–2012</a:t>
            </a:r>
            <a:r>
              <a:rPr lang="is-IS" sz="2800" dirty="0" smtClean="0">
                <a:cs typeface="Times New Roman"/>
              </a:rPr>
              <a:t>):</a:t>
            </a:r>
            <a:endParaRPr lang="is-IS" sz="2800" dirty="0">
              <a:cs typeface="Times New Roman"/>
            </a:endParaRPr>
          </a:p>
          <a:p>
            <a:pPr>
              <a:lnSpc>
                <a:spcPts val="2600"/>
              </a:lnSpc>
              <a:spcBef>
                <a:spcPts val="0"/>
              </a:spcBef>
            </a:pPr>
            <a:r>
              <a:rPr lang="is-IS" sz="2400" dirty="0">
                <a:cs typeface="Times New Roman"/>
              </a:rPr>
              <a:t>Mostly a </a:t>
            </a:r>
            <a:r>
              <a:rPr lang="is-IS" sz="2400" b="1" dirty="0">
                <a:solidFill>
                  <a:srgbClr val="FF0000"/>
                </a:solidFill>
                <a:cs typeface="Times New Roman"/>
              </a:rPr>
              <a:t>panel study</a:t>
            </a:r>
            <a:r>
              <a:rPr lang="is-IS" sz="2400" dirty="0">
                <a:solidFill>
                  <a:srgbClr val="FF0000"/>
                </a:solidFill>
                <a:cs typeface="Times New Roman"/>
              </a:rPr>
              <a:t> </a:t>
            </a:r>
            <a:r>
              <a:rPr lang="is-IS" sz="2400" dirty="0">
                <a:cs typeface="Times New Roman"/>
              </a:rPr>
              <a:t>reinterviewing </a:t>
            </a:r>
            <a:r>
              <a:rPr lang="is-IS" sz="2400" dirty="0" smtClean="0">
                <a:cs typeface="Times New Roman"/>
              </a:rPr>
              <a:t>/retesting </a:t>
            </a:r>
            <a:r>
              <a:rPr lang="is-IS" sz="2400" dirty="0">
                <a:cs typeface="Times New Roman"/>
              </a:rPr>
              <a:t>subjects that participated in previous projects,</a:t>
            </a:r>
          </a:p>
          <a:p>
            <a:pPr>
              <a:lnSpc>
                <a:spcPts val="2600"/>
              </a:lnSpc>
              <a:spcBef>
                <a:spcPts val="0"/>
              </a:spcBef>
            </a:pPr>
            <a:r>
              <a:rPr lang="is-IS" sz="2400" dirty="0">
                <a:cs typeface="Times New Roman"/>
              </a:rPr>
              <a:t>The syntactic part involved </a:t>
            </a:r>
            <a:r>
              <a:rPr lang="is-IS" sz="2400" b="1" dirty="0">
                <a:solidFill>
                  <a:srgbClr val="FF0000"/>
                </a:solidFill>
              </a:rPr>
              <a:t>retesting 197 speakers </a:t>
            </a:r>
            <a:r>
              <a:rPr lang="is-IS" sz="2400" dirty="0"/>
              <a:t>who participated </a:t>
            </a:r>
            <a:r>
              <a:rPr lang="is-IS" sz="2400" dirty="0" smtClean="0"/>
              <a:t>inS&amp;J‘ </a:t>
            </a:r>
            <a:r>
              <a:rPr lang="is-IS" sz="2400" dirty="0"/>
              <a:t>original study and </a:t>
            </a:r>
            <a:r>
              <a:rPr lang="is-IS" sz="2400" dirty="0">
                <a:cs typeface="Times New Roman"/>
              </a:rPr>
              <a:t>come from different parts of the country.</a:t>
            </a:r>
          </a:p>
          <a:p>
            <a:pPr>
              <a:lnSpc>
                <a:spcPts val="2600"/>
              </a:lnSpc>
              <a:spcBef>
                <a:spcPts val="0"/>
              </a:spcBef>
            </a:pPr>
            <a:r>
              <a:rPr lang="is-IS" sz="2400" dirty="0" smtClean="0">
                <a:cs typeface="Times New Roman"/>
              </a:rPr>
              <a:t>The retesting included </a:t>
            </a:r>
            <a:r>
              <a:rPr lang="is-IS" sz="2400" b="1" dirty="0" smtClean="0">
                <a:cs typeface="Times New Roman"/>
              </a:rPr>
              <a:t>6 </a:t>
            </a:r>
            <a:r>
              <a:rPr lang="is-IS" sz="2400" b="1" dirty="0">
                <a:cs typeface="Times New Roman"/>
              </a:rPr>
              <a:t>typical NIP examples </a:t>
            </a:r>
            <a:r>
              <a:rPr lang="is-IS" sz="2400" dirty="0">
                <a:cs typeface="Times New Roman"/>
              </a:rPr>
              <a:t>tested in exactly the same way (except that context sentences were included this time). In the part reported on here, the subjects could only answer “yes” and “no” (not “?”) as in the original NIP study.</a:t>
            </a:r>
            <a:endParaRPr lang="is-IS" sz="2400" dirty="0"/>
          </a:p>
          <a:p>
            <a:pPr>
              <a:lnSpc>
                <a:spcPts val="2600"/>
              </a:lnSpc>
              <a:spcBef>
                <a:spcPts val="0"/>
              </a:spcBef>
            </a:pPr>
            <a:endParaRPr lang="is-IS" sz="2800" dirty="0"/>
          </a:p>
          <a:p>
            <a:pPr marL="0" indent="0">
              <a:lnSpc>
                <a:spcPts val="3000"/>
              </a:lnSpc>
              <a:buNone/>
            </a:pPr>
            <a:endParaRPr lang="is-IS" sz="2800" b="1" i="1" dirty="0" smtClean="0"/>
          </a:p>
          <a:p>
            <a:pPr marL="0" indent="0">
              <a:lnSpc>
                <a:spcPts val="3000"/>
              </a:lnSpc>
              <a:buNone/>
            </a:pPr>
            <a:endParaRPr lang="is-IS" sz="2800" b="1" i="1"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58</a:t>
            </a:fld>
            <a:endParaRPr lang="en-US"/>
          </a:p>
        </p:txBody>
      </p:sp>
    </p:spTree>
    <p:extLst>
      <p:ext uri="{BB962C8B-B14F-4D97-AF65-F5344CB8AC3E}">
        <p14:creationId xmlns:p14="http://schemas.microsoft.com/office/powerpoint/2010/main" val="2060987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RAUN, </a:t>
            </a:r>
            <a:r>
              <a:rPr lang="is-IS" sz="3600" dirty="0" smtClean="0"/>
              <a:t>2</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i="1" dirty="0" smtClean="0"/>
              <a:t>More on the questions asked in RAUN:</a:t>
            </a:r>
            <a:endParaRPr lang="is-IS" sz="2800" i="1" dirty="0" smtClean="0"/>
          </a:p>
          <a:p>
            <a:pPr>
              <a:lnSpc>
                <a:spcPts val="2600"/>
              </a:lnSpc>
              <a:spcBef>
                <a:spcPts val="0"/>
              </a:spcBef>
            </a:pPr>
            <a:endParaRPr lang="is-IS" sz="2400" dirty="0" smtClean="0"/>
          </a:p>
          <a:p>
            <a:pPr>
              <a:lnSpc>
                <a:spcPts val="2600"/>
              </a:lnSpc>
              <a:spcBef>
                <a:spcPts val="0"/>
              </a:spcBef>
            </a:pPr>
            <a:r>
              <a:rPr lang="is-IS" sz="2400" dirty="0" smtClean="0"/>
              <a:t>Is the NIP just </a:t>
            </a:r>
            <a:r>
              <a:rPr lang="is-IS" sz="2400" dirty="0" smtClean="0">
                <a:latin typeface="Calibri"/>
              </a:rPr>
              <a:t>“adolescent language”, meaning that what </a:t>
            </a:r>
            <a:r>
              <a:rPr lang="is-IS" sz="2400" dirty="0" smtClean="0">
                <a:latin typeface="Calibri"/>
              </a:rPr>
              <a:t>S&amp;J </a:t>
            </a:r>
            <a:r>
              <a:rPr lang="is-IS" sz="2400" dirty="0" smtClean="0">
                <a:latin typeface="Calibri"/>
              </a:rPr>
              <a:t>and IceDiaSyn found was thus just evidence for </a:t>
            </a:r>
            <a:r>
              <a:rPr lang="is-IS" sz="2400" b="1" dirty="0" smtClean="0">
                <a:latin typeface="Calibri"/>
              </a:rPr>
              <a:t>age grading</a:t>
            </a:r>
            <a:r>
              <a:rPr lang="is-IS" sz="2400" dirty="0" smtClean="0">
                <a:latin typeface="Calibri"/>
              </a:rPr>
              <a:t>, </a:t>
            </a:r>
            <a:r>
              <a:rPr lang="is-IS" sz="2400" dirty="0"/>
              <a:t>as Finnur Friðriksson (</a:t>
            </a:r>
            <a:r>
              <a:rPr lang="is-IS" sz="2400" dirty="0" smtClean="0"/>
              <a:t>2008, 2011) implied, </a:t>
            </a:r>
            <a:r>
              <a:rPr lang="is-IS" sz="2400" dirty="0" smtClean="0">
                <a:latin typeface="Calibri"/>
              </a:rPr>
              <a:t>and not </a:t>
            </a:r>
            <a:r>
              <a:rPr lang="is-IS" sz="2400" b="1" dirty="0" smtClean="0">
                <a:latin typeface="Calibri"/>
              </a:rPr>
              <a:t>change in apparent time</a:t>
            </a:r>
            <a:r>
              <a:rPr lang="is-IS" sz="2400" dirty="0">
                <a:latin typeface="Calibri"/>
              </a:rPr>
              <a:t>?</a:t>
            </a:r>
            <a:endParaRPr lang="is-IS" sz="2400" dirty="0" smtClean="0">
              <a:latin typeface="Calibri"/>
            </a:endParaRPr>
          </a:p>
          <a:p>
            <a:pPr marL="0" indent="0">
              <a:lnSpc>
                <a:spcPts val="2600"/>
              </a:lnSpc>
              <a:spcBef>
                <a:spcPts val="0"/>
              </a:spcBef>
              <a:buNone/>
            </a:pPr>
            <a:endParaRPr lang="is-IS" sz="2400" dirty="0" smtClean="0">
              <a:latin typeface="Calibri"/>
            </a:endParaRPr>
          </a:p>
          <a:p>
            <a:pPr>
              <a:lnSpc>
                <a:spcPts val="2600"/>
              </a:lnSpc>
              <a:spcBef>
                <a:spcPts val="0"/>
              </a:spcBef>
            </a:pPr>
            <a:r>
              <a:rPr lang="is-IS" sz="2400" dirty="0" smtClean="0">
                <a:latin typeface="Calibri"/>
              </a:rPr>
              <a:t>Or can the difference between </a:t>
            </a:r>
            <a:r>
              <a:rPr lang="is-IS" sz="2400" dirty="0" smtClean="0">
                <a:latin typeface="Calibri"/>
              </a:rPr>
              <a:t>S&amp;J </a:t>
            </a:r>
            <a:r>
              <a:rPr lang="is-IS" sz="2400" dirty="0" smtClean="0">
                <a:latin typeface="Calibri"/>
              </a:rPr>
              <a:t>and IceDiaSyn be interpreted as evidence for an “</a:t>
            </a:r>
            <a:r>
              <a:rPr lang="is-IS" sz="2400" b="1" dirty="0" smtClean="0">
                <a:latin typeface="Calibri"/>
              </a:rPr>
              <a:t>adolescent peak</a:t>
            </a:r>
            <a:r>
              <a:rPr lang="is-IS" sz="2400" dirty="0" smtClean="0">
                <a:latin typeface="Calibri"/>
              </a:rPr>
              <a:t>” (cf. e.g. Labov </a:t>
            </a:r>
            <a:r>
              <a:rPr lang="is-IS" sz="2400" dirty="0" smtClean="0">
                <a:latin typeface="Calibri"/>
              </a:rPr>
              <a:t>2001:106</a:t>
            </a:r>
            <a:r>
              <a:rPr lang="is-IS" sz="2400" dirty="0" smtClean="0">
                <a:latin typeface="Calibri"/>
              </a:rPr>
              <a:t>, passim; Tagliamonte and D’Arcy 2009).</a:t>
            </a:r>
          </a:p>
          <a:p>
            <a:pPr>
              <a:lnSpc>
                <a:spcPts val="2600"/>
              </a:lnSpc>
              <a:spcBef>
                <a:spcPts val="0"/>
              </a:spcBef>
            </a:pPr>
            <a:endParaRPr lang="is-IS" sz="2400" dirty="0">
              <a:latin typeface="Calibri"/>
            </a:endParaRPr>
          </a:p>
          <a:p>
            <a:pPr>
              <a:lnSpc>
                <a:spcPts val="2600"/>
              </a:lnSpc>
              <a:spcBef>
                <a:spcPts val="0"/>
              </a:spcBef>
            </a:pPr>
            <a:r>
              <a:rPr lang="is-IS" sz="2400" dirty="0" smtClean="0">
                <a:latin typeface="Calibri"/>
              </a:rPr>
              <a:t>Does “Inner Reykjavík” still have a special status as the place where the NIP is least accepted?</a:t>
            </a:r>
          </a:p>
          <a:p>
            <a:pPr marL="0" indent="0">
              <a:lnSpc>
                <a:spcPts val="2600"/>
              </a:lnSpc>
              <a:spcBef>
                <a:spcPts val="0"/>
              </a:spcBef>
              <a:buNone/>
            </a:pPr>
            <a:endParaRPr lang="is-IS" sz="2400" dirty="0" smtClean="0">
              <a:latin typeface="Calibri"/>
            </a:endParaRPr>
          </a:p>
          <a:p>
            <a:pPr marL="0" indent="0">
              <a:lnSpc>
                <a:spcPts val="2600"/>
              </a:lnSpc>
              <a:spcBef>
                <a:spcPts val="0"/>
              </a:spcBef>
              <a:buNone/>
            </a:pPr>
            <a:endParaRPr lang="is-IS" sz="2400" dirty="0">
              <a:latin typeface="Calibri"/>
            </a:endParaRPr>
          </a:p>
          <a:p>
            <a:pPr marL="0" indent="0">
              <a:lnSpc>
                <a:spcPts val="2600"/>
              </a:lnSpc>
              <a:spcBef>
                <a:spcPts val="0"/>
              </a:spcBef>
              <a:buNone/>
            </a:pPr>
            <a:endParaRPr lang="is-IS" sz="24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59</a:t>
            </a:fld>
            <a:endParaRPr lang="en-US"/>
          </a:p>
        </p:txBody>
      </p:sp>
    </p:spTree>
    <p:extLst>
      <p:ext uri="{BB962C8B-B14F-4D97-AF65-F5344CB8AC3E}">
        <p14:creationId xmlns:p14="http://schemas.microsoft.com/office/powerpoint/2010/main" val="63393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a:t>What is the NIP </a:t>
            </a:r>
            <a:r>
              <a:rPr lang="is-IS" sz="3600" dirty="0" smtClean="0"/>
              <a:t>like, 3?</a:t>
            </a:r>
            <a:endParaRPr lang="is-IS" sz="3600" dirty="0"/>
          </a:p>
        </p:txBody>
      </p:sp>
      <p:sp>
        <p:nvSpPr>
          <p:cNvPr id="3" name="Content Placeholder 2"/>
          <p:cNvSpPr>
            <a:spLocks noGrp="1"/>
          </p:cNvSpPr>
          <p:nvPr>
            <p:ph idx="1"/>
          </p:nvPr>
        </p:nvSpPr>
        <p:spPr>
          <a:xfrm>
            <a:off x="467544" y="1052736"/>
            <a:ext cx="8352928" cy="5102027"/>
          </a:xfrm>
        </p:spPr>
        <p:txBody>
          <a:bodyPr/>
          <a:lstStyle/>
          <a:p>
            <a:pPr marL="0" indent="0">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400" i="1" dirty="0" smtClean="0"/>
              <a:t> </a:t>
            </a:r>
            <a:r>
              <a:rPr lang="is-IS" sz="2400" i="1" dirty="0"/>
              <a:t>The Expletive Canonical Passive </a:t>
            </a:r>
            <a:r>
              <a:rPr lang="is-IS" sz="2400" i="1" dirty="0" smtClean="0"/>
              <a:t>B </a:t>
            </a:r>
            <a:r>
              <a:rPr lang="is-IS" sz="2400" i="1" dirty="0"/>
              <a:t>(ExplCanP </a:t>
            </a:r>
            <a:r>
              <a:rPr lang="is-IS" sz="2400" i="1" dirty="0" smtClean="0"/>
              <a:t>B):</a:t>
            </a:r>
            <a:endParaRPr lang="is-IS" sz="2400" i="1" dirty="0"/>
          </a:p>
          <a:p>
            <a:pPr marL="361950" indent="-361950">
              <a:lnSpc>
                <a:spcPts val="2000"/>
              </a:lnSpc>
              <a:spcBef>
                <a:spcPts val="0"/>
              </a:spcBef>
              <a:buAutoNum type="arabicParenBoth"/>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a.	Það</a:t>
            </a:r>
            <a:r>
              <a:rPr lang="is-IS" sz="2000" dirty="0"/>
              <a:t>	</a:t>
            </a:r>
            <a:r>
              <a:rPr lang="is-IS" sz="2000" dirty="0" smtClean="0"/>
              <a:t>var</a:t>
            </a:r>
            <a:r>
              <a:rPr lang="is-IS" sz="2000" dirty="0"/>
              <a:t>		</a:t>
            </a:r>
            <a:r>
              <a:rPr lang="is-IS" sz="2000" dirty="0" smtClean="0"/>
              <a:t>	</a:t>
            </a:r>
            <a:r>
              <a:rPr lang="is-IS" sz="2000" b="1" dirty="0" smtClean="0"/>
              <a:t>einhverjum stúdentum </a:t>
            </a:r>
            <a:r>
              <a:rPr lang="is-IS" sz="2000" dirty="0" smtClean="0"/>
              <a:t>sleppt.</a:t>
            </a:r>
            <a:r>
              <a:rPr lang="is-IS" sz="2000" dirty="0"/>
              <a:t>	</a:t>
            </a:r>
            <a:r>
              <a:rPr lang="is-IS" sz="2000" dirty="0" smtClean="0"/>
              <a:t>  	  	 (ExplCanP B1)</a:t>
            </a: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a:t>
            </a:r>
            <a:r>
              <a:rPr lang="is-IS" sz="1800" dirty="0" smtClean="0">
                <a:solidFill>
                  <a:srgbClr val="FF0000"/>
                </a:solidFill>
              </a:rPr>
              <a:t>sg</a:t>
            </a:r>
            <a:r>
              <a:rPr lang="is-IS" sz="1800" dirty="0" smtClean="0"/>
              <a:t>.)</a:t>
            </a:r>
            <a:r>
              <a:rPr lang="is-IS" sz="1800" dirty="0"/>
              <a:t>	some </a:t>
            </a:r>
            <a:r>
              <a:rPr lang="is-IS" sz="1800" dirty="0" smtClean="0"/>
              <a:t>students(</a:t>
            </a:r>
            <a:r>
              <a:rPr lang="is-IS" sz="1800" dirty="0" smtClean="0">
                <a:solidFill>
                  <a:srgbClr val="FF0000"/>
                </a:solidFill>
              </a:rPr>
              <a:t>D.m.pl</a:t>
            </a:r>
            <a:r>
              <a:rPr lang="is-IS" sz="1800" dirty="0"/>
              <a:t>.)	</a:t>
            </a:r>
            <a:r>
              <a:rPr lang="is-IS" sz="1800" dirty="0" smtClean="0"/>
              <a:t>released(</a:t>
            </a:r>
            <a:r>
              <a:rPr lang="is-IS" sz="1800" dirty="0" smtClean="0">
                <a:solidFill>
                  <a:srgbClr val="FF0000"/>
                </a:solidFill>
              </a:rPr>
              <a:t>n.sg</a:t>
            </a:r>
            <a:r>
              <a:rPr lang="is-IS" sz="1800" dirty="0" smtClean="0"/>
              <a:t>.)</a:t>
            </a:r>
            <a:r>
              <a:rPr lang="is-IS" sz="1800" dirty="0"/>
              <a:t>	 </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b.</a:t>
            </a:r>
            <a:r>
              <a:rPr lang="is-IS" sz="2000" dirty="0"/>
              <a:t>	Það 	</a:t>
            </a:r>
            <a:r>
              <a:rPr lang="is-IS" sz="2000" dirty="0" smtClean="0"/>
              <a:t>var 		sleppt 			</a:t>
            </a:r>
            <a:r>
              <a:rPr lang="is-IS" sz="2000" b="1" dirty="0" smtClean="0"/>
              <a:t>einhverjum stúdentum</a:t>
            </a:r>
            <a:r>
              <a:rPr lang="is-IS" sz="2000" dirty="0" smtClean="0"/>
              <a:t>.    (ExplCanP B2)</a:t>
            </a: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a:t>
            </a:r>
            <a:r>
              <a:rPr lang="is-IS" sz="1800" dirty="0" smtClean="0">
                <a:solidFill>
                  <a:srgbClr val="FF0000"/>
                </a:solidFill>
              </a:rPr>
              <a:t>sg</a:t>
            </a:r>
            <a:r>
              <a:rPr lang="is-IS" sz="1800" dirty="0" smtClean="0"/>
              <a:t>.) 	released(</a:t>
            </a:r>
            <a:r>
              <a:rPr lang="is-IS" sz="1800" dirty="0" smtClean="0">
                <a:solidFill>
                  <a:srgbClr val="FF0000"/>
                </a:solidFill>
              </a:rPr>
              <a:t>n.sg</a:t>
            </a:r>
            <a:r>
              <a:rPr lang="is-IS" sz="1800" dirty="0" smtClean="0"/>
              <a:t>.)	some students(</a:t>
            </a:r>
            <a:r>
              <a:rPr lang="is-IS" sz="1800" dirty="0" smtClean="0">
                <a:solidFill>
                  <a:srgbClr val="FF0000"/>
                </a:solidFill>
              </a:rPr>
              <a:t>D.m.pl</a:t>
            </a:r>
            <a:r>
              <a:rPr lang="is-IS" sz="1800" dirty="0"/>
              <a:t>.)</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c.</a:t>
            </a:r>
            <a:r>
              <a:rPr lang="is-IS" sz="2000" dirty="0"/>
              <a:t>	*Það 	</a:t>
            </a:r>
            <a:r>
              <a:rPr lang="is-IS" sz="2000" dirty="0" smtClean="0"/>
              <a:t>var</a:t>
            </a:r>
            <a:r>
              <a:rPr lang="is-IS" sz="2000" dirty="0"/>
              <a:t>		</a:t>
            </a:r>
            <a:r>
              <a:rPr lang="is-IS" sz="2000" dirty="0" smtClean="0"/>
              <a:t>	</a:t>
            </a:r>
            <a:r>
              <a:rPr lang="is-IS" sz="2000" b="1" dirty="0" smtClean="0"/>
              <a:t>stúdentunum</a:t>
            </a:r>
            <a:r>
              <a:rPr lang="is-IS" sz="2000" b="1" dirty="0"/>
              <a:t>				</a:t>
            </a:r>
            <a:r>
              <a:rPr lang="is-IS" sz="2000" dirty="0" smtClean="0"/>
              <a:t>sleppt.</a:t>
            </a:r>
            <a:r>
              <a:rPr lang="is-IS" sz="2000" dirty="0"/>
              <a:t>			(cf. </a:t>
            </a:r>
            <a:r>
              <a:rPr lang="is-IS" sz="2000" dirty="0" smtClean="0"/>
              <a:t>a)</a:t>
            </a: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was(sg.)</a:t>
            </a:r>
            <a:r>
              <a:rPr lang="is-IS" sz="1800" dirty="0"/>
              <a:t>	</a:t>
            </a:r>
            <a:r>
              <a:rPr lang="is-IS" sz="1800" dirty="0" smtClean="0"/>
              <a:t>the-students(D.m.pl.</a:t>
            </a:r>
            <a:r>
              <a:rPr lang="is-IS" sz="1800" dirty="0" smtClean="0">
                <a:solidFill>
                  <a:srgbClr val="FF0000"/>
                </a:solidFill>
              </a:rPr>
              <a:t>def</a:t>
            </a:r>
            <a:r>
              <a:rPr lang="is-IS" sz="1800" dirty="0"/>
              <a:t>.)		</a:t>
            </a:r>
            <a:r>
              <a:rPr lang="is-IS" sz="1800" dirty="0" smtClean="0"/>
              <a:t>released(n.sg.)</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d.</a:t>
            </a:r>
            <a:r>
              <a:rPr lang="is-IS" sz="2000" dirty="0"/>
              <a:t>	?*Það	</a:t>
            </a:r>
            <a:r>
              <a:rPr lang="is-IS" sz="2000" dirty="0" smtClean="0"/>
              <a:t>var	</a:t>
            </a:r>
            <a:r>
              <a:rPr lang="is-IS" sz="2000" dirty="0"/>
              <a:t>	</a:t>
            </a:r>
            <a:r>
              <a:rPr lang="is-IS" sz="2000" dirty="0" smtClean="0"/>
              <a:t>	sleppt</a:t>
            </a:r>
            <a:r>
              <a:rPr lang="is-IS" sz="2000" dirty="0"/>
              <a:t>	</a:t>
            </a:r>
            <a:r>
              <a:rPr lang="is-IS" sz="2000" dirty="0" smtClean="0"/>
              <a:t>		</a:t>
            </a:r>
            <a:r>
              <a:rPr lang="is-IS" sz="2000" b="1" dirty="0" smtClean="0"/>
              <a:t>stúdentunum</a:t>
            </a:r>
            <a:r>
              <a:rPr lang="is-IS" sz="2000" dirty="0" smtClean="0"/>
              <a:t>.</a:t>
            </a:r>
            <a:r>
              <a:rPr lang="is-IS" sz="2000" dirty="0"/>
              <a:t>					(cf. </a:t>
            </a:r>
            <a:r>
              <a:rPr lang="is-IS" sz="2000" dirty="0" smtClean="0"/>
              <a:t>b)</a:t>
            </a: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was(sg.)	released(n.sg.)</a:t>
            </a:r>
            <a:r>
              <a:rPr lang="is-IS" sz="1800" dirty="0"/>
              <a:t>	</a:t>
            </a:r>
            <a:r>
              <a:rPr lang="is-IS" sz="1800" dirty="0" smtClean="0"/>
              <a:t>the-students(N.m.pl.</a:t>
            </a:r>
            <a:r>
              <a:rPr lang="is-IS" sz="1800" dirty="0" smtClean="0">
                <a:solidFill>
                  <a:srgbClr val="FF0000"/>
                </a:solidFill>
              </a:rPr>
              <a:t>def</a:t>
            </a:r>
            <a:r>
              <a:rPr lang="is-IS" sz="1800" dirty="0"/>
              <a:t>.)</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Standard (relatively informal) description of </a:t>
            </a:r>
            <a:r>
              <a:rPr lang="is-IS" sz="2000" dirty="0" smtClean="0"/>
              <a:t>ExplCanP B:</a:t>
            </a:r>
            <a:endParaRPr lang="is-IS" sz="2000" dirty="0"/>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1.</a:t>
            </a:r>
            <a:r>
              <a:rPr lang="is-IS" sz="2000" dirty="0"/>
              <a:t>	</a:t>
            </a:r>
            <a:r>
              <a:rPr lang="is-IS" sz="1900" dirty="0" smtClean="0"/>
              <a:t>patient </a:t>
            </a:r>
            <a:r>
              <a:rPr lang="is-IS" sz="1900" dirty="0"/>
              <a:t>can undergo short </a:t>
            </a:r>
            <a:r>
              <a:rPr lang="is-IS" sz="1900" dirty="0" smtClean="0"/>
              <a:t>movement </a:t>
            </a:r>
            <a:r>
              <a:rPr lang="is-IS" sz="1900" dirty="0"/>
              <a:t>(cf. </a:t>
            </a:r>
            <a:r>
              <a:rPr lang="is-IS" sz="1900" dirty="0" smtClean="0"/>
              <a:t>a) </a:t>
            </a:r>
            <a:r>
              <a:rPr lang="is-IS" sz="1900" dirty="0"/>
              <a:t>but does not have to (cf. </a:t>
            </a:r>
            <a:r>
              <a:rPr lang="is-IS" sz="1900" dirty="0" smtClean="0"/>
              <a:t>b).</a:t>
            </a:r>
            <a:endParaRPr lang="is-IS" sz="1900" dirty="0"/>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2.	</a:t>
            </a:r>
            <a:r>
              <a:rPr lang="is-IS" sz="2000" b="1" dirty="0">
                <a:solidFill>
                  <a:srgbClr val="FF0000"/>
                </a:solidFill>
              </a:rPr>
              <a:t>n</a:t>
            </a:r>
            <a:r>
              <a:rPr lang="is-IS" sz="2000" b="1" dirty="0" smtClean="0">
                <a:solidFill>
                  <a:srgbClr val="FF0000"/>
                </a:solidFill>
              </a:rPr>
              <a:t>o case conversion </a:t>
            </a:r>
            <a:r>
              <a:rPr lang="is-IS" sz="2000" dirty="0" smtClean="0"/>
              <a:t>and (hence) </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3.	</a:t>
            </a:r>
            <a:r>
              <a:rPr lang="is-IS" sz="2000" b="1" dirty="0">
                <a:solidFill>
                  <a:srgbClr val="FF0000"/>
                </a:solidFill>
              </a:rPr>
              <a:t>n</a:t>
            </a:r>
            <a:r>
              <a:rPr lang="is-IS" sz="2000" b="1" dirty="0" smtClean="0">
                <a:solidFill>
                  <a:srgbClr val="FF0000"/>
                </a:solidFill>
              </a:rPr>
              <a:t>o agreement</a:t>
            </a:r>
            <a:endParaRPr lang="is-IS" sz="2000" b="1" dirty="0">
              <a:solidFill>
                <a:srgbClr val="FF0000"/>
              </a:solidFill>
            </a:endParaRP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4</a:t>
            </a:r>
            <a:r>
              <a:rPr lang="is-IS" sz="2000" dirty="0" smtClean="0"/>
              <a:t>.</a:t>
            </a:r>
            <a:r>
              <a:rPr lang="is-IS" sz="2000" dirty="0"/>
              <a:t>	Definiteness </a:t>
            </a:r>
            <a:r>
              <a:rPr lang="is-IS" sz="2000" dirty="0" smtClean="0"/>
              <a:t>Effect </a:t>
            </a:r>
            <a:r>
              <a:rPr lang="is-IS" sz="2000" dirty="0"/>
              <a:t>(cf. </a:t>
            </a:r>
            <a:r>
              <a:rPr lang="is-IS" sz="2000" dirty="0" smtClean="0"/>
              <a:t>c </a:t>
            </a:r>
            <a:r>
              <a:rPr lang="is-IS" sz="2000" dirty="0"/>
              <a:t>and </a:t>
            </a:r>
            <a:r>
              <a:rPr lang="is-IS" sz="2000" dirty="0" smtClean="0"/>
              <a:t>d)</a:t>
            </a:r>
            <a:endParaRPr lang="is-IS" sz="2000" dirty="0"/>
          </a:p>
          <a:p>
            <a:pPr marL="0" indent="0">
              <a:buNone/>
            </a:pPr>
            <a:endParaRPr lang="is-IS" sz="20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a:t>
            </a:fld>
            <a:endParaRPr lang="en-US"/>
          </a:p>
        </p:txBody>
      </p:sp>
    </p:spTree>
    <p:extLst>
      <p:ext uri="{BB962C8B-B14F-4D97-AF65-F5344CB8AC3E}">
        <p14:creationId xmlns:p14="http://schemas.microsoft.com/office/powerpoint/2010/main" val="2706802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RAUN, </a:t>
            </a:r>
            <a:r>
              <a:rPr lang="is-IS" sz="3600" dirty="0" smtClean="0"/>
              <a:t>3</a:t>
            </a:r>
            <a:endParaRPr lang="is-IS" sz="3600" dirty="0"/>
          </a:p>
        </p:txBody>
      </p:sp>
      <p:sp>
        <p:nvSpPr>
          <p:cNvPr id="3" name="Content Placeholder 2"/>
          <p:cNvSpPr>
            <a:spLocks noGrp="1"/>
          </p:cNvSpPr>
          <p:nvPr>
            <p:ph idx="1"/>
          </p:nvPr>
        </p:nvSpPr>
        <p:spPr>
          <a:xfrm>
            <a:off x="467544" y="1124744"/>
            <a:ext cx="8568952" cy="5030019"/>
          </a:xfrm>
        </p:spPr>
        <p:txBody>
          <a:bodyPr/>
          <a:lstStyle/>
          <a:p>
            <a:pPr marL="0" indent="0">
              <a:lnSpc>
                <a:spcPts val="2800"/>
              </a:lnSpc>
              <a:spcBef>
                <a:spcPts val="0"/>
              </a:spcBef>
              <a:buNone/>
            </a:pPr>
            <a:r>
              <a:rPr lang="is-IS" sz="2600" i="1" dirty="0" smtClean="0"/>
              <a:t>Comparison of the judgments of 197 speakers 1999 &amp; 2012:</a:t>
            </a:r>
          </a:p>
          <a:p>
            <a:pPr marL="0" indent="0">
              <a:lnSpc>
                <a:spcPts val="2800"/>
              </a:lnSpc>
              <a:spcBef>
                <a:spcPts val="0"/>
              </a:spcBef>
              <a:buNone/>
            </a:pPr>
            <a:endParaRPr lang="is-IS" sz="2800" dirty="0" smtClean="0"/>
          </a:p>
          <a:p>
            <a:pPr>
              <a:lnSpc>
                <a:spcPts val="2400"/>
              </a:lnSpc>
              <a:spcBef>
                <a:spcPts val="0"/>
              </a:spcBef>
            </a:pPr>
            <a:r>
              <a:rPr lang="is-IS" sz="2400" dirty="0" smtClean="0"/>
              <a:t>Mean Scores (1 = accepts all, 3 = rejects </a:t>
            </a:r>
            <a:r>
              <a:rPr lang="is-IS" sz="2400" dirty="0" smtClean="0"/>
              <a:t>all (note the reversal!)):</a:t>
            </a:r>
            <a:endParaRPr lang="is-IS" sz="2400" dirty="0" smtClean="0"/>
          </a:p>
          <a:p>
            <a:pPr lvl="1">
              <a:lnSpc>
                <a:spcPts val="2400"/>
              </a:lnSpc>
              <a:spcBef>
                <a:spcPts val="0"/>
              </a:spcBef>
              <a:buFont typeface="Wingdings" panose="05000000000000000000" pitchFamily="2" charset="2"/>
              <a:buChar char="Ø"/>
            </a:pPr>
            <a:r>
              <a:rPr lang="is-IS" sz="2000" dirty="0" smtClean="0"/>
              <a:t>S&amp;J </a:t>
            </a:r>
            <a:r>
              <a:rPr lang="is-IS" sz="2000" dirty="0" smtClean="0"/>
              <a:t>1999:							</a:t>
            </a:r>
            <a:r>
              <a:rPr lang="is-IS" sz="2000" dirty="0" smtClean="0"/>
              <a:t>	</a:t>
            </a:r>
            <a:r>
              <a:rPr lang="is-IS" sz="2000" b="1" dirty="0" smtClean="0">
                <a:solidFill>
                  <a:srgbClr val="FF0000"/>
                </a:solidFill>
              </a:rPr>
              <a:t>1.94</a:t>
            </a:r>
            <a:endParaRPr lang="is-IS" sz="2000" b="1" dirty="0" smtClean="0">
              <a:solidFill>
                <a:srgbClr val="FF0000"/>
              </a:solidFill>
            </a:endParaRPr>
          </a:p>
          <a:p>
            <a:pPr lvl="1">
              <a:lnSpc>
                <a:spcPts val="2400"/>
              </a:lnSpc>
              <a:spcBef>
                <a:spcPts val="0"/>
              </a:spcBef>
              <a:buFont typeface="Wingdings" panose="05000000000000000000" pitchFamily="2" charset="2"/>
              <a:buChar char="Ø"/>
            </a:pPr>
            <a:r>
              <a:rPr lang="is-IS" sz="2000" dirty="0" smtClean="0"/>
              <a:t>RAUN, same speakers 2010</a:t>
            </a:r>
            <a:r>
              <a:rPr lang="is-IS" sz="2000" dirty="0" smtClean="0">
                <a:latin typeface="Times New Roman"/>
                <a:cs typeface="Times New Roman"/>
              </a:rPr>
              <a:t>–</a:t>
            </a:r>
            <a:r>
              <a:rPr lang="is-IS" sz="2000" dirty="0" smtClean="0"/>
              <a:t>2012:		</a:t>
            </a:r>
            <a:r>
              <a:rPr lang="is-IS" sz="2000" b="1" dirty="0" smtClean="0">
                <a:solidFill>
                  <a:srgbClr val="FF0000"/>
                </a:solidFill>
              </a:rPr>
              <a:t>2.58</a:t>
            </a:r>
            <a:r>
              <a:rPr lang="is-IS" sz="2000" dirty="0" smtClean="0"/>
              <a:t>	</a:t>
            </a:r>
          </a:p>
          <a:p>
            <a:pPr lvl="2">
              <a:lnSpc>
                <a:spcPts val="2000"/>
              </a:lnSpc>
              <a:spcBef>
                <a:spcPts val="0"/>
              </a:spcBef>
              <a:buFont typeface="Wingdings" panose="05000000000000000000" pitchFamily="2" charset="2"/>
              <a:buChar char="ü"/>
            </a:pPr>
            <a:r>
              <a:rPr lang="is-IS" sz="1800" dirty="0" smtClean="0"/>
              <a:t>Speakers who accept </a:t>
            </a:r>
            <a:r>
              <a:rPr lang="is-IS" sz="1800" dirty="0" smtClean="0">
                <a:solidFill>
                  <a:srgbClr val="FF0000"/>
                </a:solidFill>
              </a:rPr>
              <a:t>fewer</a:t>
            </a:r>
            <a:r>
              <a:rPr lang="is-IS" sz="1800" dirty="0" smtClean="0"/>
              <a:t> </a:t>
            </a:r>
            <a:r>
              <a:rPr lang="is-IS" sz="1800" dirty="0" smtClean="0"/>
              <a:t>NIP </a:t>
            </a:r>
            <a:r>
              <a:rPr lang="is-IS" sz="1800" dirty="0" smtClean="0"/>
              <a:t>expls.  </a:t>
            </a:r>
            <a:r>
              <a:rPr lang="is-IS" sz="1800" dirty="0"/>
              <a:t>2012 than 1999:		</a:t>
            </a:r>
            <a:r>
              <a:rPr lang="is-IS" sz="1800" dirty="0" smtClean="0"/>
              <a:t>71%   (140)</a:t>
            </a:r>
            <a:endParaRPr lang="is-IS" sz="1800" dirty="0" smtClean="0"/>
          </a:p>
          <a:p>
            <a:pPr lvl="2">
              <a:lnSpc>
                <a:spcPts val="2000"/>
              </a:lnSpc>
              <a:spcBef>
                <a:spcPts val="0"/>
              </a:spcBef>
              <a:buFont typeface="Wingdings" panose="05000000000000000000" pitchFamily="2" charset="2"/>
              <a:buChar char="ü"/>
            </a:pPr>
            <a:r>
              <a:rPr lang="is-IS" sz="1800" dirty="0" smtClean="0"/>
              <a:t>Speakers who get the </a:t>
            </a:r>
            <a:r>
              <a:rPr lang="is-IS" sz="1800" dirty="0" smtClean="0">
                <a:solidFill>
                  <a:srgbClr val="FF0000"/>
                </a:solidFill>
              </a:rPr>
              <a:t>same</a:t>
            </a:r>
            <a:r>
              <a:rPr lang="is-IS" sz="1800" dirty="0" smtClean="0"/>
              <a:t> </a:t>
            </a:r>
            <a:r>
              <a:rPr lang="is-IS" sz="1800" dirty="0"/>
              <a:t>“mean grade” 1999 and 2012:	</a:t>
            </a:r>
            <a:r>
              <a:rPr lang="is-IS" sz="1800" dirty="0" smtClean="0"/>
              <a:t>  23%   (46)</a:t>
            </a:r>
            <a:endParaRPr lang="is-IS" sz="1800" dirty="0"/>
          </a:p>
          <a:p>
            <a:pPr lvl="2">
              <a:lnSpc>
                <a:spcPts val="2000"/>
              </a:lnSpc>
              <a:spcBef>
                <a:spcPts val="0"/>
              </a:spcBef>
              <a:buFont typeface="Wingdings" panose="05000000000000000000" pitchFamily="2" charset="2"/>
              <a:buChar char="ü"/>
            </a:pPr>
            <a:r>
              <a:rPr lang="is-IS" sz="1800" dirty="0" smtClean="0"/>
              <a:t>Speakers who accept </a:t>
            </a:r>
            <a:r>
              <a:rPr lang="is-IS" sz="1800" dirty="0" smtClean="0">
                <a:solidFill>
                  <a:srgbClr val="FF0000"/>
                </a:solidFill>
              </a:rPr>
              <a:t>more</a:t>
            </a:r>
            <a:r>
              <a:rPr lang="is-IS" sz="1800" dirty="0" smtClean="0"/>
              <a:t> </a:t>
            </a:r>
            <a:r>
              <a:rPr lang="is-IS" sz="1800" dirty="0" smtClean="0"/>
              <a:t>NIP </a:t>
            </a:r>
            <a:r>
              <a:rPr lang="is-IS" sz="1800" dirty="0" smtClean="0"/>
              <a:t>expls. 2012 </a:t>
            </a:r>
            <a:r>
              <a:rPr lang="is-IS" sz="1800" dirty="0"/>
              <a:t>than 1999:		</a:t>
            </a:r>
            <a:r>
              <a:rPr lang="is-IS" sz="1800" dirty="0" smtClean="0"/>
              <a:t>   6%    (11)</a:t>
            </a:r>
            <a:endParaRPr lang="is-IS" sz="1800" dirty="0"/>
          </a:p>
          <a:p>
            <a:pPr marL="0" indent="0">
              <a:lnSpc>
                <a:spcPts val="2000"/>
              </a:lnSpc>
              <a:spcBef>
                <a:spcPts val="0"/>
              </a:spcBef>
              <a:buNone/>
            </a:pPr>
            <a:endParaRPr lang="is-IS" sz="1800" dirty="0" smtClean="0"/>
          </a:p>
          <a:p>
            <a:pPr>
              <a:lnSpc>
                <a:spcPts val="2200"/>
              </a:lnSpc>
              <a:spcBef>
                <a:spcPts val="0"/>
              </a:spcBef>
            </a:pPr>
            <a:r>
              <a:rPr lang="is-IS" sz="2400" dirty="0" smtClean="0"/>
              <a:t>Breaking down the numbers:</a:t>
            </a:r>
          </a:p>
          <a:p>
            <a:pPr lvl="1">
              <a:lnSpc>
                <a:spcPts val="2000"/>
              </a:lnSpc>
              <a:spcBef>
                <a:spcPts val="0"/>
              </a:spcBef>
              <a:buFont typeface="Wingdings" panose="05000000000000000000" pitchFamily="2" charset="2"/>
              <a:buChar char="Ø"/>
            </a:pPr>
            <a:r>
              <a:rPr lang="is-IS" sz="1800" dirty="0" smtClean="0"/>
              <a:t>Speakers who reject all relevant </a:t>
            </a:r>
            <a:r>
              <a:rPr lang="is-IS" sz="1800" dirty="0" smtClean="0"/>
              <a:t>NIP </a:t>
            </a:r>
            <a:r>
              <a:rPr lang="is-IS" sz="1800" dirty="0" smtClean="0"/>
              <a:t>examples  </a:t>
            </a:r>
            <a:r>
              <a:rPr lang="is-IS" sz="1800" dirty="0"/>
              <a:t>2012		</a:t>
            </a:r>
            <a:r>
              <a:rPr lang="is-IS" sz="1800" dirty="0" smtClean="0"/>
              <a:t> 	</a:t>
            </a:r>
            <a:r>
              <a:rPr lang="is-IS" sz="1800" dirty="0" smtClean="0"/>
              <a:t>      50% (99)</a:t>
            </a:r>
            <a:endParaRPr lang="is-IS" sz="1800" dirty="0" smtClean="0"/>
          </a:p>
          <a:p>
            <a:pPr lvl="1">
              <a:lnSpc>
                <a:spcPts val="2000"/>
              </a:lnSpc>
              <a:spcBef>
                <a:spcPts val="0"/>
              </a:spcBef>
              <a:buFont typeface="Wingdings" panose="05000000000000000000" pitchFamily="2" charset="2"/>
              <a:buChar char="Ø"/>
            </a:pPr>
            <a:r>
              <a:rPr lang="is-IS" sz="1800" dirty="0"/>
              <a:t>Speakers who </a:t>
            </a:r>
            <a:r>
              <a:rPr lang="is-IS" sz="1800" dirty="0" smtClean="0"/>
              <a:t>reject </a:t>
            </a:r>
            <a:r>
              <a:rPr lang="is-IS" sz="1800" dirty="0"/>
              <a:t>all relevant </a:t>
            </a:r>
            <a:r>
              <a:rPr lang="is-IS" sz="1800" dirty="0" smtClean="0"/>
              <a:t>NIP </a:t>
            </a:r>
            <a:r>
              <a:rPr lang="is-IS" sz="1800" dirty="0"/>
              <a:t>examples </a:t>
            </a:r>
            <a:r>
              <a:rPr lang="is-IS" sz="1800" dirty="0" smtClean="0"/>
              <a:t>1999 </a:t>
            </a:r>
            <a:r>
              <a:rPr lang="is-IS" sz="1800" dirty="0">
                <a:solidFill>
                  <a:srgbClr val="FF0000"/>
                </a:solidFill>
              </a:rPr>
              <a:t>and</a:t>
            </a:r>
            <a:r>
              <a:rPr lang="is-IS" sz="1800" dirty="0"/>
              <a:t> 2012:	</a:t>
            </a:r>
            <a:r>
              <a:rPr lang="is-IS" sz="1800" dirty="0" smtClean="0"/>
              <a:t>      15% (30)</a:t>
            </a:r>
            <a:endParaRPr lang="is-IS" sz="1800" dirty="0" smtClean="0"/>
          </a:p>
          <a:p>
            <a:pPr lvl="1">
              <a:lnSpc>
                <a:spcPts val="2000"/>
              </a:lnSpc>
              <a:spcBef>
                <a:spcPts val="0"/>
              </a:spcBef>
              <a:buFont typeface="Wingdings" panose="05000000000000000000" pitchFamily="2" charset="2"/>
              <a:buChar char="Ø"/>
            </a:pPr>
            <a:r>
              <a:rPr lang="is-IS" sz="1800" dirty="0" smtClean="0"/>
              <a:t>_ .. _ who reject all relevant </a:t>
            </a:r>
            <a:r>
              <a:rPr lang="is-IS" sz="1800" dirty="0" smtClean="0"/>
              <a:t>NIP </a:t>
            </a:r>
            <a:r>
              <a:rPr lang="is-IS" sz="1800" dirty="0" smtClean="0"/>
              <a:t>expls. 1999 but accept some </a:t>
            </a:r>
            <a:r>
              <a:rPr lang="is-IS" sz="1800" dirty="0" smtClean="0"/>
              <a:t>2012:      2.5% (5)</a:t>
            </a:r>
            <a:endParaRPr lang="is-IS" sz="1800" dirty="0" smtClean="0"/>
          </a:p>
          <a:p>
            <a:pPr lvl="1">
              <a:lnSpc>
                <a:spcPts val="2000"/>
              </a:lnSpc>
              <a:spcBef>
                <a:spcPts val="0"/>
              </a:spcBef>
              <a:buFont typeface="Wingdings" panose="05000000000000000000" pitchFamily="2" charset="2"/>
              <a:buChar char="Ø"/>
            </a:pPr>
            <a:r>
              <a:rPr lang="is-IS" sz="1800" dirty="0"/>
              <a:t>_ .. _ who reject all relevant </a:t>
            </a:r>
            <a:r>
              <a:rPr lang="is-IS" sz="1800" dirty="0" smtClean="0"/>
              <a:t>NIP </a:t>
            </a:r>
            <a:r>
              <a:rPr lang="is-IS" sz="1800" dirty="0"/>
              <a:t>expls. 1999 but accept </a:t>
            </a:r>
            <a:r>
              <a:rPr lang="is-IS" sz="1800" dirty="0" smtClean="0"/>
              <a:t>all 2012: 	</a:t>
            </a:r>
            <a:r>
              <a:rPr lang="is-IS" sz="1800" dirty="0" smtClean="0"/>
              <a:t>  </a:t>
            </a:r>
            <a:r>
              <a:rPr lang="is-IS" sz="1800" dirty="0" smtClean="0"/>
              <a:t>	</a:t>
            </a:r>
            <a:r>
              <a:rPr lang="is-IS" sz="1800" dirty="0" smtClean="0"/>
              <a:t>  0%  (0)</a:t>
            </a:r>
            <a:endParaRPr lang="is-IS" sz="1800" dirty="0" smtClean="0"/>
          </a:p>
          <a:p>
            <a:pPr>
              <a:lnSpc>
                <a:spcPts val="2000"/>
              </a:lnSpc>
              <a:spcBef>
                <a:spcPts val="0"/>
              </a:spcBef>
              <a:buFont typeface="Wingdings" panose="05000000000000000000" pitchFamily="2" charset="2"/>
              <a:buChar char="Ø"/>
            </a:pPr>
            <a:endParaRPr lang="is-IS" sz="1800" dirty="0"/>
          </a:p>
          <a:p>
            <a:pPr lvl="1">
              <a:lnSpc>
                <a:spcPts val="2000"/>
              </a:lnSpc>
              <a:spcBef>
                <a:spcPts val="0"/>
              </a:spcBef>
              <a:buFont typeface="Wingdings" panose="05000000000000000000" pitchFamily="2" charset="2"/>
              <a:buChar char="Ø"/>
            </a:pPr>
            <a:r>
              <a:rPr lang="is-IS" sz="1800" dirty="0" smtClean="0"/>
              <a:t>Accept all 1999 and 2012:								</a:t>
            </a:r>
            <a:r>
              <a:rPr lang="is-IS" sz="1800" dirty="0" smtClean="0"/>
              <a:t>                 0.5%  (1)</a:t>
            </a:r>
            <a:endParaRPr lang="is-IS" sz="1800" dirty="0" smtClean="0"/>
          </a:p>
          <a:p>
            <a:pPr lvl="1">
              <a:lnSpc>
                <a:spcPts val="2000"/>
              </a:lnSpc>
              <a:spcBef>
                <a:spcPts val="0"/>
              </a:spcBef>
              <a:buFont typeface="Wingdings" panose="05000000000000000000" pitchFamily="2" charset="2"/>
              <a:buChar char="Ø"/>
            </a:pPr>
            <a:r>
              <a:rPr lang="is-IS" sz="1800" dirty="0" smtClean="0"/>
              <a:t>Accept all 1999 but reject some 2012:						</a:t>
            </a:r>
            <a:r>
              <a:rPr lang="is-IS" sz="1800" dirty="0" smtClean="0"/>
              <a:t>        10% (20)</a:t>
            </a:r>
            <a:endParaRPr lang="is-IS" sz="1800" dirty="0" smtClean="0"/>
          </a:p>
          <a:p>
            <a:pPr lvl="1">
              <a:lnSpc>
                <a:spcPts val="2000"/>
              </a:lnSpc>
              <a:spcBef>
                <a:spcPts val="0"/>
              </a:spcBef>
              <a:buFont typeface="Wingdings" panose="05000000000000000000" pitchFamily="2" charset="2"/>
              <a:buChar char="Ø"/>
            </a:pPr>
            <a:r>
              <a:rPr lang="is-IS" sz="1800" dirty="0" smtClean="0"/>
              <a:t>Accept  all 1999 but reject all 2012:							</a:t>
            </a:r>
            <a:r>
              <a:rPr lang="is-IS" sz="1800" dirty="0" smtClean="0"/>
              <a:t>           3% 6)</a:t>
            </a:r>
            <a:endParaRPr lang="is-IS" sz="1800" dirty="0" smtClean="0"/>
          </a:p>
          <a:p>
            <a:pPr>
              <a:lnSpc>
                <a:spcPts val="2400"/>
              </a:lnSpc>
              <a:spcBef>
                <a:spcPts val="0"/>
              </a:spcBef>
              <a:buFont typeface="Wingdings" panose="05000000000000000000" pitchFamily="2" charset="2"/>
              <a:buChar char="Ø"/>
            </a:pPr>
            <a:endParaRPr lang="is-IS" sz="2000" dirty="0">
              <a:latin typeface="Calibri"/>
            </a:endParaRPr>
          </a:p>
          <a:p>
            <a:pPr>
              <a:lnSpc>
                <a:spcPts val="2400"/>
              </a:lnSpc>
              <a:spcBef>
                <a:spcPts val="0"/>
              </a:spcBef>
              <a:buNone/>
            </a:pPr>
            <a:endParaRPr lang="is-IS" sz="2400" dirty="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RAUN, </a:t>
            </a:r>
            <a:r>
              <a:rPr lang="is-IS" sz="3600" dirty="0" smtClean="0"/>
              <a:t>4</a:t>
            </a:r>
            <a:endParaRPr lang="is-IS" sz="3600" dirty="0"/>
          </a:p>
        </p:txBody>
      </p:sp>
      <p:sp>
        <p:nvSpPr>
          <p:cNvPr id="3" name="Content Placeholder 2"/>
          <p:cNvSpPr>
            <a:spLocks noGrp="1"/>
          </p:cNvSpPr>
          <p:nvPr>
            <p:ph idx="1"/>
          </p:nvPr>
        </p:nvSpPr>
        <p:spPr>
          <a:xfrm>
            <a:off x="467544" y="1268761"/>
            <a:ext cx="8229600" cy="4752528"/>
          </a:xfrm>
        </p:spPr>
        <p:txBody>
          <a:bodyPr/>
          <a:lstStyle/>
          <a:p>
            <a:pPr>
              <a:lnSpc>
                <a:spcPts val="2600"/>
              </a:lnSpc>
              <a:spcBef>
                <a:spcPts val="0"/>
              </a:spcBef>
            </a:pPr>
            <a:r>
              <a:rPr lang="is-IS" sz="2400" dirty="0"/>
              <a:t>M</a:t>
            </a:r>
            <a:r>
              <a:rPr lang="is-IS" sz="2400" dirty="0" smtClean="0"/>
              <a:t>ost of the speakers </a:t>
            </a:r>
            <a:r>
              <a:rPr lang="is-IS" sz="2400" dirty="0" smtClean="0">
                <a:solidFill>
                  <a:srgbClr val="FF0000"/>
                </a:solidFill>
              </a:rPr>
              <a:t>accept fewer NIP examples 10 years later</a:t>
            </a:r>
            <a:r>
              <a:rPr lang="is-IS" sz="2400" dirty="0" smtClean="0"/>
              <a:t> (when they are approx. 25 years old vs. 15 years old).</a:t>
            </a:r>
          </a:p>
          <a:p>
            <a:pPr>
              <a:lnSpc>
                <a:spcPts val="2600"/>
              </a:lnSpc>
              <a:spcBef>
                <a:spcPts val="0"/>
              </a:spcBef>
            </a:pPr>
            <a:endParaRPr lang="is-IS" sz="2400" dirty="0"/>
          </a:p>
          <a:p>
            <a:pPr>
              <a:lnSpc>
                <a:spcPts val="2600"/>
              </a:lnSpc>
              <a:spcBef>
                <a:spcPts val="0"/>
              </a:spcBef>
            </a:pPr>
            <a:r>
              <a:rPr lang="is-IS" sz="2400" dirty="0" smtClean="0"/>
              <a:t>Still, </a:t>
            </a:r>
            <a:r>
              <a:rPr lang="is-IS" sz="2400" dirty="0" smtClean="0">
                <a:solidFill>
                  <a:srgbClr val="FF0000"/>
                </a:solidFill>
              </a:rPr>
              <a:t>relatively few of the </a:t>
            </a:r>
            <a:r>
              <a:rPr lang="is-IS" sz="2400" dirty="0" smtClean="0">
                <a:solidFill>
                  <a:srgbClr val="FF0000"/>
                </a:solidFill>
                <a:latin typeface="Calibri"/>
              </a:rPr>
              <a:t>“NIP-positive” have </a:t>
            </a:r>
            <a:r>
              <a:rPr lang="is-IS" sz="2400" dirty="0" smtClean="0">
                <a:solidFill>
                  <a:srgbClr val="FF0000"/>
                </a:solidFill>
              </a:rPr>
              <a:t>completely “outgrown the habit”</a:t>
            </a:r>
            <a:r>
              <a:rPr lang="is-IS" sz="2400" dirty="0" smtClean="0"/>
              <a:t>: Only </a:t>
            </a:r>
            <a:r>
              <a:rPr lang="is-IS" sz="2400" dirty="0" smtClean="0"/>
              <a:t>35% (69) who </a:t>
            </a:r>
            <a:r>
              <a:rPr lang="is-IS" sz="2400" dirty="0" smtClean="0"/>
              <a:t>accepted some </a:t>
            </a:r>
            <a:r>
              <a:rPr lang="is-IS" sz="2400" dirty="0" smtClean="0"/>
              <a:t>NIP </a:t>
            </a:r>
            <a:r>
              <a:rPr lang="is-IS" sz="2400" dirty="0" smtClean="0"/>
              <a:t>examples reject all of them now.</a:t>
            </a:r>
          </a:p>
          <a:p>
            <a:pPr marL="0" indent="0">
              <a:lnSpc>
                <a:spcPts val="2600"/>
              </a:lnSpc>
              <a:spcBef>
                <a:spcPts val="0"/>
              </a:spcBef>
              <a:buNone/>
            </a:pPr>
            <a:endParaRPr lang="is-IS" sz="2400" dirty="0" smtClean="0"/>
          </a:p>
          <a:p>
            <a:pPr>
              <a:lnSpc>
                <a:spcPts val="2600"/>
              </a:lnSpc>
              <a:spcBef>
                <a:spcPts val="0"/>
              </a:spcBef>
            </a:pPr>
            <a:r>
              <a:rPr lang="is-IS" sz="2400" dirty="0" smtClean="0"/>
              <a:t>The results confirm the conclusion of IceDiaSyn that </a:t>
            </a:r>
            <a:r>
              <a:rPr lang="is-IS" sz="2400" dirty="0" smtClean="0">
                <a:solidFill>
                  <a:srgbClr val="FF0000"/>
                </a:solidFill>
              </a:rPr>
              <a:t>speakers typically do not acquire the NIP after the acquisition age </a:t>
            </a:r>
            <a:r>
              <a:rPr lang="is-IS" sz="2400" dirty="0" smtClean="0"/>
              <a:t>(only 5 speakers who rejected all the examples in 1999 accept some now).</a:t>
            </a:r>
          </a:p>
          <a:p>
            <a:pPr marL="0" indent="0">
              <a:lnSpc>
                <a:spcPts val="2800"/>
              </a:lnSpc>
              <a:spcBef>
                <a:spcPts val="0"/>
              </a:spcBef>
              <a:buNone/>
            </a:pPr>
            <a:endParaRPr lang="is-IS" sz="2400" dirty="0"/>
          </a:p>
          <a:p>
            <a:pPr>
              <a:lnSpc>
                <a:spcPts val="2800"/>
              </a:lnSpc>
              <a:spcBef>
                <a:spcPts val="0"/>
              </a:spcBef>
            </a:pPr>
            <a:r>
              <a:rPr lang="is-IS" sz="2400" dirty="0" smtClean="0"/>
              <a:t>But how about </a:t>
            </a:r>
            <a:r>
              <a:rPr lang="is-IS" sz="2400" dirty="0" smtClean="0">
                <a:solidFill>
                  <a:srgbClr val="FF0000"/>
                </a:solidFill>
              </a:rPr>
              <a:t>age grading </a:t>
            </a:r>
            <a:r>
              <a:rPr lang="is-IS" sz="2400" dirty="0" smtClean="0"/>
              <a:t>vs. </a:t>
            </a:r>
            <a:r>
              <a:rPr lang="is-IS" sz="2400" dirty="0" smtClean="0">
                <a:solidFill>
                  <a:srgbClr val="FF0000"/>
                </a:solidFill>
              </a:rPr>
              <a:t> adolescent peak</a:t>
            </a:r>
            <a:r>
              <a:rPr lang="is-IS" sz="2400" dirty="0" smtClean="0"/>
              <a:t>?</a:t>
            </a:r>
          </a:p>
          <a:p>
            <a:pPr>
              <a:lnSpc>
                <a:spcPts val="2800"/>
              </a:lnSpc>
              <a:spcBef>
                <a:spcPts val="0"/>
              </a:spcBef>
            </a:pPr>
            <a:endParaRPr lang="is-IS" sz="2400" dirty="0" smtClean="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smtClean="0"/>
              <a:t>RAUN, </a:t>
            </a:r>
            <a:r>
              <a:rPr lang="is-IS" sz="3600" dirty="0" smtClean="0"/>
              <a:t>5</a:t>
            </a:r>
            <a:endParaRPr lang="is-IS" sz="3600" dirty="0"/>
          </a:p>
        </p:txBody>
      </p:sp>
      <p:sp>
        <p:nvSpPr>
          <p:cNvPr id="3" name="Content Placeholder 2"/>
          <p:cNvSpPr>
            <a:spLocks noGrp="1"/>
          </p:cNvSpPr>
          <p:nvPr>
            <p:ph idx="1"/>
          </p:nvPr>
        </p:nvSpPr>
        <p:spPr>
          <a:xfrm>
            <a:off x="467544" y="1268760"/>
            <a:ext cx="8229600" cy="4886003"/>
          </a:xfrm>
        </p:spPr>
        <p:txBody>
          <a:bodyPr/>
          <a:lstStyle/>
          <a:p>
            <a:pPr marL="0" indent="0">
              <a:lnSpc>
                <a:spcPts val="2800"/>
              </a:lnSpc>
              <a:spcBef>
                <a:spcPts val="0"/>
              </a:spcBef>
              <a:buNone/>
            </a:pPr>
            <a:r>
              <a:rPr lang="is-IS" sz="2800" i="1" dirty="0" smtClean="0"/>
              <a:t>Adolescent peak and the S-curve:</a:t>
            </a:r>
          </a:p>
          <a:p>
            <a:pPr>
              <a:lnSpc>
                <a:spcPts val="2600"/>
              </a:lnSpc>
              <a:spcBef>
                <a:spcPts val="0"/>
              </a:spcBef>
            </a:pPr>
            <a:endParaRPr lang="is-IS" sz="2400" dirty="0" smtClean="0"/>
          </a:p>
          <a:p>
            <a:pPr>
              <a:lnSpc>
                <a:spcPts val="2600"/>
              </a:lnSpc>
              <a:spcBef>
                <a:spcPts val="0"/>
              </a:spcBef>
            </a:pPr>
            <a:r>
              <a:rPr lang="is-IS" sz="2400" dirty="0" smtClean="0"/>
              <a:t>It has often been observed that linguistic innovations are </a:t>
            </a:r>
            <a:r>
              <a:rPr lang="is-IS" sz="2400" dirty="0" smtClean="0">
                <a:latin typeface="Calibri"/>
              </a:rPr>
              <a:t>“most popular” among </a:t>
            </a:r>
            <a:r>
              <a:rPr lang="is-IS" sz="2400" b="1" dirty="0" smtClean="0">
                <a:latin typeface="Calibri"/>
              </a:rPr>
              <a:t>adolscents</a:t>
            </a:r>
            <a:r>
              <a:rPr lang="is-IS" sz="2400" dirty="0" smtClean="0">
                <a:latin typeface="Calibri"/>
              </a:rPr>
              <a:t> (age range varies somewhat), i.e. more popular than among both younger speakers and older speakers (cf. e.g. Labov </a:t>
            </a:r>
            <a:r>
              <a:rPr lang="is-IS" sz="2400" dirty="0" smtClean="0">
                <a:latin typeface="Calibri"/>
              </a:rPr>
              <a:t>2001:169ff</a:t>
            </a:r>
            <a:r>
              <a:rPr lang="is-IS" sz="2400" dirty="0" smtClean="0">
                <a:latin typeface="Calibri"/>
              </a:rPr>
              <a:t>. and passim, Tagliamonte and D’Arcy 2009, etc.). This is commonly referred to as the </a:t>
            </a:r>
            <a:r>
              <a:rPr lang="is-IS" sz="2400" b="1" dirty="0" smtClean="0">
                <a:latin typeface="Calibri"/>
              </a:rPr>
              <a:t>adolescent peak</a:t>
            </a:r>
            <a:r>
              <a:rPr lang="is-IS" sz="2400" dirty="0" smtClean="0">
                <a:latin typeface="Calibri"/>
              </a:rPr>
              <a:t>.</a:t>
            </a:r>
          </a:p>
          <a:p>
            <a:pPr>
              <a:lnSpc>
                <a:spcPts val="2600"/>
              </a:lnSpc>
              <a:spcBef>
                <a:spcPts val="0"/>
              </a:spcBef>
            </a:pPr>
            <a:endParaRPr lang="is-IS" sz="2400" dirty="0">
              <a:latin typeface="Calibri"/>
            </a:endParaRPr>
          </a:p>
          <a:p>
            <a:pPr>
              <a:lnSpc>
                <a:spcPts val="2600"/>
              </a:lnSpc>
              <a:spcBef>
                <a:spcPts val="0"/>
              </a:spcBef>
            </a:pPr>
            <a:r>
              <a:rPr lang="is-IS" sz="2400" dirty="0" smtClean="0">
                <a:latin typeface="Calibri"/>
              </a:rPr>
              <a:t>The so-called </a:t>
            </a:r>
            <a:r>
              <a:rPr lang="is-IS" sz="2400" b="1" dirty="0" smtClean="0">
                <a:latin typeface="Calibri"/>
              </a:rPr>
              <a:t>S-curve</a:t>
            </a:r>
            <a:r>
              <a:rPr lang="is-IS" sz="2400" dirty="0" smtClean="0">
                <a:latin typeface="Calibri"/>
              </a:rPr>
              <a:t> seems to be a commonly valid description of the diffusion of various kinds of innovations, including linguistic ones (cf. e.g. Kroch 2001:719ff., </a:t>
            </a:r>
            <a:r>
              <a:rPr lang="is-IS" sz="2400" dirty="0" smtClean="0"/>
              <a:t>Blythe </a:t>
            </a:r>
            <a:r>
              <a:rPr lang="is-IS" sz="2400" dirty="0"/>
              <a:t>and Croft </a:t>
            </a:r>
            <a:r>
              <a:rPr lang="is-IS" sz="2400" dirty="0" smtClean="0"/>
              <a:t>2012).</a:t>
            </a:r>
            <a:endParaRPr lang="is-IS" sz="2400" dirty="0"/>
          </a:p>
          <a:p>
            <a:pPr marL="0" indent="0">
              <a:lnSpc>
                <a:spcPts val="2800"/>
              </a:lnSpc>
              <a:spcBef>
                <a:spcPts val="0"/>
              </a:spcBef>
              <a:buNone/>
            </a:pPr>
            <a:endParaRPr lang="is-IS" sz="2800" dirty="0" smtClean="0"/>
          </a:p>
          <a:p>
            <a:pPr marL="0" indent="0">
              <a:lnSpc>
                <a:spcPts val="3200"/>
              </a:lnSpc>
              <a:spcBef>
                <a:spcPts val="0"/>
              </a:spcBef>
              <a:buNone/>
            </a:pPr>
            <a:endParaRPr lang="is-IS" sz="28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62</a:t>
            </a:fld>
            <a:endParaRPr lang="en-US"/>
          </a:p>
        </p:txBody>
      </p:sp>
    </p:spTree>
    <p:extLst>
      <p:ext uri="{BB962C8B-B14F-4D97-AF65-F5344CB8AC3E}">
        <p14:creationId xmlns:p14="http://schemas.microsoft.com/office/powerpoint/2010/main" val="1018104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600" dirty="0" smtClean="0"/>
              <a:t>RAUN, </a:t>
            </a:r>
            <a:r>
              <a:rPr lang="is-IS" sz="3600" dirty="0" smtClean="0"/>
              <a:t>6</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i="1" dirty="0" smtClean="0"/>
              <a:t>Post-adolescent troughs should smooth out the S-curve:</a:t>
            </a:r>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i="1" dirty="0"/>
          </a:p>
          <a:p>
            <a:pPr marL="0" indent="0">
              <a:buNone/>
            </a:pPr>
            <a:endParaRPr lang="is-IS" sz="2800" i="1" dirty="0" smtClean="0"/>
          </a:p>
          <a:p>
            <a:pPr marL="0" indent="0">
              <a:buNone/>
            </a:pPr>
            <a:endParaRPr lang="is-IS" sz="2800" dirty="0" smtClean="0"/>
          </a:p>
        </p:txBody>
      </p:sp>
      <p:sp>
        <p:nvSpPr>
          <p:cNvPr id="4" name="Date Placeholder 3"/>
          <p:cNvSpPr>
            <a:spLocks noGrp="1"/>
          </p:cNvSpPr>
          <p:nvPr>
            <p:ph type="dt" sz="half" idx="10"/>
          </p:nvPr>
        </p:nvSpPr>
        <p:spPr>
          <a:xfrm>
            <a:off x="251520" y="6093296"/>
            <a:ext cx="2736304"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213"/>
            <a:ext cx="7992888"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44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RAUN, </a:t>
            </a:r>
            <a:r>
              <a:rPr lang="is-IS" sz="3600" dirty="0" smtClean="0"/>
              <a:t>7 </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sz="2800" dirty="0" smtClean="0"/>
              <a:t>Important points expressed by </a:t>
            </a:r>
            <a:r>
              <a:rPr lang="is-IS" sz="2800" dirty="0" smtClean="0"/>
              <a:t>the S-curve figure:</a:t>
            </a:r>
            <a:endParaRPr lang="is-IS" sz="2800" dirty="0" smtClean="0"/>
          </a:p>
          <a:p>
            <a:pPr>
              <a:lnSpc>
                <a:spcPts val="2600"/>
              </a:lnSpc>
              <a:spcBef>
                <a:spcPts val="0"/>
              </a:spcBef>
            </a:pPr>
            <a:r>
              <a:rPr lang="is-IS" sz="2400" dirty="0" smtClean="0"/>
              <a:t>Even though T1 is lower than P1 and T2 is lower than P2, etc., P2 should be higher than P1, P3 should be higher than P2, etc. Similarly, T2 should be higher than T1, T3 should be higher than T2, etc.  Otherwise there will be no diffusion in the linguistic community.</a:t>
            </a:r>
            <a:endParaRPr lang="is-IS" sz="2400" dirty="0"/>
          </a:p>
          <a:p>
            <a:pPr marL="0" indent="0">
              <a:lnSpc>
                <a:spcPts val="2600"/>
              </a:lnSpc>
              <a:spcBef>
                <a:spcPts val="0"/>
              </a:spcBef>
              <a:buNone/>
            </a:pPr>
            <a:endParaRPr lang="is-IS" sz="2800" dirty="0" smtClean="0"/>
          </a:p>
          <a:p>
            <a:pPr marL="0" indent="0">
              <a:lnSpc>
                <a:spcPts val="2600"/>
              </a:lnSpc>
              <a:spcBef>
                <a:spcPts val="0"/>
              </a:spcBef>
              <a:buNone/>
            </a:pPr>
            <a:r>
              <a:rPr lang="is-IS" sz="2800" dirty="0" smtClean="0"/>
              <a:t>Important question:</a:t>
            </a:r>
          </a:p>
          <a:p>
            <a:pPr>
              <a:lnSpc>
                <a:spcPts val="2600"/>
              </a:lnSpc>
              <a:spcBef>
                <a:spcPts val="0"/>
              </a:spcBef>
            </a:pPr>
            <a:r>
              <a:rPr lang="is-IS" sz="2400" dirty="0" smtClean="0"/>
              <a:t>Does this (i.e. P2 &gt; P1 ..., T2 &gt; T1 ...) hold for the diffusion of the </a:t>
            </a:r>
            <a:r>
              <a:rPr lang="is-IS" sz="2400" dirty="0" smtClean="0"/>
              <a:t>NIP </a:t>
            </a:r>
            <a:r>
              <a:rPr lang="is-IS" sz="2400" dirty="0" smtClean="0"/>
              <a:t>in the Icelandic speech communtity? If it does, then the </a:t>
            </a:r>
            <a:r>
              <a:rPr lang="is-IS" sz="2400" dirty="0" smtClean="0"/>
              <a:t>NIP </a:t>
            </a:r>
            <a:r>
              <a:rPr lang="is-IS" sz="2400" dirty="0" smtClean="0"/>
              <a:t>is gaining ground, if not, then the </a:t>
            </a:r>
            <a:r>
              <a:rPr lang="is-IS" sz="2400" dirty="0" smtClean="0"/>
              <a:t>NIP </a:t>
            </a:r>
            <a:r>
              <a:rPr lang="is-IS" sz="2400" dirty="0" smtClean="0"/>
              <a:t>is (still) an instance of </a:t>
            </a:r>
            <a:r>
              <a:rPr lang="is-IS" sz="2400" dirty="0" smtClean="0">
                <a:latin typeface="Calibri"/>
              </a:rPr>
              <a:t>“adolescent language” and what </a:t>
            </a:r>
            <a:r>
              <a:rPr lang="is-IS" sz="2400" dirty="0" smtClean="0">
                <a:latin typeface="Calibri"/>
              </a:rPr>
              <a:t>S&amp;J </a:t>
            </a:r>
            <a:r>
              <a:rPr lang="is-IS" sz="2400" dirty="0" smtClean="0">
                <a:latin typeface="Calibri"/>
              </a:rPr>
              <a:t>and IceDiaSyn discovered is </a:t>
            </a:r>
            <a:r>
              <a:rPr lang="is-IS" sz="2400" b="1" dirty="0" smtClean="0">
                <a:latin typeface="Calibri"/>
              </a:rPr>
              <a:t>age grading</a:t>
            </a:r>
            <a:r>
              <a:rPr lang="is-IS" sz="2400" dirty="0" smtClean="0">
                <a:latin typeface="Calibri"/>
              </a:rPr>
              <a:t> and not </a:t>
            </a:r>
            <a:r>
              <a:rPr lang="is-IS" sz="2400" b="1" dirty="0" smtClean="0">
                <a:latin typeface="Calibri"/>
              </a:rPr>
              <a:t>change in apparent time</a:t>
            </a:r>
            <a:r>
              <a:rPr lang="is-IS" sz="2400" dirty="0" smtClean="0">
                <a:latin typeface="Calibri"/>
              </a:rPr>
              <a:t>.</a:t>
            </a:r>
            <a:endParaRPr lang="is-IS" sz="24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64</a:t>
            </a:fld>
            <a:endParaRPr lang="en-US"/>
          </a:p>
        </p:txBody>
      </p:sp>
    </p:spTree>
    <p:extLst>
      <p:ext uri="{BB962C8B-B14F-4D97-AF65-F5344CB8AC3E}">
        <p14:creationId xmlns:p14="http://schemas.microsoft.com/office/powerpoint/2010/main" val="1999375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RAUN, </a:t>
            </a:r>
            <a:r>
              <a:rPr lang="is-IS" sz="3600" dirty="0" smtClean="0"/>
              <a:t>8</a:t>
            </a:r>
            <a:endParaRPr lang="is-IS" sz="3600" dirty="0"/>
          </a:p>
        </p:txBody>
      </p:sp>
      <p:sp>
        <p:nvSpPr>
          <p:cNvPr id="3" name="Content Placeholder 2"/>
          <p:cNvSpPr>
            <a:spLocks noGrp="1"/>
          </p:cNvSpPr>
          <p:nvPr>
            <p:ph idx="1"/>
          </p:nvPr>
        </p:nvSpPr>
        <p:spPr>
          <a:xfrm>
            <a:off x="467544" y="1124744"/>
            <a:ext cx="8229600" cy="5030019"/>
          </a:xfrm>
        </p:spPr>
        <p:txBody>
          <a:bodyPr/>
          <a:lstStyle/>
          <a:p>
            <a:pPr marL="0" indent="0">
              <a:lnSpc>
                <a:spcPts val="2600"/>
              </a:lnSpc>
              <a:spcBef>
                <a:spcPts val="0"/>
              </a:spcBef>
              <a:buNone/>
            </a:pPr>
            <a:r>
              <a:rPr lang="is-IS" sz="2400" dirty="0" smtClean="0"/>
              <a:t>Comparison of </a:t>
            </a:r>
            <a:r>
              <a:rPr lang="is-IS" sz="2400" dirty="0" smtClean="0">
                <a:latin typeface="Calibri"/>
              </a:rPr>
              <a:t>“mean scores ” in</a:t>
            </a:r>
            <a:r>
              <a:rPr lang="is-IS" sz="2400" dirty="0" smtClean="0"/>
              <a:t> </a:t>
            </a:r>
            <a:r>
              <a:rPr lang="is-IS" sz="2400" dirty="0" smtClean="0"/>
              <a:t>S&amp;J </a:t>
            </a:r>
            <a:r>
              <a:rPr lang="is-IS" sz="2400" dirty="0" smtClean="0"/>
              <a:t>1999, IceDiaSyn 2006 &amp; RAUN 2012 (where 1 = accepts everything, 3 = rejects everything and we are comparing scores for same or maximally similar examples): </a:t>
            </a:r>
          </a:p>
          <a:p>
            <a:pPr marL="0" indent="0">
              <a:lnSpc>
                <a:spcPts val="2600"/>
              </a:lnSpc>
              <a:spcBef>
                <a:spcPts val="0"/>
              </a:spcBef>
              <a:buNone/>
            </a:pPr>
            <a:endParaRPr lang="is-IS" sz="2400" dirty="0"/>
          </a:p>
          <a:p>
            <a:pPr marL="0" indent="0">
              <a:lnSpc>
                <a:spcPts val="2600"/>
              </a:lnSpc>
              <a:spcBef>
                <a:spcPts val="0"/>
              </a:spcBef>
              <a:buNone/>
            </a:pPr>
            <a:r>
              <a:rPr lang="is-IS" sz="2400" dirty="0" smtClean="0"/>
              <a:t>Mean score for P1 (adolescents 1999):			</a:t>
            </a:r>
            <a:r>
              <a:rPr lang="is-IS" sz="2400" b="1" dirty="0" smtClean="0">
                <a:solidFill>
                  <a:srgbClr val="FF0000"/>
                </a:solidFill>
              </a:rPr>
              <a:t>1.94</a:t>
            </a:r>
            <a:r>
              <a:rPr lang="is-IS" sz="2400" dirty="0" smtClean="0"/>
              <a:t>	</a:t>
            </a:r>
          </a:p>
          <a:p>
            <a:pPr marL="0" indent="0">
              <a:lnSpc>
                <a:spcPts val="2600"/>
              </a:lnSpc>
              <a:spcBef>
                <a:spcPts val="0"/>
              </a:spcBef>
              <a:buNone/>
            </a:pPr>
            <a:r>
              <a:rPr lang="is-IS" sz="2400" dirty="0" smtClean="0"/>
              <a:t>Mean score for P2 (adolescents 2006):			</a:t>
            </a:r>
            <a:r>
              <a:rPr lang="is-IS" sz="2400" b="1" dirty="0" smtClean="0">
                <a:solidFill>
                  <a:srgbClr val="FF0000"/>
                </a:solidFill>
              </a:rPr>
              <a:t>1.90</a:t>
            </a:r>
            <a:endParaRPr lang="is-IS" sz="2400" b="1" dirty="0" smtClean="0">
              <a:solidFill>
                <a:srgbClr val="FF0000"/>
              </a:solidFill>
            </a:endParaRPr>
          </a:p>
          <a:p>
            <a:pPr marL="0" indent="0">
              <a:lnSpc>
                <a:spcPts val="2600"/>
              </a:lnSpc>
              <a:spcBef>
                <a:spcPts val="0"/>
              </a:spcBef>
              <a:buNone/>
            </a:pPr>
            <a:endParaRPr lang="is-IS" sz="2400" dirty="0"/>
          </a:p>
          <a:p>
            <a:pPr marL="0" indent="0">
              <a:lnSpc>
                <a:spcPts val="2600"/>
              </a:lnSpc>
              <a:spcBef>
                <a:spcPts val="0"/>
              </a:spcBef>
              <a:buNone/>
            </a:pPr>
            <a:r>
              <a:rPr lang="is-IS" sz="2400" dirty="0" smtClean="0"/>
              <a:t>Mean score for T1 (post-adolescents 2006):		</a:t>
            </a:r>
            <a:r>
              <a:rPr lang="is-IS" sz="2400" b="1" dirty="0" smtClean="0">
                <a:solidFill>
                  <a:srgbClr val="FF0000"/>
                </a:solidFill>
              </a:rPr>
              <a:t>2.47</a:t>
            </a:r>
            <a:endParaRPr lang="is-IS" sz="2400" b="1" dirty="0" smtClean="0">
              <a:solidFill>
                <a:srgbClr val="FF0000"/>
              </a:solidFill>
            </a:endParaRPr>
          </a:p>
          <a:p>
            <a:pPr marL="0" indent="0">
              <a:lnSpc>
                <a:spcPts val="2600"/>
              </a:lnSpc>
              <a:spcBef>
                <a:spcPts val="0"/>
              </a:spcBef>
              <a:buNone/>
            </a:pPr>
            <a:r>
              <a:rPr lang="is-IS" sz="2400" dirty="0" smtClean="0"/>
              <a:t>Mean score for T2 (post-adolescents 2012):		</a:t>
            </a:r>
            <a:r>
              <a:rPr lang="is-IS" sz="2400" b="1" dirty="0" smtClean="0">
                <a:solidFill>
                  <a:srgbClr val="FF0000"/>
                </a:solidFill>
              </a:rPr>
              <a:t>2.50</a:t>
            </a:r>
            <a:endParaRPr lang="is-IS" sz="2400" b="1" dirty="0" smtClean="0">
              <a:solidFill>
                <a:srgbClr val="FF0000"/>
              </a:solidFill>
            </a:endParaRPr>
          </a:p>
          <a:p>
            <a:pPr marL="0" indent="0">
              <a:lnSpc>
                <a:spcPts val="2600"/>
              </a:lnSpc>
              <a:spcBef>
                <a:spcPts val="0"/>
              </a:spcBef>
              <a:buNone/>
            </a:pPr>
            <a:endParaRPr lang="is-IS" sz="2400" dirty="0"/>
          </a:p>
          <a:p>
            <a:pPr marL="0" indent="0">
              <a:lnSpc>
                <a:spcPts val="2600"/>
              </a:lnSpc>
              <a:spcBef>
                <a:spcPts val="0"/>
              </a:spcBef>
              <a:buNone/>
            </a:pPr>
            <a:r>
              <a:rPr lang="is-IS" sz="2400" b="1" dirty="0" smtClean="0"/>
              <a:t>Possible conclusions:</a:t>
            </a:r>
          </a:p>
          <a:p>
            <a:pPr>
              <a:lnSpc>
                <a:spcPts val="2600"/>
              </a:lnSpc>
              <a:spcBef>
                <a:spcPts val="0"/>
              </a:spcBef>
            </a:pPr>
            <a:r>
              <a:rPr lang="is-IS" sz="2400" dirty="0" smtClean="0"/>
              <a:t>The </a:t>
            </a:r>
            <a:r>
              <a:rPr lang="is-IS" sz="2400" dirty="0" smtClean="0"/>
              <a:t>NIP </a:t>
            </a:r>
            <a:r>
              <a:rPr lang="is-IS" sz="2400" dirty="0" smtClean="0"/>
              <a:t>is (still) just </a:t>
            </a:r>
            <a:r>
              <a:rPr lang="is-IS" sz="2400" dirty="0" smtClean="0">
                <a:latin typeface="Calibri"/>
              </a:rPr>
              <a:t>“adolescent language”</a:t>
            </a:r>
          </a:p>
          <a:p>
            <a:pPr>
              <a:lnSpc>
                <a:spcPts val="2600"/>
              </a:lnSpc>
              <a:spcBef>
                <a:spcPts val="0"/>
              </a:spcBef>
            </a:pPr>
            <a:r>
              <a:rPr lang="is-IS" sz="2400" dirty="0" smtClean="0">
                <a:latin typeface="Calibri"/>
              </a:rPr>
              <a:t>We are (still) at the very bottom of the S-curve (since the </a:t>
            </a:r>
            <a:r>
              <a:rPr lang="is-IS" sz="2400" dirty="0" smtClean="0">
                <a:latin typeface="Calibri"/>
              </a:rPr>
              <a:t>NIP </a:t>
            </a:r>
            <a:r>
              <a:rPr lang="is-IS" sz="2400" dirty="0" smtClean="0">
                <a:latin typeface="Calibri"/>
              </a:rPr>
              <a:t>is a relatively recent innovation), </a:t>
            </a:r>
            <a:r>
              <a:rPr lang="is-IS" sz="2400" dirty="0" smtClean="0"/>
              <a:t>hence </a:t>
            </a:r>
            <a:r>
              <a:rPr lang="is-IS" sz="2400" dirty="0" smtClean="0"/>
              <a:t>very slow </a:t>
            </a:r>
            <a:r>
              <a:rPr lang="is-IS" sz="2400" dirty="0" smtClean="0"/>
              <a:t>diffusion.</a:t>
            </a:r>
            <a:endParaRPr lang="is-IS" sz="2400" dirty="0" smtClean="0">
              <a:latin typeface="Calibri"/>
            </a:endParaRPr>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65</a:t>
            </a:fld>
            <a:endParaRPr lang="en-US"/>
          </a:p>
        </p:txBody>
      </p:sp>
    </p:spTree>
    <p:extLst>
      <p:ext uri="{BB962C8B-B14F-4D97-AF65-F5344CB8AC3E}">
        <p14:creationId xmlns:p14="http://schemas.microsoft.com/office/powerpoint/2010/main" val="39860823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813"/>
            <a:ext cx="8496944" cy="863947"/>
          </a:xfrm>
        </p:spPr>
        <p:txBody>
          <a:bodyPr/>
          <a:lstStyle/>
          <a:p>
            <a:r>
              <a:rPr lang="is-IS" sz="3600" dirty="0" smtClean="0"/>
              <a:t>RAUN, 9</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lnSpc>
                <a:spcPts val="2800"/>
              </a:lnSpc>
              <a:spcBef>
                <a:spcPts val="0"/>
              </a:spcBef>
              <a:buNone/>
            </a:pPr>
            <a:r>
              <a:rPr lang="is-IS" sz="2800" i="1" dirty="0" smtClean="0"/>
              <a:t>Some sociolinguistic points from RAUN:</a:t>
            </a:r>
          </a:p>
          <a:p>
            <a:pPr marL="0" indent="0">
              <a:lnSpc>
                <a:spcPts val="2800"/>
              </a:lnSpc>
              <a:spcBef>
                <a:spcPts val="0"/>
              </a:spcBef>
              <a:buNone/>
            </a:pPr>
            <a:endParaRPr lang="is-IS" sz="2800" dirty="0"/>
          </a:p>
          <a:p>
            <a:pPr marL="0" indent="0">
              <a:lnSpc>
                <a:spcPts val="2800"/>
              </a:lnSpc>
              <a:spcBef>
                <a:spcPts val="0"/>
              </a:spcBef>
              <a:buNone/>
            </a:pPr>
            <a:r>
              <a:rPr lang="is-IS" sz="2400" b="1" dirty="0" smtClean="0"/>
              <a:t>Inner and Outer Reykjavík:</a:t>
            </a:r>
            <a:endParaRPr lang="is-IS" sz="2400" b="1" dirty="0" smtClean="0"/>
          </a:p>
          <a:p>
            <a:pPr>
              <a:lnSpc>
                <a:spcPts val="2400"/>
              </a:lnSpc>
              <a:spcBef>
                <a:spcPts val="0"/>
              </a:spcBef>
            </a:pPr>
            <a:r>
              <a:rPr lang="is-IS" sz="2400" dirty="0" smtClean="0"/>
              <a:t>Mean grade for those who </a:t>
            </a:r>
            <a:r>
              <a:rPr lang="is-IS" sz="2400" b="1" dirty="0" smtClean="0"/>
              <a:t>grew up </a:t>
            </a:r>
            <a:r>
              <a:rPr lang="is-IS" sz="2400" dirty="0" smtClean="0"/>
              <a:t>in Inner Reykjavík:	</a:t>
            </a:r>
            <a:r>
              <a:rPr lang="is-IS" sz="2400" b="1" dirty="0" smtClean="0">
                <a:solidFill>
                  <a:srgbClr val="FF0000"/>
                </a:solidFill>
              </a:rPr>
              <a:t>2.67</a:t>
            </a:r>
            <a:endParaRPr lang="is-IS" sz="2400" b="1" dirty="0" smtClean="0">
              <a:solidFill>
                <a:srgbClr val="FF0000"/>
              </a:solidFill>
            </a:endParaRPr>
          </a:p>
          <a:p>
            <a:pPr>
              <a:lnSpc>
                <a:spcPts val="2400"/>
              </a:lnSpc>
              <a:spcBef>
                <a:spcPts val="0"/>
              </a:spcBef>
            </a:pPr>
            <a:r>
              <a:rPr lang="is-IS" sz="2400" dirty="0" smtClean="0"/>
              <a:t>Mean grade for those who </a:t>
            </a:r>
            <a:r>
              <a:rPr lang="is-IS" sz="2400" b="1" dirty="0" smtClean="0"/>
              <a:t>grew up </a:t>
            </a:r>
            <a:r>
              <a:rPr lang="is-IS" sz="2400" dirty="0" smtClean="0"/>
              <a:t>in Outer Reykjavík: 	</a:t>
            </a:r>
            <a:r>
              <a:rPr lang="is-IS" sz="2400" b="1" dirty="0" smtClean="0">
                <a:solidFill>
                  <a:srgbClr val="FF0000"/>
                </a:solidFill>
              </a:rPr>
              <a:t>2.71</a:t>
            </a:r>
            <a:endParaRPr lang="is-IS" sz="2400" b="1" dirty="0" smtClean="0">
              <a:solidFill>
                <a:srgbClr val="FF0000"/>
              </a:solidFill>
            </a:endParaRPr>
          </a:p>
          <a:p>
            <a:pPr marL="0" indent="0">
              <a:lnSpc>
                <a:spcPts val="2400"/>
              </a:lnSpc>
              <a:spcBef>
                <a:spcPts val="0"/>
              </a:spcBef>
              <a:buNone/>
            </a:pPr>
            <a:r>
              <a:rPr lang="is-IS" sz="2400" dirty="0"/>
              <a:t>	</a:t>
            </a:r>
            <a:r>
              <a:rPr lang="is-IS" sz="2200" dirty="0" smtClean="0"/>
              <a:t>This difference is obviously not statistically significant (p = </a:t>
            </a:r>
            <a:r>
              <a:rPr lang="is-IS" sz="2200" dirty="0" smtClean="0"/>
              <a:t>0.75</a:t>
            </a:r>
            <a:r>
              <a:rPr lang="is-IS" sz="2200" dirty="0" smtClean="0"/>
              <a:t>)</a:t>
            </a:r>
          </a:p>
          <a:p>
            <a:pPr marL="0" indent="0">
              <a:lnSpc>
                <a:spcPts val="2800"/>
              </a:lnSpc>
              <a:spcBef>
                <a:spcPts val="0"/>
              </a:spcBef>
              <a:buNone/>
            </a:pPr>
            <a:endParaRPr lang="is-IS" dirty="0" smtClean="0"/>
          </a:p>
          <a:p>
            <a:pPr marL="0" indent="0">
              <a:lnSpc>
                <a:spcPts val="2800"/>
              </a:lnSpc>
              <a:spcBef>
                <a:spcPts val="0"/>
              </a:spcBef>
              <a:buNone/>
            </a:pPr>
            <a:r>
              <a:rPr lang="is-IS" sz="2400" b="1" dirty="0" smtClean="0"/>
              <a:t>Correlation with education:</a:t>
            </a:r>
            <a:endParaRPr lang="is-IS" sz="2400" b="1" dirty="0"/>
          </a:p>
          <a:p>
            <a:pPr>
              <a:lnSpc>
                <a:spcPts val="2400"/>
              </a:lnSpc>
              <a:spcBef>
                <a:spcPts val="0"/>
              </a:spcBef>
            </a:pPr>
            <a:r>
              <a:rPr lang="is-IS" sz="2400" dirty="0" smtClean="0"/>
              <a:t>There </a:t>
            </a:r>
            <a:r>
              <a:rPr lang="is-IS" sz="2400" dirty="0"/>
              <a:t>is a </a:t>
            </a:r>
            <a:r>
              <a:rPr lang="is-IS" sz="2400" dirty="0" smtClean="0">
                <a:solidFill>
                  <a:srgbClr val="FF0000"/>
                </a:solidFill>
              </a:rPr>
              <a:t>medium strong </a:t>
            </a:r>
            <a:r>
              <a:rPr lang="is-IS" sz="2400" dirty="0" smtClean="0"/>
              <a:t>and </a:t>
            </a:r>
            <a:r>
              <a:rPr lang="is-IS" sz="2400" dirty="0" smtClean="0">
                <a:solidFill>
                  <a:srgbClr val="FF0000"/>
                </a:solidFill>
              </a:rPr>
              <a:t>statistically significant correlation with </a:t>
            </a:r>
            <a:r>
              <a:rPr lang="is-IS" sz="2400" dirty="0" smtClean="0">
                <a:solidFill>
                  <a:srgbClr val="FF0000"/>
                </a:solidFill>
              </a:rPr>
              <a:t>education of the subjects </a:t>
            </a:r>
            <a:r>
              <a:rPr lang="is-IS" sz="2400" dirty="0"/>
              <a:t>now, i.e. the more educated speakers are less likely to accept the </a:t>
            </a:r>
            <a:r>
              <a:rPr lang="is-IS" sz="2400" dirty="0" smtClean="0"/>
              <a:t>NIP </a:t>
            </a:r>
            <a:r>
              <a:rPr lang="is-IS" sz="2400" dirty="0" smtClean="0"/>
              <a:t>now </a:t>
            </a:r>
            <a:r>
              <a:rPr lang="is-IS" sz="2400" dirty="0"/>
              <a:t>(r = </a:t>
            </a:r>
            <a:r>
              <a:rPr lang="is-IS" sz="2400" dirty="0" smtClean="0"/>
              <a:t>0.340,       p</a:t>
            </a:r>
            <a:r>
              <a:rPr lang="is-IS" sz="2400" dirty="0"/>
              <a:t>&lt; </a:t>
            </a:r>
            <a:r>
              <a:rPr lang="is-IS" sz="2400" dirty="0" smtClean="0"/>
              <a:t>0.001</a:t>
            </a:r>
            <a:r>
              <a:rPr lang="is-IS" sz="2400" dirty="0"/>
              <a:t>)</a:t>
            </a:r>
          </a:p>
          <a:p>
            <a:pPr marL="324000">
              <a:lnSpc>
                <a:spcPts val="3000"/>
              </a:lnSpc>
              <a:spcBef>
                <a:spcPts val="0"/>
              </a:spcBef>
              <a:buNone/>
            </a:pPr>
            <a:r>
              <a:rPr lang="is-IS" dirty="0"/>
              <a:t>	</a:t>
            </a:r>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66</a:t>
            </a:fld>
            <a:endParaRPr lang="en-US"/>
          </a:p>
        </p:txBody>
      </p:sp>
    </p:spTree>
    <p:extLst>
      <p:ext uri="{BB962C8B-B14F-4D97-AF65-F5344CB8AC3E}">
        <p14:creationId xmlns:p14="http://schemas.microsoft.com/office/powerpoint/2010/main" val="3383866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19931"/>
          </a:xfrm>
        </p:spPr>
        <p:txBody>
          <a:bodyPr/>
          <a:lstStyle/>
          <a:p>
            <a:r>
              <a:rPr lang="is-IS" sz="3600" dirty="0" smtClean="0"/>
              <a:t>Concluding remarks</a:t>
            </a:r>
            <a:endParaRPr lang="is-IS" sz="3600" dirty="0"/>
          </a:p>
        </p:txBody>
      </p:sp>
      <p:sp>
        <p:nvSpPr>
          <p:cNvPr id="3" name="Content Placeholder 2"/>
          <p:cNvSpPr>
            <a:spLocks noGrp="1"/>
          </p:cNvSpPr>
          <p:nvPr>
            <p:ph idx="1"/>
          </p:nvPr>
        </p:nvSpPr>
        <p:spPr>
          <a:xfrm>
            <a:off x="467544" y="1052736"/>
            <a:ext cx="8229600" cy="5102027"/>
          </a:xfrm>
        </p:spPr>
        <p:txBody>
          <a:bodyPr/>
          <a:lstStyle/>
          <a:p>
            <a:pPr>
              <a:lnSpc>
                <a:spcPts val="2600"/>
              </a:lnSpc>
              <a:spcBef>
                <a:spcPts val="0"/>
              </a:spcBef>
            </a:pPr>
            <a:r>
              <a:rPr lang="is-IS" sz="2600" dirty="0" smtClean="0"/>
              <a:t>The distribution of the NIP suggests that it is </a:t>
            </a:r>
            <a:r>
              <a:rPr lang="is-IS" sz="2600" b="1" dirty="0" smtClean="0">
                <a:latin typeface="Calibri"/>
              </a:rPr>
              <a:t>“a real linguistic </a:t>
            </a:r>
            <a:r>
              <a:rPr lang="is-IS" sz="2600" b="1" dirty="0" smtClean="0">
                <a:latin typeface="Calibri"/>
              </a:rPr>
              <a:t>innovation” </a:t>
            </a:r>
            <a:r>
              <a:rPr lang="is-IS" sz="2600" dirty="0" smtClean="0">
                <a:latin typeface="Calibri"/>
              </a:rPr>
              <a:t>(or “real change”in </a:t>
            </a:r>
            <a:r>
              <a:rPr lang="is-IS" sz="2600" dirty="0" smtClean="0">
                <a:latin typeface="Calibri"/>
              </a:rPr>
              <a:t>the sense of Hale 2007 e.g.) in that it seems to be </a:t>
            </a:r>
            <a:r>
              <a:rPr lang="is-IS" sz="2600" b="1" dirty="0" smtClean="0">
                <a:latin typeface="Calibri"/>
              </a:rPr>
              <a:t>acquired during the acquisition period </a:t>
            </a:r>
            <a:r>
              <a:rPr lang="is-IS" sz="2600" dirty="0" smtClean="0">
                <a:latin typeface="Calibri"/>
              </a:rPr>
              <a:t>and </a:t>
            </a:r>
            <a:r>
              <a:rPr lang="is-IS" sz="2600" b="1" dirty="0" smtClean="0">
                <a:latin typeface="Calibri"/>
              </a:rPr>
              <a:t>does not </a:t>
            </a:r>
            <a:r>
              <a:rPr lang="is-IS" sz="2600" b="1" dirty="0" smtClean="0">
                <a:latin typeface="Calibri"/>
              </a:rPr>
              <a:t>spread </a:t>
            </a:r>
            <a:r>
              <a:rPr lang="is-IS" sz="2600" b="1" dirty="0" smtClean="0">
                <a:latin typeface="Calibri"/>
              </a:rPr>
              <a:t>freely across </a:t>
            </a:r>
            <a:r>
              <a:rPr lang="is-IS" sz="2600" b="1" dirty="0" smtClean="0">
                <a:latin typeface="Calibri"/>
              </a:rPr>
              <a:t>generations </a:t>
            </a:r>
            <a:r>
              <a:rPr lang="is-IS" sz="2600" dirty="0" smtClean="0">
                <a:latin typeface="Calibri"/>
              </a:rPr>
              <a:t>like typical changes in frequency of usage </a:t>
            </a:r>
            <a:r>
              <a:rPr lang="is-IS" sz="2600" dirty="0" smtClean="0">
                <a:latin typeface="Calibri"/>
              </a:rPr>
              <a:t>do (e.g</a:t>
            </a:r>
            <a:r>
              <a:rPr lang="is-IS" sz="2600" dirty="0" smtClean="0">
                <a:latin typeface="Calibri"/>
              </a:rPr>
              <a:t>. the Extended </a:t>
            </a:r>
            <a:r>
              <a:rPr lang="is-IS" sz="2600" dirty="0" smtClean="0">
                <a:latin typeface="Calibri"/>
              </a:rPr>
              <a:t>Progressive also studied in IceDiaSyn).</a:t>
            </a:r>
            <a:endParaRPr lang="is-IS" sz="2600" dirty="0" smtClean="0">
              <a:latin typeface="Calibri"/>
            </a:endParaRPr>
          </a:p>
          <a:p>
            <a:pPr>
              <a:lnSpc>
                <a:spcPts val="2600"/>
              </a:lnSpc>
              <a:spcBef>
                <a:spcPts val="0"/>
              </a:spcBef>
            </a:pPr>
            <a:r>
              <a:rPr lang="is-IS" sz="2600" dirty="0" smtClean="0">
                <a:latin typeface="Calibri"/>
              </a:rPr>
              <a:t>But there is a lot we do not really understand about its </a:t>
            </a:r>
            <a:r>
              <a:rPr lang="is-IS" sz="2600" b="1" dirty="0" smtClean="0">
                <a:latin typeface="Calibri"/>
              </a:rPr>
              <a:t>actuation</a:t>
            </a:r>
            <a:r>
              <a:rPr lang="is-IS" sz="2600" dirty="0" smtClean="0">
                <a:latin typeface="Calibri"/>
              </a:rPr>
              <a:t> and </a:t>
            </a:r>
            <a:r>
              <a:rPr lang="is-IS" sz="2600" b="1" dirty="0" smtClean="0">
                <a:latin typeface="Calibri"/>
              </a:rPr>
              <a:t>diffusion</a:t>
            </a:r>
            <a:r>
              <a:rPr lang="is-IS" sz="2600" dirty="0" smtClean="0">
                <a:latin typeface="Calibri"/>
              </a:rPr>
              <a:t>:</a:t>
            </a:r>
          </a:p>
          <a:p>
            <a:pPr lvl="1">
              <a:lnSpc>
                <a:spcPts val="2400"/>
              </a:lnSpc>
              <a:spcBef>
                <a:spcPts val="0"/>
              </a:spcBef>
            </a:pPr>
            <a:r>
              <a:rPr lang="is-IS" sz="2400" dirty="0" smtClean="0">
                <a:latin typeface="Calibri"/>
              </a:rPr>
              <a:t>Why did the </a:t>
            </a:r>
            <a:r>
              <a:rPr lang="is-IS" sz="2400" dirty="0" smtClean="0"/>
              <a:t>NIP suddenly gain ground in adolescent language towards the end of the last century (the actuation problem)?</a:t>
            </a:r>
          </a:p>
          <a:p>
            <a:pPr lvl="1">
              <a:lnSpc>
                <a:spcPts val="2400"/>
              </a:lnSpc>
              <a:spcBef>
                <a:spcPts val="0"/>
              </a:spcBef>
            </a:pPr>
            <a:r>
              <a:rPr lang="is-IS" sz="2400" dirty="0" smtClean="0"/>
              <a:t>Why is the NIP not spreading faster than it is — </a:t>
            </a:r>
            <a:r>
              <a:rPr lang="is-IS" sz="2400" dirty="0" smtClean="0"/>
              <a:t>e.g. </a:t>
            </a:r>
            <a:r>
              <a:rPr lang="is-IS" sz="2400" dirty="0" smtClean="0"/>
              <a:t>not </a:t>
            </a:r>
            <a:r>
              <a:rPr lang="is-IS" sz="2400" dirty="0" smtClean="0"/>
              <a:t>as fast as ALY predict? What is the reason for the post-adolescent trough? Can negative attitude </a:t>
            </a:r>
            <a:r>
              <a:rPr lang="is-IS" sz="2400" dirty="0" smtClean="0"/>
              <a:t>have </a:t>
            </a:r>
            <a:r>
              <a:rPr lang="is-IS" sz="2400" dirty="0" smtClean="0"/>
              <a:t>this kind of effect on syntax</a:t>
            </a:r>
            <a:r>
              <a:rPr lang="is-IS" sz="2400" dirty="0" smtClean="0"/>
              <a:t>?</a:t>
            </a:r>
            <a:endParaRPr lang="is-IS" sz="2400" dirty="0" smtClean="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67</a:t>
            </a:fld>
            <a:endParaRPr lang="en-US"/>
          </a:p>
        </p:txBody>
      </p:sp>
    </p:spTree>
    <p:extLst>
      <p:ext uri="{BB962C8B-B14F-4D97-AF65-F5344CB8AC3E}">
        <p14:creationId xmlns:p14="http://schemas.microsoft.com/office/powerpoint/2010/main" val="1913767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260649"/>
            <a:ext cx="8229600" cy="576063"/>
          </a:xfrm>
        </p:spPr>
        <p:txBody>
          <a:bodyPr/>
          <a:lstStyle/>
          <a:p>
            <a:r>
              <a:rPr lang="is-IS" sz="3200" dirty="0" smtClean="0"/>
              <a:t>References</a:t>
            </a:r>
          </a:p>
        </p:txBody>
      </p:sp>
      <p:sp>
        <p:nvSpPr>
          <p:cNvPr id="32771" name="Content Placeholder 2"/>
          <p:cNvSpPr>
            <a:spLocks noGrp="1"/>
          </p:cNvSpPr>
          <p:nvPr>
            <p:ph idx="1"/>
          </p:nvPr>
        </p:nvSpPr>
        <p:spPr>
          <a:xfrm>
            <a:off x="457200" y="764704"/>
            <a:ext cx="8229600" cy="5361459"/>
          </a:xfrm>
        </p:spPr>
        <p:txBody>
          <a:bodyPr/>
          <a:lstStyle/>
          <a:p>
            <a:pPr marL="360000">
              <a:lnSpc>
                <a:spcPts val="2000"/>
              </a:lnSpc>
              <a:spcBef>
                <a:spcPts val="0"/>
              </a:spcBef>
              <a:buFont typeface="Arial" charset="0"/>
              <a:buNone/>
            </a:pPr>
            <a:r>
              <a:rPr lang="is-IS" sz="2000" dirty="0" smtClean="0"/>
              <a:t>Anton </a:t>
            </a:r>
            <a:r>
              <a:rPr lang="is-IS" sz="2000" dirty="0" smtClean="0"/>
              <a:t>Karl Ingason, Einar </a:t>
            </a:r>
            <a:r>
              <a:rPr lang="is-IS" sz="2000" dirty="0"/>
              <a:t>Freyr </a:t>
            </a:r>
            <a:r>
              <a:rPr lang="is-IS" sz="2000" dirty="0" smtClean="0"/>
              <a:t>Sigurðsson and </a:t>
            </a:r>
            <a:r>
              <a:rPr lang="is-IS" sz="2000" dirty="0"/>
              <a:t>Joel Wallenberg. </a:t>
            </a:r>
            <a:r>
              <a:rPr lang="is-IS" sz="2000" dirty="0" smtClean="0"/>
              <a:t>2012. Antisocial </a:t>
            </a:r>
            <a:r>
              <a:rPr lang="is-IS" sz="2000" dirty="0"/>
              <a:t>Syntax. </a:t>
            </a:r>
            <a:r>
              <a:rPr lang="is-IS" sz="2000" dirty="0" smtClean="0"/>
              <a:t>Disentangling </a:t>
            </a:r>
            <a:r>
              <a:rPr lang="en-US" sz="2000" dirty="0" smtClean="0"/>
              <a:t>the </a:t>
            </a:r>
            <a:r>
              <a:rPr lang="en-US" sz="2000" dirty="0"/>
              <a:t>Icelandic VO/</a:t>
            </a:r>
            <a:r>
              <a:rPr lang="en-US" sz="2000" dirty="0" err="1"/>
              <a:t>OV</a:t>
            </a:r>
            <a:r>
              <a:rPr lang="en-US" sz="2000" dirty="0"/>
              <a:t> </a:t>
            </a:r>
            <a:r>
              <a:rPr lang="en-US" sz="2000" dirty="0" smtClean="0"/>
              <a:t>Parameter </a:t>
            </a:r>
            <a:r>
              <a:rPr lang="en-US" sz="2000" dirty="0"/>
              <a:t>and its </a:t>
            </a:r>
            <a:r>
              <a:rPr lang="en-US" sz="2000" dirty="0" smtClean="0"/>
              <a:t>Lexical </a:t>
            </a:r>
            <a:r>
              <a:rPr lang="en-US" sz="2000" dirty="0"/>
              <a:t>R</a:t>
            </a:r>
            <a:r>
              <a:rPr lang="en-US" sz="2000" dirty="0" smtClean="0"/>
              <a:t>emains</a:t>
            </a:r>
            <a:r>
              <a:rPr lang="en-US" sz="2000" dirty="0"/>
              <a:t>. P</a:t>
            </a:r>
            <a:r>
              <a:rPr lang="en-US" sz="2000" dirty="0" smtClean="0"/>
              <a:t>resented </a:t>
            </a:r>
            <a:r>
              <a:rPr lang="en-US" sz="2000" dirty="0"/>
              <a:t>at DIGS 14, University of </a:t>
            </a:r>
            <a:r>
              <a:rPr lang="en-US" sz="2000" dirty="0" smtClean="0"/>
              <a:t>Lisbon, </a:t>
            </a:r>
            <a:r>
              <a:rPr lang="en-US" sz="2000" dirty="0" smtClean="0"/>
              <a:t> </a:t>
            </a:r>
            <a:r>
              <a:rPr lang="is-IS" sz="2000" dirty="0" smtClean="0"/>
              <a:t>July 4</a:t>
            </a:r>
            <a:r>
              <a:rPr lang="is-IS" sz="2000" dirty="0" smtClean="0">
                <a:latin typeface="Calibri"/>
              </a:rPr>
              <a:t>–</a:t>
            </a:r>
            <a:r>
              <a:rPr lang="is-IS" sz="2000" dirty="0" smtClean="0"/>
              <a:t>6.</a:t>
            </a:r>
            <a:endParaRPr lang="en-US" sz="2000" dirty="0" smtClean="0">
              <a:cs typeface="Times New Roman" pitchFamily="18" charset="0"/>
            </a:endParaRPr>
          </a:p>
          <a:p>
            <a:pPr marL="360000">
              <a:lnSpc>
                <a:spcPts val="2000"/>
              </a:lnSpc>
              <a:spcBef>
                <a:spcPts val="0"/>
              </a:spcBef>
              <a:buNone/>
            </a:pPr>
            <a:r>
              <a:rPr lang="is-IS" sz="2000" dirty="0"/>
              <a:t>Anton Karl Ingason, Julie Anne Legate and Charles Yang. 2012. The Evolutionary Trajectory of the Icelandic New Passive. </a:t>
            </a:r>
            <a:r>
              <a:rPr lang="is-IS" sz="2000" i="1" dirty="0"/>
              <a:t>U.Penn Working Papers in Linguistics </a:t>
            </a:r>
            <a:r>
              <a:rPr lang="is-IS" sz="2000" dirty="0"/>
              <a:t>18(2):91–100</a:t>
            </a:r>
            <a:r>
              <a:rPr lang="is-IS" sz="2000" dirty="0" smtClean="0"/>
              <a:t>.</a:t>
            </a:r>
          </a:p>
          <a:p>
            <a:pPr marL="360000">
              <a:lnSpc>
                <a:spcPts val="2000"/>
              </a:lnSpc>
              <a:spcBef>
                <a:spcPts val="0"/>
              </a:spcBef>
              <a:buNone/>
            </a:pPr>
            <a:r>
              <a:rPr lang="en-US" sz="2000" dirty="0" err="1" smtClean="0">
                <a:cs typeface="Times New Roman" pitchFamily="18" charset="0"/>
              </a:rPr>
              <a:t>Ásta</a:t>
            </a:r>
            <a:r>
              <a:rPr lang="en-US" sz="2000" dirty="0" smtClean="0">
                <a:cs typeface="Times New Roman" pitchFamily="18" charset="0"/>
              </a:rPr>
              <a:t> </a:t>
            </a:r>
            <a:r>
              <a:rPr lang="en-US" sz="2000" dirty="0" err="1" smtClean="0">
                <a:cs typeface="Times New Roman" pitchFamily="18" charset="0"/>
              </a:rPr>
              <a:t>Svavarsdóttir</a:t>
            </a:r>
            <a:r>
              <a:rPr lang="en-US" sz="2000" dirty="0" smtClean="0">
                <a:cs typeface="Times New Roman" pitchFamily="18" charset="0"/>
              </a:rPr>
              <a:t>. 2013. </a:t>
            </a:r>
            <a:r>
              <a:rPr lang="en-US" sz="2000" dirty="0" err="1" smtClean="0">
                <a:cs typeface="Times New Roman" pitchFamily="18" charset="0"/>
              </a:rPr>
              <a:t>Þágufallshneigð</a:t>
            </a:r>
            <a:r>
              <a:rPr lang="en-US" sz="2000" dirty="0" smtClean="0">
                <a:cs typeface="Times New Roman" pitchFamily="18" charset="0"/>
              </a:rPr>
              <a:t> í </a:t>
            </a:r>
            <a:r>
              <a:rPr lang="en-US" sz="2000" dirty="0" err="1" smtClean="0">
                <a:cs typeface="Times New Roman" pitchFamily="18" charset="0"/>
              </a:rPr>
              <a:t>sjón</a:t>
            </a:r>
            <a:r>
              <a:rPr lang="en-US" sz="2000" dirty="0" smtClean="0">
                <a:cs typeface="Times New Roman" pitchFamily="18" charset="0"/>
              </a:rPr>
              <a:t> </a:t>
            </a:r>
            <a:r>
              <a:rPr lang="en-US" sz="2000" dirty="0" err="1" smtClean="0">
                <a:cs typeface="Times New Roman" pitchFamily="18" charset="0"/>
              </a:rPr>
              <a:t>og</a:t>
            </a:r>
            <a:r>
              <a:rPr lang="en-US" sz="2000" dirty="0" smtClean="0">
                <a:cs typeface="Times New Roman" pitchFamily="18" charset="0"/>
              </a:rPr>
              <a:t> </a:t>
            </a:r>
            <a:r>
              <a:rPr lang="en-US" sz="2000" dirty="0" err="1" smtClean="0">
                <a:cs typeface="Times New Roman" pitchFamily="18" charset="0"/>
              </a:rPr>
              <a:t>raun</a:t>
            </a:r>
            <a:r>
              <a:rPr lang="en-US" sz="2000" dirty="0" smtClean="0">
                <a:cs typeface="Times New Roman" pitchFamily="18" charset="0"/>
              </a:rPr>
              <a:t>. </a:t>
            </a:r>
            <a:r>
              <a:rPr lang="en-US" sz="2000" dirty="0" err="1" smtClean="0">
                <a:cs typeface="Times New Roman" pitchFamily="18" charset="0"/>
              </a:rPr>
              <a:t>Notkun</a:t>
            </a:r>
            <a:r>
              <a:rPr lang="en-US" sz="2000" dirty="0" smtClean="0">
                <a:cs typeface="Times New Roman" pitchFamily="18" charset="0"/>
              </a:rPr>
              <a:t> </a:t>
            </a:r>
            <a:r>
              <a:rPr lang="en-US" sz="2000" dirty="0" err="1" smtClean="0">
                <a:cs typeface="Times New Roman" pitchFamily="18" charset="0"/>
              </a:rPr>
              <a:t>spurningakannana</a:t>
            </a:r>
            <a:r>
              <a:rPr lang="en-US" sz="2000" dirty="0" smtClean="0">
                <a:cs typeface="Times New Roman" pitchFamily="18" charset="0"/>
              </a:rPr>
              <a:t> í </a:t>
            </a:r>
            <a:r>
              <a:rPr lang="en-US" sz="2000" dirty="0" err="1" smtClean="0">
                <a:cs typeface="Times New Roman" pitchFamily="18" charset="0"/>
              </a:rPr>
              <a:t>samanb</a:t>
            </a:r>
            <a:r>
              <a:rPr lang="en-US" sz="2000" dirty="0" err="1" smtClean="0">
                <a:cs typeface="Times New Roman" pitchFamily="18" charset="0"/>
              </a:rPr>
              <a:t>urði</a:t>
            </a:r>
            <a:r>
              <a:rPr lang="en-US" sz="2000" dirty="0" smtClean="0">
                <a:cs typeface="Times New Roman" pitchFamily="18" charset="0"/>
              </a:rPr>
              <a:t> </a:t>
            </a:r>
            <a:r>
              <a:rPr lang="en-US" sz="2000" dirty="0" err="1" smtClean="0">
                <a:cs typeface="Times New Roman" pitchFamily="18" charset="0"/>
              </a:rPr>
              <a:t>við</a:t>
            </a:r>
            <a:r>
              <a:rPr lang="en-US" sz="2000" dirty="0" smtClean="0">
                <a:cs typeface="Times New Roman" pitchFamily="18" charset="0"/>
              </a:rPr>
              <a:t> </a:t>
            </a:r>
            <a:r>
              <a:rPr lang="en-US" sz="2000" dirty="0" err="1" smtClean="0">
                <a:cs typeface="Times New Roman" pitchFamily="18" charset="0"/>
              </a:rPr>
              <a:t>málnotkun</a:t>
            </a:r>
            <a:r>
              <a:rPr lang="en-US" sz="2000" dirty="0" smtClean="0">
                <a:cs typeface="Times New Roman" pitchFamily="18" charset="0"/>
              </a:rPr>
              <a:t>. </a:t>
            </a:r>
            <a:r>
              <a:rPr lang="en-US" sz="2000" dirty="0" err="1" smtClean="0">
                <a:cs typeface="Times New Roman" pitchFamily="18" charset="0"/>
              </a:rPr>
              <a:t>Höskuldur</a:t>
            </a:r>
            <a:r>
              <a:rPr lang="en-US" sz="2000" dirty="0" smtClean="0">
                <a:cs typeface="Times New Roman" pitchFamily="18" charset="0"/>
              </a:rPr>
              <a:t> </a:t>
            </a:r>
            <a:r>
              <a:rPr lang="en-US" sz="2000" dirty="0" err="1" smtClean="0">
                <a:cs typeface="Times New Roman" pitchFamily="18" charset="0"/>
              </a:rPr>
              <a:t>Þráinsson</a:t>
            </a:r>
            <a:r>
              <a:rPr lang="en-US" sz="2000" dirty="0" smtClean="0">
                <a:cs typeface="Times New Roman" pitchFamily="18" charset="0"/>
              </a:rPr>
              <a:t>, </a:t>
            </a:r>
            <a:r>
              <a:rPr lang="en-US" sz="2000" dirty="0" err="1" smtClean="0">
                <a:cs typeface="Times New Roman" pitchFamily="18" charset="0"/>
              </a:rPr>
              <a:t>Ásgrímur</a:t>
            </a:r>
            <a:r>
              <a:rPr lang="en-US" sz="2000" dirty="0" smtClean="0">
                <a:cs typeface="Times New Roman" pitchFamily="18" charset="0"/>
              </a:rPr>
              <a:t> </a:t>
            </a:r>
            <a:r>
              <a:rPr lang="en-US" sz="2000" dirty="0" err="1" smtClean="0">
                <a:cs typeface="Times New Roman" pitchFamily="18" charset="0"/>
              </a:rPr>
              <a:t>Angantýsson</a:t>
            </a:r>
            <a:r>
              <a:rPr lang="en-US" sz="2000" dirty="0" smtClean="0">
                <a:cs typeface="Times New Roman" pitchFamily="18" charset="0"/>
              </a:rPr>
              <a:t> and </a:t>
            </a:r>
            <a:r>
              <a:rPr lang="en-US" sz="2000" dirty="0" err="1" smtClean="0">
                <a:cs typeface="Times New Roman" pitchFamily="18" charset="0"/>
              </a:rPr>
              <a:t>Einar</a:t>
            </a:r>
            <a:r>
              <a:rPr lang="en-US" sz="2000" dirty="0" smtClean="0">
                <a:cs typeface="Times New Roman" pitchFamily="18" charset="0"/>
              </a:rPr>
              <a:t> </a:t>
            </a:r>
            <a:r>
              <a:rPr lang="en-US" sz="2000" dirty="0" err="1" smtClean="0">
                <a:cs typeface="Times New Roman" pitchFamily="18" charset="0"/>
              </a:rPr>
              <a:t>Freyr</a:t>
            </a:r>
            <a:r>
              <a:rPr lang="en-US" sz="2000" dirty="0" smtClean="0">
                <a:cs typeface="Times New Roman" pitchFamily="18" charset="0"/>
              </a:rPr>
              <a:t> </a:t>
            </a:r>
            <a:r>
              <a:rPr lang="en-US" sz="2000" dirty="0" err="1" smtClean="0">
                <a:cs typeface="Times New Roman" pitchFamily="18" charset="0"/>
              </a:rPr>
              <a:t>Sigurðsson</a:t>
            </a:r>
            <a:r>
              <a:rPr lang="en-US" sz="2000" dirty="0" smtClean="0">
                <a:cs typeface="Times New Roman" pitchFamily="18" charset="0"/>
              </a:rPr>
              <a:t> (</a:t>
            </a:r>
            <a:r>
              <a:rPr lang="en-US" sz="2000" dirty="0" err="1" smtClean="0">
                <a:cs typeface="Times New Roman" pitchFamily="18" charset="0"/>
              </a:rPr>
              <a:t>eds</a:t>
            </a:r>
            <a:r>
              <a:rPr lang="en-US" sz="2000" dirty="0" smtClean="0">
                <a:cs typeface="Times New Roman" pitchFamily="18" charset="0"/>
              </a:rPr>
              <a:t>): </a:t>
            </a:r>
            <a:r>
              <a:rPr lang="en-US" sz="2000" i="1" dirty="0" err="1" smtClean="0">
                <a:cs typeface="Times New Roman" pitchFamily="18" charset="0"/>
              </a:rPr>
              <a:t>Tilbrigði</a:t>
            </a:r>
            <a:r>
              <a:rPr lang="en-US" sz="2000" i="1" dirty="0" smtClean="0">
                <a:cs typeface="Times New Roman" pitchFamily="18" charset="0"/>
              </a:rPr>
              <a:t> í </a:t>
            </a:r>
            <a:r>
              <a:rPr lang="en-US" sz="2000" i="1" dirty="0" err="1" smtClean="0">
                <a:cs typeface="Times New Roman" pitchFamily="18" charset="0"/>
              </a:rPr>
              <a:t>íslenskri</a:t>
            </a:r>
            <a:r>
              <a:rPr lang="en-US" sz="2000" i="1" dirty="0" smtClean="0">
                <a:cs typeface="Times New Roman" pitchFamily="18" charset="0"/>
              </a:rPr>
              <a:t> </a:t>
            </a:r>
            <a:r>
              <a:rPr lang="en-US" sz="2000" i="1" dirty="0" err="1" smtClean="0">
                <a:cs typeface="Times New Roman" pitchFamily="18" charset="0"/>
              </a:rPr>
              <a:t>setningagerð</a:t>
            </a:r>
            <a:r>
              <a:rPr lang="en-US" sz="2000" i="1" dirty="0">
                <a:cs typeface="Times New Roman" pitchFamily="18" charset="0"/>
              </a:rPr>
              <a:t> </a:t>
            </a:r>
            <a:r>
              <a:rPr lang="en-US" sz="2000" i="1" dirty="0" smtClean="0">
                <a:cs typeface="Times New Roman" pitchFamily="18" charset="0"/>
              </a:rPr>
              <a:t>I. </a:t>
            </a:r>
            <a:r>
              <a:rPr lang="en-US" sz="2000" i="1" dirty="0" err="1" smtClean="0">
                <a:cs typeface="Times New Roman" pitchFamily="18" charset="0"/>
              </a:rPr>
              <a:t>Markmið</a:t>
            </a:r>
            <a:r>
              <a:rPr lang="en-US" sz="2000" i="1" dirty="0" smtClean="0">
                <a:cs typeface="Times New Roman" pitchFamily="18" charset="0"/>
              </a:rPr>
              <a:t>, </a:t>
            </a:r>
            <a:r>
              <a:rPr lang="en-US" sz="2000" i="1" dirty="0" err="1" smtClean="0">
                <a:cs typeface="Times New Roman" pitchFamily="18" charset="0"/>
              </a:rPr>
              <a:t>aðferðir</a:t>
            </a:r>
            <a:r>
              <a:rPr lang="en-US" sz="2000" i="1" dirty="0" smtClean="0">
                <a:cs typeface="Times New Roman" pitchFamily="18" charset="0"/>
              </a:rPr>
              <a:t> </a:t>
            </a:r>
            <a:r>
              <a:rPr lang="en-US" sz="2000" i="1" dirty="0" err="1" smtClean="0">
                <a:cs typeface="Times New Roman" pitchFamily="18" charset="0"/>
              </a:rPr>
              <a:t>og</a:t>
            </a:r>
            <a:r>
              <a:rPr lang="en-US" sz="2000" i="1" dirty="0" smtClean="0">
                <a:cs typeface="Times New Roman" pitchFamily="18" charset="0"/>
              </a:rPr>
              <a:t> </a:t>
            </a:r>
            <a:r>
              <a:rPr lang="en-US" sz="2000" i="1" dirty="0" err="1" smtClean="0">
                <a:cs typeface="Times New Roman" pitchFamily="18" charset="0"/>
              </a:rPr>
              <a:t>efniviður</a:t>
            </a:r>
            <a:r>
              <a:rPr lang="en-US" sz="2000" dirty="0" smtClean="0">
                <a:cs typeface="Times New Roman" pitchFamily="18" charset="0"/>
              </a:rPr>
              <a:t>, pp. 83</a:t>
            </a:r>
            <a:r>
              <a:rPr lang="en-US" sz="2000" dirty="0" smtClean="0">
                <a:latin typeface="Calibri"/>
                <a:cs typeface="Times New Roman" pitchFamily="18" charset="0"/>
              </a:rPr>
              <a:t>–110. </a:t>
            </a:r>
            <a:r>
              <a:rPr lang="en-US" sz="2000" dirty="0" err="1" smtClean="0">
                <a:cs typeface="Times New Roman" pitchFamily="18" charset="0"/>
              </a:rPr>
              <a:t>Málvísinda-stofnun</a:t>
            </a:r>
            <a:r>
              <a:rPr lang="en-US" sz="2000" dirty="0" smtClean="0">
                <a:cs typeface="Times New Roman" pitchFamily="18" charset="0"/>
              </a:rPr>
              <a:t> </a:t>
            </a:r>
            <a:r>
              <a:rPr lang="en-US" sz="2000" dirty="0" err="1" smtClean="0">
                <a:cs typeface="Times New Roman" pitchFamily="18" charset="0"/>
              </a:rPr>
              <a:t>Háskóla</a:t>
            </a:r>
            <a:r>
              <a:rPr lang="en-US" sz="2000" dirty="0" smtClean="0">
                <a:cs typeface="Times New Roman" pitchFamily="18" charset="0"/>
              </a:rPr>
              <a:t> </a:t>
            </a:r>
            <a:r>
              <a:rPr lang="en-US" sz="2000" dirty="0" err="1" smtClean="0">
                <a:cs typeface="Times New Roman" pitchFamily="18" charset="0"/>
              </a:rPr>
              <a:t>Íslands</a:t>
            </a:r>
            <a:r>
              <a:rPr lang="en-US" sz="2000" dirty="0" smtClean="0">
                <a:cs typeface="Times New Roman" pitchFamily="18" charset="0"/>
              </a:rPr>
              <a:t>, Reykjavík.</a:t>
            </a:r>
            <a:endParaRPr lang="en-US" sz="2000" dirty="0" smtClean="0">
              <a:cs typeface="Times New Roman" pitchFamily="18" charset="0"/>
            </a:endParaRPr>
          </a:p>
          <a:p>
            <a:pPr marL="360000">
              <a:lnSpc>
                <a:spcPts val="2000"/>
              </a:lnSpc>
              <a:spcBef>
                <a:spcPts val="0"/>
              </a:spcBef>
              <a:buNone/>
            </a:pPr>
            <a:r>
              <a:rPr lang="en-US" sz="2000" dirty="0" smtClean="0">
                <a:cs typeface="Times New Roman" pitchFamily="18" charset="0"/>
              </a:rPr>
              <a:t>Blythe, Richard A., and William Croft. 2012. S-Curves and the Mechanisms of Language Change. </a:t>
            </a:r>
            <a:r>
              <a:rPr lang="en-US" sz="2000" i="1" dirty="0" smtClean="0">
                <a:cs typeface="Times New Roman" pitchFamily="18" charset="0"/>
              </a:rPr>
              <a:t>Language </a:t>
            </a:r>
            <a:r>
              <a:rPr lang="en-US" sz="2000" dirty="0" smtClean="0">
                <a:cs typeface="Times New Roman" pitchFamily="18" charset="0"/>
              </a:rPr>
              <a:t>88(2):269</a:t>
            </a:r>
            <a:r>
              <a:rPr lang="en-US" sz="2000" dirty="0" smtClean="0">
                <a:latin typeface="Calibri"/>
                <a:cs typeface="Times New Roman" pitchFamily="18" charset="0"/>
              </a:rPr>
              <a:t>–304</a:t>
            </a:r>
            <a:r>
              <a:rPr lang="en-US" sz="2000" dirty="0" smtClean="0">
                <a:cs typeface="Times New Roman" pitchFamily="18" charset="0"/>
              </a:rPr>
              <a:t>.</a:t>
            </a:r>
          </a:p>
          <a:p>
            <a:pPr marL="360000">
              <a:lnSpc>
                <a:spcPts val="2000"/>
              </a:lnSpc>
              <a:spcBef>
                <a:spcPts val="0"/>
              </a:spcBef>
              <a:buNone/>
            </a:pPr>
            <a:r>
              <a:rPr lang="is-IS" sz="2000" dirty="0" smtClean="0"/>
              <a:t>Einar Freyr Sigurðsson. 2012. </a:t>
            </a:r>
            <a:r>
              <a:rPr lang="is-IS" sz="2000" i="1" dirty="0" smtClean="0"/>
              <a:t>Germynd en samt þolmynd</a:t>
            </a:r>
            <a:r>
              <a:rPr lang="is-IS" sz="2000" dirty="0" smtClean="0"/>
              <a:t>. Um nýju þolmyndina í íslensku. MA thesis, University of Iceland.</a:t>
            </a:r>
          </a:p>
          <a:p>
            <a:pPr marL="360000">
              <a:lnSpc>
                <a:spcPts val="2000"/>
              </a:lnSpc>
              <a:spcBef>
                <a:spcPts val="0"/>
              </a:spcBef>
              <a:buNone/>
            </a:pPr>
            <a:r>
              <a:rPr lang="is-IS" sz="2000" dirty="0" smtClean="0">
                <a:latin typeface="Calibri"/>
              </a:rPr>
              <a:t>Eiríkur </a:t>
            </a:r>
            <a:r>
              <a:rPr lang="is-IS" sz="2000" dirty="0" smtClean="0">
                <a:latin typeface="Calibri"/>
              </a:rPr>
              <a:t>Rögnvaldsson. 1984. Rightward Displacement of NPs in Icelandic. In Kristian Ringgaard and Viggo Sørensen (eds.): </a:t>
            </a:r>
            <a:r>
              <a:rPr lang="is-IS" sz="2000" i="1" dirty="0" smtClean="0">
                <a:latin typeface="Calibri"/>
              </a:rPr>
              <a:t>The Nordic Languages and Modern Linguistics</a:t>
            </a:r>
            <a:r>
              <a:rPr lang="is-IS" sz="2000" dirty="0" smtClean="0">
                <a:latin typeface="Calibri"/>
              </a:rPr>
              <a:t> 5, pp. 361–368</a:t>
            </a:r>
            <a:r>
              <a:rPr lang="is-IS" sz="2000" dirty="0" smtClean="0">
                <a:latin typeface="Calibri"/>
              </a:rPr>
              <a:t>.</a:t>
            </a:r>
          </a:p>
          <a:p>
            <a:pPr marL="360000">
              <a:lnSpc>
                <a:spcPts val="2000"/>
              </a:lnSpc>
              <a:spcBef>
                <a:spcPts val="0"/>
              </a:spcBef>
              <a:buNone/>
            </a:pPr>
            <a:r>
              <a:rPr lang="is-IS" altLang="is-IS" sz="2000" dirty="0"/>
              <a:t>Finnur Friðriksson. 2008. </a:t>
            </a:r>
            <a:r>
              <a:rPr lang="en-US" altLang="is-IS" sz="2000" i="1" dirty="0"/>
              <a:t>Language Change vs. Stability in Conservative Language Communities: A Case Study of Icelandic</a:t>
            </a:r>
            <a:r>
              <a:rPr lang="en-US" altLang="is-IS" sz="2000" dirty="0"/>
              <a:t>. Doctoral dissertation, University of Gothenburg, Gothenburg.</a:t>
            </a:r>
          </a:p>
          <a:p>
            <a:pPr marL="360000">
              <a:lnSpc>
                <a:spcPts val="2000"/>
              </a:lnSpc>
              <a:spcBef>
                <a:spcPts val="0"/>
              </a:spcBef>
              <a:buNone/>
            </a:pPr>
            <a:endParaRPr lang="is-IS" sz="2000" dirty="0" smtClean="0">
              <a:latin typeface="Calibri"/>
            </a:endParaRPr>
          </a:p>
          <a:p>
            <a:pPr>
              <a:lnSpc>
                <a:spcPts val="2000"/>
              </a:lnSpc>
              <a:spcBef>
                <a:spcPts val="0"/>
              </a:spcBef>
              <a:buNone/>
            </a:pPr>
            <a:endParaRPr lang="en-US" sz="1900" dirty="0" smtClean="0">
              <a:cs typeface="Times New Roman" pitchFamily="18" charset="0"/>
            </a:endParaRPr>
          </a:p>
          <a:p>
            <a:pPr>
              <a:lnSpc>
                <a:spcPts val="2000"/>
              </a:lnSpc>
              <a:spcBef>
                <a:spcPct val="0"/>
              </a:spcBef>
              <a:buNone/>
            </a:pPr>
            <a:endParaRPr lang="is-IS" sz="2000" dirty="0" smtClean="0"/>
          </a:p>
          <a:p>
            <a:pPr>
              <a:lnSpc>
                <a:spcPts val="2000"/>
              </a:lnSpc>
              <a:spcBef>
                <a:spcPct val="0"/>
              </a:spcBef>
              <a:buFont typeface="Arial" charset="0"/>
              <a:buNone/>
            </a:pPr>
            <a:endParaRPr lang="is-IS" sz="2000" dirty="0" smtClean="0">
              <a:cs typeface="Times New Roman" pitchFamily="18" charset="0"/>
            </a:endParaRPr>
          </a:p>
          <a:p>
            <a:pPr>
              <a:lnSpc>
                <a:spcPts val="2000"/>
              </a:lnSpc>
              <a:spcBef>
                <a:spcPct val="0"/>
              </a:spcBef>
              <a:buFont typeface="Arial" charset="0"/>
              <a:buNone/>
            </a:pPr>
            <a:endParaRPr lang="is-IS" sz="2000" dirty="0" smtClean="0"/>
          </a:p>
        </p:txBody>
      </p:sp>
      <p:sp>
        <p:nvSpPr>
          <p:cNvPr id="4" name="Date Placeholder 3"/>
          <p:cNvSpPr>
            <a:spLocks noGrp="1"/>
          </p:cNvSpPr>
          <p:nvPr>
            <p:ph type="dt" sz="quarter"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7" name="Slide Number Placeholder 6"/>
          <p:cNvSpPr>
            <a:spLocks noGrp="1"/>
          </p:cNvSpPr>
          <p:nvPr>
            <p:ph type="sldNum" sz="quarter" idx="12"/>
          </p:nvPr>
        </p:nvSpPr>
        <p:spPr/>
        <p:txBody>
          <a:bodyPr/>
          <a:lstStyle/>
          <a:p>
            <a:pPr>
              <a:defRPr/>
            </a:pPr>
            <a:fld id="{BD063286-2E35-424C-A96D-247B85EF8521}" type="slidenum">
              <a:rPr lang="en-US" smtClean="0"/>
              <a:pPr>
                <a:defRPr/>
              </a:pPr>
              <a:t>68</a:t>
            </a:fld>
            <a:endParaRPr lang="en-US"/>
          </a:p>
        </p:txBody>
      </p:sp>
      <p:sp>
        <p:nvSpPr>
          <p:cNvPr id="8" name="Footer Placeholder 7"/>
          <p:cNvSpPr>
            <a:spLocks noGrp="1"/>
          </p:cNvSpPr>
          <p:nvPr>
            <p:ph type="ftr" sz="quarter" idx="11"/>
          </p:nvPr>
        </p:nvSpPr>
        <p:spPr/>
        <p:txBody>
          <a:bodyPr/>
          <a:lstStyle/>
          <a:p>
            <a:pPr>
              <a:defRPr/>
            </a:pPr>
            <a:r>
              <a:rPr lang="en-US" smtClean="0"/>
              <a:t>Höskuldur Þráinsson                                      Islands Universitet</a:t>
            </a:r>
            <a:endParaRPr lang="is-I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404813"/>
            <a:ext cx="8229600" cy="503237"/>
          </a:xfrm>
        </p:spPr>
        <p:txBody>
          <a:bodyPr/>
          <a:lstStyle/>
          <a:p>
            <a:r>
              <a:rPr lang="is-IS" sz="3200" dirty="0" smtClean="0"/>
              <a:t>References, 2</a:t>
            </a:r>
          </a:p>
        </p:txBody>
      </p:sp>
      <p:sp>
        <p:nvSpPr>
          <p:cNvPr id="33795" name="Content Placeholder 2"/>
          <p:cNvSpPr>
            <a:spLocks noGrp="1"/>
          </p:cNvSpPr>
          <p:nvPr>
            <p:ph idx="1"/>
          </p:nvPr>
        </p:nvSpPr>
        <p:spPr>
          <a:xfrm>
            <a:off x="468312" y="908050"/>
            <a:ext cx="8352159" cy="5400675"/>
          </a:xfrm>
        </p:spPr>
        <p:txBody>
          <a:bodyPr/>
          <a:lstStyle/>
          <a:p>
            <a:pPr marL="360000">
              <a:lnSpc>
                <a:spcPts val="2000"/>
              </a:lnSpc>
              <a:spcBef>
                <a:spcPts val="0"/>
              </a:spcBef>
              <a:buNone/>
            </a:pPr>
            <a:r>
              <a:rPr lang="en-US" sz="2000" dirty="0" err="1" smtClean="0"/>
              <a:t>Finnur</a:t>
            </a:r>
            <a:r>
              <a:rPr lang="en-US" sz="2000" dirty="0" smtClean="0"/>
              <a:t> </a:t>
            </a:r>
            <a:r>
              <a:rPr lang="en-US" sz="2000" dirty="0" err="1"/>
              <a:t>Friðriksson</a:t>
            </a:r>
            <a:r>
              <a:rPr lang="en-US" sz="2000" dirty="0"/>
              <a:t>. 2011. Modern Icelandic – Stable or in a State of Flux? </a:t>
            </a:r>
            <a:r>
              <a:rPr lang="en-US" sz="2000" i="1" dirty="0" err="1"/>
              <a:t>Scripta</a:t>
            </a:r>
            <a:r>
              <a:rPr lang="en-US" sz="2000" i="1" dirty="0"/>
              <a:t> </a:t>
            </a:r>
            <a:r>
              <a:rPr lang="en-US" sz="2000" i="1" dirty="0" err="1"/>
              <a:t>Islandica</a:t>
            </a:r>
            <a:r>
              <a:rPr lang="en-US" sz="2000" i="1" dirty="0"/>
              <a:t> </a:t>
            </a:r>
            <a:r>
              <a:rPr lang="en-US" sz="2000" dirty="0"/>
              <a:t>62:19–50.</a:t>
            </a:r>
          </a:p>
          <a:p>
            <a:pPr marL="360000">
              <a:lnSpc>
                <a:spcPts val="2000"/>
              </a:lnSpc>
              <a:spcBef>
                <a:spcPts val="0"/>
              </a:spcBef>
              <a:buNone/>
            </a:pPr>
            <a:r>
              <a:rPr lang="en-US" sz="2000" dirty="0" err="1" smtClean="0"/>
              <a:t>Gísli</a:t>
            </a:r>
            <a:r>
              <a:rPr lang="en-US" sz="2000" dirty="0" smtClean="0"/>
              <a:t> </a:t>
            </a:r>
            <a:r>
              <a:rPr lang="en-US" sz="2000" dirty="0" err="1" smtClean="0"/>
              <a:t>Jónsson</a:t>
            </a:r>
            <a:r>
              <a:rPr lang="en-US" sz="2000" dirty="0" smtClean="0"/>
              <a:t>. 1979. </a:t>
            </a:r>
            <a:r>
              <a:rPr lang="en-US" sz="2000" dirty="0" err="1" smtClean="0"/>
              <a:t>Íslenskt</a:t>
            </a:r>
            <a:r>
              <a:rPr lang="en-US" sz="2000" dirty="0" smtClean="0"/>
              <a:t> </a:t>
            </a:r>
            <a:r>
              <a:rPr lang="en-US" sz="2000" dirty="0" err="1" smtClean="0"/>
              <a:t>mál</a:t>
            </a:r>
            <a:r>
              <a:rPr lang="en-US" sz="2000" dirty="0" smtClean="0"/>
              <a:t>. Newspaper column in </a:t>
            </a:r>
            <a:r>
              <a:rPr lang="en-US" sz="2000" i="1" dirty="0" err="1" smtClean="0"/>
              <a:t>Morgunblaðið</a:t>
            </a:r>
            <a:r>
              <a:rPr lang="en-US" sz="2000" dirty="0" smtClean="0"/>
              <a:t>.</a:t>
            </a:r>
          </a:p>
          <a:p>
            <a:pPr marL="360000">
              <a:lnSpc>
                <a:spcPts val="2000"/>
              </a:lnSpc>
              <a:spcBef>
                <a:spcPts val="0"/>
              </a:spcBef>
              <a:buNone/>
            </a:pPr>
            <a:r>
              <a:rPr lang="en-US" sz="2000" dirty="0" smtClean="0"/>
              <a:t>Hale</a:t>
            </a:r>
            <a:r>
              <a:rPr lang="en-US" sz="2000" dirty="0"/>
              <a:t>, Mark. 2007. </a:t>
            </a:r>
            <a:r>
              <a:rPr lang="en-US" sz="2000" i="1" dirty="0"/>
              <a:t>Historical Linguistics: Theory and Method</a:t>
            </a:r>
            <a:r>
              <a:rPr lang="en-US" sz="2000" dirty="0"/>
              <a:t>. Blackwell, Oxford.</a:t>
            </a:r>
          </a:p>
          <a:p>
            <a:pPr marL="360000">
              <a:lnSpc>
                <a:spcPts val="2000"/>
              </a:lnSpc>
              <a:spcBef>
                <a:spcPts val="0"/>
              </a:spcBef>
              <a:buNone/>
            </a:pPr>
            <a:r>
              <a:rPr lang="en-US" sz="2000" dirty="0" err="1" smtClean="0"/>
              <a:t>Halldór</a:t>
            </a:r>
            <a:r>
              <a:rPr lang="en-US" sz="2000" dirty="0" smtClean="0"/>
              <a:t> </a:t>
            </a:r>
            <a:r>
              <a:rPr lang="en-US" sz="2000" dirty="0" err="1"/>
              <a:t>Ármann</a:t>
            </a:r>
            <a:r>
              <a:rPr lang="en-US" sz="2000" dirty="0"/>
              <a:t> </a:t>
            </a:r>
            <a:r>
              <a:rPr lang="en-US" sz="2000" dirty="0" err="1"/>
              <a:t>Sigurðsson</a:t>
            </a:r>
            <a:r>
              <a:rPr lang="en-US" sz="2000" dirty="0"/>
              <a:t>. 1989. </a:t>
            </a:r>
            <a:r>
              <a:rPr lang="en-US" sz="2000" i="1" dirty="0"/>
              <a:t>Verbal Syntax and Case in Icelandic </a:t>
            </a:r>
            <a:r>
              <a:rPr lang="en-US" sz="2000" dirty="0"/>
              <a:t>in a Comparative GB Approach. Doctoral dissertation, University of Lund, Lund.</a:t>
            </a:r>
          </a:p>
          <a:p>
            <a:pPr marL="360000">
              <a:lnSpc>
                <a:spcPts val="2000"/>
              </a:lnSpc>
              <a:spcBef>
                <a:spcPts val="0"/>
              </a:spcBef>
              <a:buNone/>
            </a:pPr>
            <a:r>
              <a:rPr lang="en-US" sz="2000" dirty="0" err="1"/>
              <a:t>Halldór</a:t>
            </a:r>
            <a:r>
              <a:rPr lang="en-US" sz="2000" dirty="0"/>
              <a:t> </a:t>
            </a:r>
            <a:r>
              <a:rPr lang="en-US" sz="2000" dirty="0" err="1"/>
              <a:t>Ármann</a:t>
            </a:r>
            <a:r>
              <a:rPr lang="en-US" sz="2000" dirty="0"/>
              <a:t> </a:t>
            </a:r>
            <a:r>
              <a:rPr lang="en-US" sz="2000" dirty="0" err="1"/>
              <a:t>Sigurðsson</a:t>
            </a:r>
            <a:r>
              <a:rPr lang="en-US" sz="2000" dirty="0"/>
              <a:t>. 2011. On the New Passive. </a:t>
            </a:r>
            <a:r>
              <a:rPr lang="en-US" sz="2000" i="1" dirty="0"/>
              <a:t>Syntax</a:t>
            </a:r>
            <a:r>
              <a:rPr lang="en-US" sz="2000" dirty="0"/>
              <a:t> 14(2):148–178.</a:t>
            </a:r>
          </a:p>
          <a:p>
            <a:pPr>
              <a:lnSpc>
                <a:spcPts val="2000"/>
              </a:lnSpc>
              <a:spcBef>
                <a:spcPts val="0"/>
              </a:spcBef>
              <a:buNone/>
            </a:pPr>
            <a:r>
              <a:rPr lang="is-IS" sz="2000" dirty="0" smtClean="0"/>
              <a:t>Halldór Ármann Sigurðsson and Verner Egerland. 2009. Impersonal Null-Subjects in Icelandic and Elsewhere. </a:t>
            </a:r>
            <a:r>
              <a:rPr lang="it-IT" sz="2000" i="1" dirty="0" smtClean="0"/>
              <a:t>Studia </a:t>
            </a:r>
            <a:r>
              <a:rPr lang="it-IT" sz="2000" i="1" dirty="0"/>
              <a:t>Linguistica </a:t>
            </a:r>
            <a:r>
              <a:rPr lang="it-IT" sz="2000" dirty="0" smtClean="0"/>
              <a:t>63(1):158–185.</a:t>
            </a:r>
          </a:p>
          <a:p>
            <a:pPr>
              <a:lnSpc>
                <a:spcPts val="2000"/>
              </a:lnSpc>
              <a:spcBef>
                <a:spcPts val="0"/>
              </a:spcBef>
              <a:buNone/>
            </a:pPr>
            <a:r>
              <a:rPr lang="is-IS" sz="2000" dirty="0" smtClean="0"/>
              <a:t>Helgi </a:t>
            </a:r>
            <a:r>
              <a:rPr lang="is-IS" sz="2000" dirty="0"/>
              <a:t>Bernódusson. 1982. Ópersónulegar setningar. </a:t>
            </a:r>
            <a:r>
              <a:rPr lang="is-IS" sz="2000" dirty="0" smtClean="0"/>
              <a:t>Cand.mag thesis, University of Iceland, Reykjavík. </a:t>
            </a:r>
          </a:p>
          <a:p>
            <a:pPr>
              <a:lnSpc>
                <a:spcPts val="2000"/>
              </a:lnSpc>
              <a:spcBef>
                <a:spcPts val="0"/>
              </a:spcBef>
              <a:buNone/>
            </a:pPr>
            <a:r>
              <a:rPr lang="is-IS" sz="2000" dirty="0" smtClean="0"/>
              <a:t>Helgi Hálfdanarson. 1982. Gætum tungunnar. Newspaper column in </a:t>
            </a:r>
            <a:r>
              <a:rPr lang="is-IS" sz="2000" i="1" dirty="0" smtClean="0"/>
              <a:t>Morgunblaðið</a:t>
            </a:r>
            <a:r>
              <a:rPr lang="is-IS" sz="2000" dirty="0" smtClean="0"/>
              <a:t>. </a:t>
            </a:r>
          </a:p>
          <a:p>
            <a:pPr>
              <a:lnSpc>
                <a:spcPts val="2000"/>
              </a:lnSpc>
              <a:spcBef>
                <a:spcPts val="0"/>
              </a:spcBef>
              <a:buNone/>
            </a:pPr>
            <a:r>
              <a:rPr lang="is-IS" sz="2000" dirty="0" smtClean="0"/>
              <a:t>Helgi </a:t>
            </a:r>
            <a:r>
              <a:rPr lang="is-IS" sz="2000" dirty="0"/>
              <a:t>Skúli Kjartansson. 1991. Nýstárleg þolmynd í barnamáli. Skíma 14:18–22</a:t>
            </a:r>
            <a:r>
              <a:rPr lang="is-IS" sz="2000" dirty="0" smtClean="0"/>
              <a:t>.</a:t>
            </a:r>
          </a:p>
          <a:p>
            <a:pPr>
              <a:lnSpc>
                <a:spcPts val="2100"/>
              </a:lnSpc>
              <a:spcBef>
                <a:spcPct val="0"/>
              </a:spcBef>
              <a:buNone/>
            </a:pPr>
            <a:r>
              <a:rPr lang="is-IS" sz="2000" dirty="0"/>
              <a:t>Höskuldur Thráinsson. 2007. </a:t>
            </a:r>
            <a:r>
              <a:rPr lang="is-IS" sz="2000" i="1" dirty="0"/>
              <a:t>The Syntax of Icelandic</a:t>
            </a:r>
            <a:r>
              <a:rPr lang="is-IS" sz="2000" dirty="0"/>
              <a:t>. Cambridge University Press, Cambridge.</a:t>
            </a:r>
          </a:p>
          <a:p>
            <a:pPr>
              <a:lnSpc>
                <a:spcPts val="2100"/>
              </a:lnSpc>
              <a:spcBef>
                <a:spcPts val="0"/>
              </a:spcBef>
              <a:buNone/>
            </a:pPr>
            <a:endParaRPr lang="is-IS" sz="2000" dirty="0" smtClean="0"/>
          </a:p>
          <a:p>
            <a:pPr>
              <a:lnSpc>
                <a:spcPts val="2000"/>
              </a:lnSpc>
              <a:spcBef>
                <a:spcPts val="0"/>
              </a:spcBef>
              <a:buNone/>
            </a:pPr>
            <a:endParaRPr lang="is-IS" sz="2000" dirty="0" smtClean="0"/>
          </a:p>
          <a:p>
            <a:pPr>
              <a:lnSpc>
                <a:spcPts val="2000"/>
              </a:lnSpc>
              <a:spcBef>
                <a:spcPts val="0"/>
              </a:spcBef>
              <a:buNone/>
            </a:pPr>
            <a:endParaRPr lang="en-US" sz="2000" dirty="0" smtClean="0"/>
          </a:p>
        </p:txBody>
      </p:sp>
      <p:sp>
        <p:nvSpPr>
          <p:cNvPr id="4" name="Date Placeholder 3"/>
          <p:cNvSpPr>
            <a:spLocks noGrp="1"/>
          </p:cNvSpPr>
          <p:nvPr>
            <p:ph type="dt" sz="quarter"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7" name="Slide Number Placeholder 6"/>
          <p:cNvSpPr>
            <a:spLocks noGrp="1"/>
          </p:cNvSpPr>
          <p:nvPr>
            <p:ph type="sldNum" sz="quarter" idx="12"/>
          </p:nvPr>
        </p:nvSpPr>
        <p:spPr/>
        <p:txBody>
          <a:bodyPr/>
          <a:lstStyle/>
          <a:p>
            <a:pPr>
              <a:defRPr/>
            </a:pPr>
            <a:fld id="{BD063286-2E35-424C-A96D-247B85EF8521}" type="slidenum">
              <a:rPr lang="en-US" smtClean="0"/>
              <a:pPr>
                <a:defRPr/>
              </a:pPr>
              <a:t>69</a:t>
            </a:fld>
            <a:endParaRPr lang="en-US"/>
          </a:p>
        </p:txBody>
      </p:sp>
      <p:sp>
        <p:nvSpPr>
          <p:cNvPr id="8" name="Footer Placeholder 7"/>
          <p:cNvSpPr>
            <a:spLocks noGrp="1"/>
          </p:cNvSpPr>
          <p:nvPr>
            <p:ph type="ftr" sz="quarter" idx="11"/>
          </p:nvPr>
        </p:nvSpPr>
        <p:spPr/>
        <p:txBody>
          <a:bodyPr/>
          <a:lstStyle/>
          <a:p>
            <a:pPr>
              <a:defRPr/>
            </a:pPr>
            <a:r>
              <a:rPr lang="en-US" smtClean="0"/>
              <a:t>Höskuldur Þráinsson                                      Islands Universitet</a:t>
            </a:r>
            <a:endParaRPr lang="is-I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575915"/>
          </a:xfrm>
        </p:spPr>
        <p:txBody>
          <a:bodyPr/>
          <a:lstStyle/>
          <a:p>
            <a:r>
              <a:rPr lang="is-IS" sz="3600" dirty="0"/>
              <a:t>What is the NIP like</a:t>
            </a:r>
            <a:r>
              <a:rPr lang="is-IS" sz="3600" dirty="0" smtClean="0"/>
              <a:t>, 4?</a:t>
            </a:r>
            <a:endParaRPr lang="is-IS" sz="3600" dirty="0"/>
          </a:p>
        </p:txBody>
      </p:sp>
      <p:sp>
        <p:nvSpPr>
          <p:cNvPr id="3" name="Content Placeholder 2"/>
          <p:cNvSpPr>
            <a:spLocks noGrp="1"/>
          </p:cNvSpPr>
          <p:nvPr>
            <p:ph idx="1"/>
          </p:nvPr>
        </p:nvSpPr>
        <p:spPr>
          <a:xfrm>
            <a:off x="467544" y="980728"/>
            <a:ext cx="8229600" cy="5174035"/>
          </a:xfrm>
        </p:spPr>
        <p:txBody>
          <a:bodyPr/>
          <a:lstStyle/>
          <a:p>
            <a:pPr marL="0" indent="0">
              <a:buNone/>
            </a:pPr>
            <a:r>
              <a:rPr lang="is-IS" sz="2400" i="1" dirty="0" smtClean="0"/>
              <a:t>The NIP corresponding to ExplCanP A:</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2000" dirty="0"/>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(1)	a.</a:t>
            </a:r>
            <a:r>
              <a:rPr lang="is-IS" sz="2000" dirty="0"/>
              <a:t>	Það 	</a:t>
            </a:r>
            <a:r>
              <a:rPr lang="is-IS" sz="2000" b="1" dirty="0" smtClean="0">
                <a:solidFill>
                  <a:srgbClr val="FF0000"/>
                </a:solidFill>
              </a:rPr>
              <a:t>var</a:t>
            </a:r>
            <a:r>
              <a:rPr lang="is-IS" sz="2000" b="1" dirty="0">
                <a:solidFill>
                  <a:srgbClr val="FF0000"/>
                </a:solidFill>
              </a:rPr>
              <a:t>		</a:t>
            </a:r>
            <a:r>
              <a:rPr lang="is-IS" sz="2000" b="1" dirty="0" smtClean="0">
                <a:solidFill>
                  <a:srgbClr val="FF0000"/>
                </a:solidFill>
              </a:rPr>
              <a:t>	handtekið</a:t>
            </a:r>
            <a:r>
              <a:rPr lang="is-IS" sz="2000" dirty="0"/>
              <a:t>		</a:t>
            </a:r>
            <a:r>
              <a:rPr lang="is-IS" sz="2000" b="1" dirty="0">
                <a:solidFill>
                  <a:srgbClr val="FF0000"/>
                </a:solidFill>
              </a:rPr>
              <a:t>einhverja </a:t>
            </a:r>
            <a:r>
              <a:rPr lang="is-IS" sz="2000" b="1" dirty="0" smtClean="0">
                <a:solidFill>
                  <a:srgbClr val="FF0000"/>
                </a:solidFill>
              </a:rPr>
              <a:t>stúdenta</a:t>
            </a:r>
            <a:r>
              <a:rPr lang="is-IS" sz="2000" dirty="0"/>
              <a:t>.   		(NIP A)</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a:t>
            </a:r>
            <a:r>
              <a:rPr lang="is-IS" sz="1800" dirty="0" smtClean="0">
                <a:solidFill>
                  <a:srgbClr val="FF0000"/>
                </a:solidFill>
              </a:rPr>
              <a:t>sg</a:t>
            </a:r>
            <a:r>
              <a:rPr lang="is-IS" sz="1800" dirty="0" smtClean="0"/>
              <a:t>.)</a:t>
            </a:r>
            <a:r>
              <a:rPr lang="is-IS" sz="1800" dirty="0" smtClean="0"/>
              <a:t>	arrested(</a:t>
            </a:r>
            <a:r>
              <a:rPr lang="is-IS" sz="1800" dirty="0" smtClean="0">
                <a:solidFill>
                  <a:srgbClr val="FF0000"/>
                </a:solidFill>
              </a:rPr>
              <a:t>n.sg</a:t>
            </a:r>
            <a:r>
              <a:rPr lang="is-IS" sz="1800" dirty="0"/>
              <a:t>.)	some </a:t>
            </a:r>
            <a:r>
              <a:rPr lang="is-IS" sz="1800" dirty="0" smtClean="0"/>
              <a:t>students(</a:t>
            </a:r>
            <a:r>
              <a:rPr lang="is-IS" sz="1800" dirty="0" smtClean="0">
                <a:solidFill>
                  <a:srgbClr val="FF0000"/>
                </a:solidFill>
              </a:rPr>
              <a:t>A.m.pl</a:t>
            </a:r>
            <a:r>
              <a:rPr lang="is-IS" sz="1800" dirty="0">
                <a:solidFill>
                  <a:srgbClr val="FF0000"/>
                </a:solidFill>
              </a:rPr>
              <a:t>.</a:t>
            </a:r>
            <a:r>
              <a:rPr lang="is-IS" sz="1800" dirty="0"/>
              <a:t>)</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b.	Það</a:t>
            </a:r>
            <a:r>
              <a:rPr lang="is-IS" sz="2000" dirty="0"/>
              <a:t>	</a:t>
            </a:r>
            <a:r>
              <a:rPr lang="is-IS" sz="2000" b="1" dirty="0" smtClean="0">
                <a:solidFill>
                  <a:srgbClr val="FF0000"/>
                </a:solidFill>
              </a:rPr>
              <a:t>var</a:t>
            </a:r>
            <a:r>
              <a:rPr lang="is-IS" sz="2000" dirty="0">
                <a:solidFill>
                  <a:srgbClr val="FF0000"/>
                </a:solidFill>
              </a:rPr>
              <a:t>	</a:t>
            </a:r>
            <a:r>
              <a:rPr lang="is-IS" sz="2000" dirty="0" smtClean="0"/>
              <a:t>(</a:t>
            </a:r>
            <a:r>
              <a:rPr lang="is-IS" sz="2000" dirty="0" smtClean="0">
                <a:solidFill>
                  <a:srgbClr val="FF0000"/>
                </a:solidFill>
              </a:rPr>
              <a:t>sg.</a:t>
            </a:r>
            <a:r>
              <a:rPr lang="is-IS" sz="2000" dirty="0" smtClean="0"/>
              <a:t>)</a:t>
            </a:r>
            <a:r>
              <a:rPr lang="is-IS" sz="2000" dirty="0"/>
              <a:t>	</a:t>
            </a:r>
            <a:r>
              <a:rPr lang="is-IS" sz="2000" b="1" dirty="0">
                <a:solidFill>
                  <a:srgbClr val="FF0000"/>
                </a:solidFill>
              </a:rPr>
              <a:t>handtekið	</a:t>
            </a:r>
            <a:r>
              <a:rPr lang="is-IS" sz="2000" dirty="0"/>
              <a:t>	</a:t>
            </a:r>
            <a:r>
              <a:rPr lang="is-IS" sz="2000" b="1" dirty="0" smtClean="0">
                <a:solidFill>
                  <a:srgbClr val="FF0000"/>
                </a:solidFill>
              </a:rPr>
              <a:t>stúdentana</a:t>
            </a:r>
            <a:r>
              <a:rPr lang="is-IS" sz="2000" dirty="0"/>
              <a:t>.					(NIP A)</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was(sg</a:t>
            </a:r>
            <a:r>
              <a:rPr lang="is-IS" sz="1800" dirty="0"/>
              <a:t>.)	arrested(</a:t>
            </a:r>
            <a:r>
              <a:rPr lang="is-IS" sz="1800" dirty="0">
                <a:solidFill>
                  <a:srgbClr val="FF0000"/>
                </a:solidFill>
              </a:rPr>
              <a:t>n.sg</a:t>
            </a:r>
            <a:r>
              <a:rPr lang="is-IS" sz="1800" dirty="0"/>
              <a:t>.)	</a:t>
            </a:r>
            <a:r>
              <a:rPr lang="is-IS" sz="1800" dirty="0" smtClean="0"/>
              <a:t>the-students(A.m.pl.</a:t>
            </a:r>
            <a:r>
              <a:rPr lang="is-IS" sz="1800" dirty="0" smtClean="0">
                <a:solidFill>
                  <a:srgbClr val="FF0000"/>
                </a:solidFill>
              </a:rPr>
              <a:t>def</a:t>
            </a:r>
            <a:r>
              <a:rPr lang="is-IS" sz="1800" dirty="0"/>
              <a:t>.)</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	c.	*Það</a:t>
            </a:r>
            <a:r>
              <a:rPr lang="is-IS" sz="2000" dirty="0"/>
              <a:t>	</a:t>
            </a:r>
            <a:r>
              <a:rPr lang="is-IS" sz="2000" dirty="0" smtClean="0"/>
              <a:t>var	</a:t>
            </a:r>
            <a:r>
              <a:rPr lang="is-IS" sz="2000" dirty="0"/>
              <a:t>		</a:t>
            </a:r>
            <a:r>
              <a:rPr lang="is-IS" sz="2000" b="1" dirty="0" smtClean="0"/>
              <a:t>stúdentana</a:t>
            </a:r>
            <a:r>
              <a:rPr lang="is-IS" sz="2000" b="1" dirty="0"/>
              <a:t>	</a:t>
            </a:r>
            <a:r>
              <a:rPr lang="is-IS" sz="2000" b="1" dirty="0" smtClean="0"/>
              <a:t>				</a:t>
            </a:r>
            <a:r>
              <a:rPr lang="is-IS" sz="2000" dirty="0" smtClean="0"/>
              <a:t>handtekið.  	</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a:t>
            </a:r>
            <a:r>
              <a:rPr lang="is-IS" sz="1800" dirty="0" smtClean="0"/>
              <a:t>was(sg.)</a:t>
            </a:r>
            <a:r>
              <a:rPr lang="is-IS" sz="1800" dirty="0"/>
              <a:t>	</a:t>
            </a:r>
            <a:r>
              <a:rPr lang="is-IS" sz="1800" dirty="0" smtClean="0"/>
              <a:t>the-students(A.m.pl.</a:t>
            </a:r>
            <a:r>
              <a:rPr lang="is-IS" sz="1800" dirty="0" smtClean="0">
                <a:solidFill>
                  <a:srgbClr val="FF0000"/>
                </a:solidFill>
              </a:rPr>
              <a:t>def</a:t>
            </a:r>
            <a:r>
              <a:rPr lang="is-IS" sz="1800" dirty="0" smtClean="0"/>
              <a:t>.)</a:t>
            </a:r>
            <a:r>
              <a:rPr lang="is-IS" sz="1800" dirty="0"/>
              <a:t>	</a:t>
            </a:r>
            <a:r>
              <a:rPr lang="is-IS" sz="1800" dirty="0" smtClean="0"/>
              <a:t>	arrested(n.sg.)</a:t>
            </a:r>
            <a:r>
              <a:rPr lang="is-IS" sz="2000" dirty="0"/>
              <a:t>	 </a:t>
            </a:r>
            <a:endParaRPr lang="is-IS" sz="2000" dirty="0" smtClean="0"/>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2000" dirty="0" smtClean="0"/>
              <a:t>	</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Standard (relatively informal) description of NIP A (</a:t>
            </a:r>
            <a:r>
              <a:rPr lang="is-IS" sz="2000" b="1" dirty="0" smtClean="0">
                <a:solidFill>
                  <a:srgbClr val="FF0000"/>
                </a:solidFill>
              </a:rPr>
              <a:t>red</a:t>
            </a:r>
            <a:r>
              <a:rPr lang="is-IS" sz="2000" dirty="0" smtClean="0"/>
              <a:t> = different from ExplCanP A):</a:t>
            </a:r>
          </a:p>
          <a:p>
            <a:pPr marL="0" indent="0">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2000" dirty="0"/>
          </a:p>
          <a:p>
            <a:pPr marL="714375" indent="-714375">
              <a:lnSpc>
                <a:spcPts val="18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	</a:t>
            </a:r>
            <a:r>
              <a:rPr lang="is-IS" sz="1900" dirty="0" smtClean="0"/>
              <a:t>1.</a:t>
            </a:r>
            <a:r>
              <a:rPr lang="is-IS" sz="1900" dirty="0"/>
              <a:t>	</a:t>
            </a:r>
            <a:r>
              <a:rPr lang="is-IS" sz="1900" b="1" dirty="0">
                <a:solidFill>
                  <a:srgbClr val="FF0000"/>
                </a:solidFill>
              </a:rPr>
              <a:t>no case conversion </a:t>
            </a:r>
            <a:r>
              <a:rPr lang="is-IS" sz="1900" dirty="0" smtClean="0"/>
              <a:t>(Acc-to-Nom) </a:t>
            </a:r>
            <a:r>
              <a:rPr lang="is-IS" sz="1900" dirty="0"/>
              <a:t>and (hence)</a:t>
            </a:r>
            <a:r>
              <a:rPr lang="is-IS" sz="1900" dirty="0">
                <a:solidFill>
                  <a:srgbClr val="FF0000"/>
                </a:solidFill>
              </a:rPr>
              <a:t> </a:t>
            </a:r>
          </a:p>
          <a:p>
            <a:pPr marL="714375" indent="-714375">
              <a:lnSpc>
                <a:spcPts val="18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a:t>	</a:t>
            </a:r>
            <a:r>
              <a:rPr lang="is-IS" sz="1900" dirty="0" smtClean="0"/>
              <a:t>2.</a:t>
            </a:r>
            <a:r>
              <a:rPr lang="is-IS" sz="1900" dirty="0"/>
              <a:t>	</a:t>
            </a:r>
            <a:r>
              <a:rPr lang="is-IS" sz="1900" b="1" dirty="0">
                <a:solidFill>
                  <a:srgbClr val="FF0000"/>
                </a:solidFill>
              </a:rPr>
              <a:t>no agreement </a:t>
            </a:r>
            <a:r>
              <a:rPr lang="is-IS" sz="1900" dirty="0"/>
              <a:t>of the finite aux. nor the participle</a:t>
            </a:r>
          </a:p>
          <a:p>
            <a:pPr marL="714375" indent="-714375">
              <a:lnSpc>
                <a:spcPts val="18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smtClean="0"/>
              <a:t>	3.	also </a:t>
            </a:r>
            <a:r>
              <a:rPr lang="is-IS" sz="1900" b="1" dirty="0" smtClean="0">
                <a:solidFill>
                  <a:srgbClr val="FF0000"/>
                </a:solidFill>
              </a:rPr>
              <a:t>no </a:t>
            </a:r>
            <a:r>
              <a:rPr lang="is-IS" sz="1900" b="1" dirty="0">
                <a:solidFill>
                  <a:srgbClr val="FF0000"/>
                </a:solidFill>
              </a:rPr>
              <a:t>Definiteness Effect </a:t>
            </a:r>
            <a:r>
              <a:rPr lang="is-IS" sz="1900" dirty="0"/>
              <a:t>(cf. </a:t>
            </a:r>
            <a:r>
              <a:rPr lang="is-IS" sz="1900" dirty="0" smtClean="0"/>
              <a:t>b)</a:t>
            </a:r>
            <a:endParaRPr lang="is-IS" sz="1900" dirty="0"/>
          </a:p>
          <a:p>
            <a:pPr marL="714375" indent="-714375">
              <a:lnSpc>
                <a:spcPts val="18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900" dirty="0" smtClean="0"/>
              <a:t>	4.	patient </a:t>
            </a:r>
            <a:r>
              <a:rPr lang="is-IS" sz="1900" b="1" dirty="0" smtClean="0">
                <a:solidFill>
                  <a:srgbClr val="FF0000"/>
                </a:solidFill>
              </a:rPr>
              <a:t>cannot  </a:t>
            </a:r>
            <a:r>
              <a:rPr lang="is-IS" sz="1900" b="1" dirty="0">
                <a:solidFill>
                  <a:srgbClr val="FF0000"/>
                </a:solidFill>
              </a:rPr>
              <a:t>undergo </a:t>
            </a:r>
            <a:r>
              <a:rPr lang="is-IS" sz="1900" b="1" dirty="0" smtClean="0">
                <a:solidFill>
                  <a:srgbClr val="FF0000"/>
                </a:solidFill>
              </a:rPr>
              <a:t>(short) </a:t>
            </a:r>
            <a:r>
              <a:rPr lang="is-IS" sz="1900" b="1" dirty="0" smtClean="0">
                <a:solidFill>
                  <a:srgbClr val="FF0000"/>
                </a:solidFill>
              </a:rPr>
              <a:t>movement </a:t>
            </a:r>
            <a:r>
              <a:rPr lang="is-IS" sz="1900" dirty="0" smtClean="0"/>
              <a:t>(cf. c), i.e. not  occur in the “higher” subject position.</a:t>
            </a:r>
          </a:p>
          <a:p>
            <a:pPr marL="714375" indent="-714375">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endParaRPr lang="is-IS" sz="2000" dirty="0" smtClean="0"/>
          </a:p>
          <a:p>
            <a:pPr marL="714375" indent="-714375">
              <a:lnSpc>
                <a:spcPts val="19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Ergo: NIP A seems </a:t>
            </a:r>
            <a:r>
              <a:rPr lang="is-IS" sz="2000" b="1" dirty="0" smtClean="0">
                <a:solidFill>
                  <a:srgbClr val="FF0000"/>
                </a:solidFill>
              </a:rPr>
              <a:t>very different </a:t>
            </a:r>
            <a:r>
              <a:rPr lang="is-IS" sz="2000" dirty="0" smtClean="0"/>
              <a:t>from Expletive Cananonical Passive A</a:t>
            </a:r>
          </a:p>
          <a:p>
            <a:pPr marL="0" indent="0">
              <a:lnSpc>
                <a:spcPts val="1900"/>
              </a:lnSpc>
              <a:spcBef>
                <a:spcPts val="0"/>
              </a:spcBef>
              <a:buNone/>
            </a:pPr>
            <a:r>
              <a:rPr lang="is-IS" sz="2000" dirty="0"/>
              <a:t>	</a:t>
            </a:r>
            <a:endParaRPr lang="is-IS" sz="1800" dirty="0" smtClean="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7</a:t>
            </a:fld>
            <a:endParaRPr lang="en-US"/>
          </a:p>
        </p:txBody>
      </p:sp>
    </p:spTree>
    <p:extLst>
      <p:ext uri="{BB962C8B-B14F-4D97-AF65-F5344CB8AC3E}">
        <p14:creationId xmlns:p14="http://schemas.microsoft.com/office/powerpoint/2010/main" val="32206536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200" dirty="0"/>
              <a:t>References, </a:t>
            </a:r>
            <a:r>
              <a:rPr lang="is-IS" sz="3200" dirty="0" smtClean="0"/>
              <a:t>3</a:t>
            </a:r>
            <a:endParaRPr lang="is-IS" sz="3200" dirty="0"/>
          </a:p>
        </p:txBody>
      </p:sp>
      <p:sp>
        <p:nvSpPr>
          <p:cNvPr id="3" name="Content Placeholder 2"/>
          <p:cNvSpPr>
            <a:spLocks noGrp="1"/>
          </p:cNvSpPr>
          <p:nvPr>
            <p:ph idx="1"/>
          </p:nvPr>
        </p:nvSpPr>
        <p:spPr>
          <a:xfrm>
            <a:off x="467544" y="1340768"/>
            <a:ext cx="8229600" cy="4813995"/>
          </a:xfrm>
        </p:spPr>
        <p:txBody>
          <a:bodyPr/>
          <a:lstStyle/>
          <a:p>
            <a:pPr>
              <a:lnSpc>
                <a:spcPts val="2000"/>
              </a:lnSpc>
              <a:spcBef>
                <a:spcPct val="0"/>
              </a:spcBef>
              <a:buNone/>
            </a:pPr>
            <a:r>
              <a:rPr lang="is-IS" altLang="is-IS" sz="2000" dirty="0" smtClean="0"/>
              <a:t>Höskuldur </a:t>
            </a:r>
            <a:r>
              <a:rPr lang="is-IS" altLang="is-IS" sz="2000" dirty="0"/>
              <a:t>Þráinsson, Ásta Svavarsdóttir, Eiríkur Rögnvaldsson, Jóhannes Gísli Jónsson, Sigríður Sigurjónsdóttir og Þórunn Blöndal. 2013. Hvert stefnir í íslenskri setningagerð? Um samtímalegar kannanir og málbreytingar. </a:t>
            </a:r>
            <a:r>
              <a:rPr lang="is-IS" altLang="is-IS" sz="2000" i="1" dirty="0"/>
              <a:t>Íslenskt mál</a:t>
            </a:r>
            <a:r>
              <a:rPr lang="is-IS" altLang="is-IS" sz="2000" dirty="0"/>
              <a:t> 35:57–127.</a:t>
            </a:r>
          </a:p>
          <a:p>
            <a:pPr>
              <a:lnSpc>
                <a:spcPts val="2000"/>
              </a:lnSpc>
              <a:spcBef>
                <a:spcPct val="0"/>
              </a:spcBef>
              <a:buNone/>
            </a:pPr>
            <a:r>
              <a:rPr lang="is-IS" sz="2000" dirty="0" smtClean="0"/>
              <a:t>Jón </a:t>
            </a:r>
            <a:r>
              <a:rPr lang="is-IS" sz="2000" dirty="0"/>
              <a:t>G. Friðjónsson. 1989. </a:t>
            </a:r>
            <a:r>
              <a:rPr lang="is-IS" sz="2000" i="1" dirty="0"/>
              <a:t>Samsettar myndir sagna</a:t>
            </a:r>
            <a:r>
              <a:rPr lang="is-IS" sz="2000" dirty="0"/>
              <a:t>. Málvísindastofnun Háskóla Íslands, Reykjavík</a:t>
            </a:r>
          </a:p>
          <a:p>
            <a:pPr>
              <a:lnSpc>
                <a:spcPts val="2000"/>
              </a:lnSpc>
              <a:spcBef>
                <a:spcPct val="0"/>
              </a:spcBef>
              <a:buNone/>
            </a:pPr>
            <a:r>
              <a:rPr lang="en-US" sz="2000" dirty="0" smtClean="0"/>
              <a:t>Kroch</a:t>
            </a:r>
            <a:r>
              <a:rPr lang="en-US" sz="2000" dirty="0"/>
              <a:t>, Anthony S. 1989. Reflexes of grammar in patterns of language change. </a:t>
            </a:r>
            <a:r>
              <a:rPr lang="en-US" sz="2000" i="1" dirty="0"/>
              <a:t>Language Variation and Change </a:t>
            </a:r>
            <a:r>
              <a:rPr lang="is-IS" sz="2000" dirty="0"/>
              <a:t>1:199–244.</a:t>
            </a:r>
          </a:p>
          <a:p>
            <a:pPr>
              <a:lnSpc>
                <a:spcPts val="2000"/>
              </a:lnSpc>
              <a:spcBef>
                <a:spcPct val="0"/>
              </a:spcBef>
              <a:buNone/>
            </a:pPr>
            <a:r>
              <a:rPr lang="is-IS" sz="2000" dirty="0"/>
              <a:t>Kroch, Anthony S. 2001. Syntactic Change. In Mark Baltin and Chris Collins (eds.): </a:t>
            </a:r>
            <a:r>
              <a:rPr lang="is-IS" sz="2000" i="1" dirty="0"/>
              <a:t>The Handbook of Contemporary Syntactic Theory</a:t>
            </a:r>
            <a:r>
              <a:rPr lang="is-IS" sz="2000" dirty="0"/>
              <a:t>, pp. 699–729.</a:t>
            </a:r>
            <a:endParaRPr lang="en-US" sz="2000" dirty="0"/>
          </a:p>
          <a:p>
            <a:pPr>
              <a:lnSpc>
                <a:spcPts val="2000"/>
              </a:lnSpc>
              <a:spcBef>
                <a:spcPts val="0"/>
              </a:spcBef>
              <a:buNone/>
            </a:pPr>
            <a:r>
              <a:rPr lang="is-IS" sz="2000" dirty="0"/>
              <a:t>Labov, William. 2001.  </a:t>
            </a:r>
            <a:r>
              <a:rPr lang="is-IS" sz="2000" i="1" dirty="0"/>
              <a:t>Principles of Linguistic Change. Volume II: Social Factors. </a:t>
            </a:r>
            <a:r>
              <a:rPr lang="is-IS" sz="2000" dirty="0"/>
              <a:t>Blackwell, Oxford.</a:t>
            </a:r>
          </a:p>
          <a:p>
            <a:pPr>
              <a:lnSpc>
                <a:spcPts val="2000"/>
              </a:lnSpc>
              <a:spcBef>
                <a:spcPts val="0"/>
              </a:spcBef>
              <a:buNone/>
            </a:pPr>
            <a:r>
              <a:rPr lang="en-US" sz="2000" dirty="0" err="1"/>
              <a:t>Labov</a:t>
            </a:r>
            <a:r>
              <a:rPr lang="en-US" sz="2000" dirty="0"/>
              <a:t>, William, and Wendell A Harris. 1986. De Facto Segregation of Black and White Vernaculars. In David </a:t>
            </a:r>
            <a:r>
              <a:rPr lang="en-US" sz="2000" dirty="0" err="1"/>
              <a:t>Sankoff</a:t>
            </a:r>
            <a:r>
              <a:rPr lang="en-US" sz="2000" dirty="0"/>
              <a:t> (ed.): </a:t>
            </a:r>
            <a:r>
              <a:rPr lang="en-US" sz="2000" i="1" dirty="0"/>
              <a:t>Diversity </a:t>
            </a:r>
            <a:r>
              <a:rPr lang="is-IS" sz="2000" i="1" dirty="0"/>
              <a:t>and Diachrony</a:t>
            </a:r>
            <a:r>
              <a:rPr lang="is-IS" sz="2000" dirty="0"/>
              <a:t>, pp. 1–24. Benjamins, Amsterdam. </a:t>
            </a:r>
            <a:endParaRPr lang="is-IS" sz="2000" dirty="0" smtClean="0"/>
          </a:p>
          <a:p>
            <a:pPr>
              <a:lnSpc>
                <a:spcPts val="2000"/>
              </a:lnSpc>
              <a:spcBef>
                <a:spcPts val="0"/>
              </a:spcBef>
              <a:buNone/>
            </a:pPr>
            <a:r>
              <a:rPr lang="is-IS" sz="2000" dirty="0">
                <a:cs typeface="Times New Roman" pitchFamily="18" charset="0"/>
              </a:rPr>
              <a:t>Maling, Joan, and Sigríður Sigurjónsdóttir. 2002. The </a:t>
            </a:r>
            <a:r>
              <a:rPr lang="is-IS" sz="2000" dirty="0">
                <a:cs typeface="Times New Roman"/>
              </a:rPr>
              <a:t>‘New Impersonal’ Construction in Icelandic. </a:t>
            </a:r>
            <a:r>
              <a:rPr lang="is-IS" sz="2000" i="1" dirty="0">
                <a:cs typeface="Times New Roman"/>
              </a:rPr>
              <a:t>Journal of Comparative Germanic Linguistics</a:t>
            </a:r>
            <a:r>
              <a:rPr lang="is-IS" sz="2000" dirty="0">
                <a:cs typeface="Times New Roman"/>
              </a:rPr>
              <a:t> 5:97</a:t>
            </a:r>
            <a:r>
              <a:rPr lang="is-IS" sz="2000" dirty="0">
                <a:cs typeface="Times New Roman" pitchFamily="18" charset="0"/>
              </a:rPr>
              <a:t>–142.</a:t>
            </a:r>
          </a:p>
          <a:p>
            <a:pPr>
              <a:lnSpc>
                <a:spcPts val="2000"/>
              </a:lnSpc>
              <a:spcBef>
                <a:spcPts val="0"/>
              </a:spcBef>
              <a:buNone/>
            </a:pPr>
            <a:endParaRPr lang="is-IS" sz="2000" dirty="0"/>
          </a:p>
          <a:p>
            <a:pPr marL="0" indent="0">
              <a:buNone/>
            </a:pPr>
            <a:endParaRPr lang="is-IS" sz="20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70</a:t>
            </a:fld>
            <a:endParaRPr lang="en-US"/>
          </a:p>
        </p:txBody>
      </p:sp>
    </p:spTree>
    <p:extLst>
      <p:ext uri="{BB962C8B-B14F-4D97-AF65-F5344CB8AC3E}">
        <p14:creationId xmlns:p14="http://schemas.microsoft.com/office/powerpoint/2010/main" val="33950609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791939"/>
          </a:xfrm>
        </p:spPr>
        <p:txBody>
          <a:bodyPr/>
          <a:lstStyle/>
          <a:p>
            <a:r>
              <a:rPr lang="is-IS" sz="3200" dirty="0" smtClean="0"/>
              <a:t>References, </a:t>
            </a:r>
            <a:r>
              <a:rPr lang="is-IS" sz="3200" dirty="0" smtClean="0"/>
              <a:t>4</a:t>
            </a:r>
            <a:endParaRPr lang="is-IS" sz="3200" dirty="0"/>
          </a:p>
        </p:txBody>
      </p:sp>
      <p:sp>
        <p:nvSpPr>
          <p:cNvPr id="3" name="Content Placeholder 2"/>
          <p:cNvSpPr>
            <a:spLocks noGrp="1"/>
          </p:cNvSpPr>
          <p:nvPr>
            <p:ph idx="1"/>
          </p:nvPr>
        </p:nvSpPr>
        <p:spPr>
          <a:xfrm>
            <a:off x="467544" y="1124744"/>
            <a:ext cx="8229600" cy="5030019"/>
          </a:xfrm>
        </p:spPr>
        <p:txBody>
          <a:bodyPr/>
          <a:lstStyle/>
          <a:p>
            <a:pPr marL="361950" indent="-361950">
              <a:lnSpc>
                <a:spcPts val="2000"/>
              </a:lnSpc>
              <a:spcBef>
                <a:spcPts val="0"/>
              </a:spcBef>
              <a:buNone/>
            </a:pPr>
            <a:r>
              <a:rPr lang="is-IS" sz="1800" dirty="0" smtClean="0"/>
              <a:t>Maling</a:t>
            </a:r>
            <a:r>
              <a:rPr lang="is-IS" sz="1800" dirty="0"/>
              <a:t>, Joan, and Sigríður Sigurjónsdóttir. 2012. Syntactic Change in Progress: The Icelandic „New Construction“ as an Active Impersonal. In Peter Ackema, Rhona Alcorn, Caroline Heycock, Danny Jaspers, Jeroen Van Craenenbroeck and Guido Vanden Wyngaerd: </a:t>
            </a:r>
            <a:r>
              <a:rPr lang="is-IS" sz="1800" i="1" dirty="0"/>
              <a:t>Comparative Germanic Syntax – The State of the Art</a:t>
            </a:r>
            <a:r>
              <a:rPr lang="is-IS" sz="1800" dirty="0"/>
              <a:t>, pp. 249–278. Benjamins, Amsterdam.</a:t>
            </a:r>
          </a:p>
          <a:p>
            <a:pPr marL="361950" indent="-361950">
              <a:lnSpc>
                <a:spcPts val="2000"/>
              </a:lnSpc>
              <a:spcBef>
                <a:spcPts val="0"/>
              </a:spcBef>
              <a:buNone/>
            </a:pPr>
            <a:r>
              <a:rPr lang="is-IS" sz="1900" dirty="0" smtClean="0">
                <a:cs typeface="Times New Roman" pitchFamily="18" charset="0"/>
              </a:rPr>
              <a:t>Sigríður </a:t>
            </a:r>
            <a:r>
              <a:rPr lang="is-IS" sz="1900" dirty="0" smtClean="0">
                <a:cs typeface="Times New Roman" pitchFamily="18" charset="0"/>
              </a:rPr>
              <a:t>Sigurjónsdóttir. 2015. </a:t>
            </a:r>
            <a:r>
              <a:rPr lang="is-IS" sz="2000" dirty="0" smtClean="0"/>
              <a:t>Nýja </a:t>
            </a:r>
            <a:r>
              <a:rPr lang="is-IS" sz="2000" dirty="0"/>
              <a:t>þolmyndin nú og þá. Samanburður tveggja </a:t>
            </a:r>
            <a:r>
              <a:rPr lang="is-IS" sz="2000" dirty="0" smtClean="0"/>
              <a:t>kannana.  Ms. to appear in Höskuldur Thráinsson, Ásgrímur Angantýsson and Einar Freyr Sigurðsson (eds.): </a:t>
            </a:r>
            <a:r>
              <a:rPr lang="is-IS" sz="2000" i="1" dirty="0" smtClean="0"/>
              <a:t>Tilbrigði í íslenskri setningagerð III</a:t>
            </a:r>
            <a:r>
              <a:rPr lang="is-IS" sz="2000" dirty="0" smtClean="0"/>
              <a:t>, Málvísindastofnun Háskóla Íslands, Reykjavík.</a:t>
            </a:r>
            <a:endParaRPr lang="is-IS" sz="1900" dirty="0">
              <a:cs typeface="Times New Roman" pitchFamily="18" charset="0"/>
            </a:endParaRPr>
          </a:p>
          <a:p>
            <a:pPr marL="361950" indent="-361950">
              <a:lnSpc>
                <a:spcPts val="2000"/>
              </a:lnSpc>
              <a:spcBef>
                <a:spcPts val="0"/>
              </a:spcBef>
              <a:buNone/>
            </a:pPr>
            <a:r>
              <a:rPr lang="is-IS" sz="1900" dirty="0">
                <a:cs typeface="Times New Roman" pitchFamily="18" charset="0"/>
              </a:rPr>
              <a:t>Sigríður Sigurjónsdóttir and Joan Maling. 2001. Það var hrint mér á leiðinni í skólann – Þolmynd eða ekki þolmynd? </a:t>
            </a:r>
            <a:r>
              <a:rPr lang="is-IS" sz="1900" i="1" dirty="0">
                <a:cs typeface="Times New Roman" pitchFamily="18" charset="0"/>
              </a:rPr>
              <a:t>Íslenskt mál</a:t>
            </a:r>
            <a:r>
              <a:rPr lang="is-IS" sz="1900" dirty="0">
                <a:cs typeface="Times New Roman" pitchFamily="18" charset="0"/>
              </a:rPr>
              <a:t> 23:123–180.</a:t>
            </a:r>
          </a:p>
          <a:p>
            <a:pPr marL="361950" indent="-361950">
              <a:lnSpc>
                <a:spcPts val="2000"/>
              </a:lnSpc>
              <a:spcBef>
                <a:spcPts val="0"/>
              </a:spcBef>
              <a:buNone/>
            </a:pPr>
            <a:r>
              <a:rPr lang="is-IS" sz="1900" dirty="0" smtClean="0"/>
              <a:t>Tagliamonte</a:t>
            </a:r>
            <a:r>
              <a:rPr lang="is-IS" sz="1900" dirty="0"/>
              <a:t>, Sali A., and Alexandra D‘Arcy. 2009. Peaks beyond Phonology. – Adolescence, Incrementation and Language Change. </a:t>
            </a:r>
            <a:r>
              <a:rPr lang="is-IS" sz="1900" i="1" dirty="0"/>
              <a:t>Language </a:t>
            </a:r>
            <a:r>
              <a:rPr lang="is-IS" sz="1900" dirty="0"/>
              <a:t>85(1):58–108.</a:t>
            </a:r>
            <a:endParaRPr lang="is-IS" sz="1900" dirty="0">
              <a:cs typeface="Times New Roman" pitchFamily="18" charset="0"/>
            </a:endParaRPr>
          </a:p>
          <a:p>
            <a:pPr marL="361950" indent="-361950">
              <a:lnSpc>
                <a:spcPts val="2000"/>
              </a:lnSpc>
              <a:spcBef>
                <a:spcPts val="0"/>
              </a:spcBef>
              <a:buNone/>
            </a:pPr>
            <a:r>
              <a:rPr lang="is-IS" sz="1900" dirty="0">
                <a:cs typeface="Times New Roman" pitchFamily="18" charset="0"/>
              </a:rPr>
              <a:t>Thórhallur Eythórsson. 2008. The New Passive in Icelandic Really Is a Passive. In Thórhallur Eythórsson (ed.): </a:t>
            </a:r>
            <a:r>
              <a:rPr lang="is-IS" sz="1900" i="1" dirty="0">
                <a:cs typeface="Times New Roman" pitchFamily="18" charset="0"/>
              </a:rPr>
              <a:t>Grammatical Change and Linguistic Theory</a:t>
            </a:r>
            <a:r>
              <a:rPr lang="is-IS" sz="1900" dirty="0">
                <a:cs typeface="Times New Roman" pitchFamily="18" charset="0"/>
              </a:rPr>
              <a:t> – </a:t>
            </a:r>
            <a:r>
              <a:rPr lang="is-IS" sz="1900" i="1" dirty="0">
                <a:cs typeface="Times New Roman" pitchFamily="18" charset="0"/>
              </a:rPr>
              <a:t>The Rosendal Papers</a:t>
            </a:r>
            <a:r>
              <a:rPr lang="is-IS" sz="1900" dirty="0">
                <a:cs typeface="Times New Roman" pitchFamily="18" charset="0"/>
              </a:rPr>
              <a:t>, pp. </a:t>
            </a:r>
            <a:r>
              <a:rPr lang="en-US" sz="1900" dirty="0"/>
              <a:t>173–219. John </a:t>
            </a:r>
            <a:r>
              <a:rPr lang="en-US" sz="1900" dirty="0" err="1"/>
              <a:t>Benjamins</a:t>
            </a:r>
            <a:r>
              <a:rPr lang="en-US" sz="1900" dirty="0"/>
              <a:t>, Amsterdam</a:t>
            </a:r>
            <a:r>
              <a:rPr lang="en-US" sz="1900" dirty="0" smtClean="0"/>
              <a:t>.</a:t>
            </a:r>
          </a:p>
          <a:p>
            <a:pPr marL="361950" indent="-361950">
              <a:lnSpc>
                <a:spcPts val="2000"/>
              </a:lnSpc>
              <a:spcBef>
                <a:spcPts val="0"/>
              </a:spcBef>
              <a:buNone/>
            </a:pPr>
            <a:r>
              <a:rPr lang="en-US" sz="1900" dirty="0"/>
              <a:t>Yang, Charles. 2002. </a:t>
            </a:r>
            <a:r>
              <a:rPr lang="en-US" sz="1900" i="1" dirty="0"/>
              <a:t>Knowledge and Learning in Natural Language</a:t>
            </a:r>
            <a:r>
              <a:rPr lang="en-US" sz="1900" dirty="0"/>
              <a:t>. Oxford University Press, Oxford.</a:t>
            </a:r>
            <a:endParaRPr lang="is-IS" sz="1900" dirty="0"/>
          </a:p>
          <a:p>
            <a:pPr marL="361950" indent="-361950">
              <a:lnSpc>
                <a:spcPts val="2000"/>
              </a:lnSpc>
              <a:spcBef>
                <a:spcPts val="0"/>
              </a:spcBef>
              <a:buNone/>
            </a:pPr>
            <a:endParaRPr lang="is-IS" sz="1900" dirty="0" smtClean="0"/>
          </a:p>
          <a:p>
            <a:pPr marL="361950" indent="-361950">
              <a:lnSpc>
                <a:spcPts val="2000"/>
              </a:lnSpc>
              <a:spcBef>
                <a:spcPts val="0"/>
              </a:spcBef>
              <a:buNone/>
            </a:pPr>
            <a:endParaRPr lang="is-IS" sz="2000" dirty="0"/>
          </a:p>
        </p:txBody>
      </p:sp>
      <p:sp>
        <p:nvSpPr>
          <p:cNvPr id="4" name="Date Placeholder 3"/>
          <p:cNvSpPr>
            <a:spLocks noGrp="1"/>
          </p:cNvSpPr>
          <p:nvPr>
            <p:ph type="dt" sz="half" idx="10"/>
          </p:nvPr>
        </p:nvSpPr>
        <p:spPr>
          <a:xfrm>
            <a:off x="251520" y="6093296"/>
            <a:ext cx="2664296"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71</a:t>
            </a:fld>
            <a:endParaRPr lang="en-US"/>
          </a:p>
        </p:txBody>
      </p:sp>
    </p:spTree>
    <p:extLst>
      <p:ext uri="{BB962C8B-B14F-4D97-AF65-F5344CB8AC3E}">
        <p14:creationId xmlns:p14="http://schemas.microsoft.com/office/powerpoint/2010/main" val="81149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863947"/>
          </a:xfrm>
        </p:spPr>
        <p:txBody>
          <a:bodyPr/>
          <a:lstStyle/>
          <a:p>
            <a:r>
              <a:rPr lang="is-IS" sz="3600" dirty="0" smtClean="0"/>
              <a:t>What is the NIP like, 5?</a:t>
            </a:r>
            <a:endParaRPr lang="is-IS" sz="3600" dirty="0"/>
          </a:p>
        </p:txBody>
      </p:sp>
      <p:sp>
        <p:nvSpPr>
          <p:cNvPr id="3" name="Content Placeholder 2"/>
          <p:cNvSpPr>
            <a:spLocks noGrp="1"/>
          </p:cNvSpPr>
          <p:nvPr>
            <p:ph idx="1"/>
          </p:nvPr>
        </p:nvSpPr>
        <p:spPr>
          <a:xfrm>
            <a:off x="467544" y="1196752"/>
            <a:ext cx="8229600" cy="4958011"/>
          </a:xfrm>
        </p:spPr>
        <p:txBody>
          <a:bodyPr/>
          <a:lstStyle/>
          <a:p>
            <a:pPr marL="0" indent="0">
              <a:buNone/>
            </a:pPr>
            <a:r>
              <a:rPr lang="is-IS" dirty="0"/>
              <a:t> </a:t>
            </a:r>
            <a:r>
              <a:rPr lang="is-IS" sz="2400" i="1" dirty="0"/>
              <a:t>The NIP corresponding to </a:t>
            </a:r>
            <a:r>
              <a:rPr lang="is-IS" sz="2400" i="1" dirty="0" smtClean="0"/>
              <a:t>ExplCanP B </a:t>
            </a:r>
            <a:r>
              <a:rPr lang="is-IS" sz="2000" dirty="0" smtClean="0"/>
              <a:t>(</a:t>
            </a:r>
            <a:r>
              <a:rPr lang="is-IS" sz="2000" dirty="0" smtClean="0">
                <a:solidFill>
                  <a:srgbClr val="00B050"/>
                </a:solidFill>
              </a:rPr>
              <a:t>green</a:t>
            </a:r>
            <a:r>
              <a:rPr lang="is-IS" sz="2000" dirty="0" smtClean="0"/>
              <a:t> = OK, </a:t>
            </a:r>
            <a:r>
              <a:rPr lang="is-IS" sz="2000" dirty="0" smtClean="0">
                <a:solidFill>
                  <a:srgbClr val="FF0000"/>
                </a:solidFill>
              </a:rPr>
              <a:t>red</a:t>
            </a:r>
            <a:r>
              <a:rPr lang="is-IS" sz="2000" dirty="0" smtClean="0"/>
              <a:t> = not OK):</a:t>
            </a:r>
            <a:endParaRPr lang="is-IS" sz="20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(1)</a:t>
            </a:r>
            <a:r>
              <a:rPr lang="is-IS" sz="2000" dirty="0"/>
              <a:t>	</a:t>
            </a:r>
            <a:r>
              <a:rPr lang="is-IS" sz="2000" dirty="0" smtClean="0"/>
              <a:t>a.</a:t>
            </a:r>
            <a:r>
              <a:rPr lang="is-IS" sz="2000" dirty="0"/>
              <a:t>	Það 	var 	</a:t>
            </a:r>
            <a:r>
              <a:rPr lang="is-IS" sz="2000" dirty="0" smtClean="0"/>
              <a:t>sleppt </a:t>
            </a:r>
            <a:r>
              <a:rPr lang="is-IS" sz="2000" dirty="0"/>
              <a:t>		</a:t>
            </a:r>
            <a:r>
              <a:rPr lang="is-IS" sz="2000" b="1" dirty="0" smtClean="0"/>
              <a:t>einhverjum stúdentum</a:t>
            </a:r>
            <a:r>
              <a:rPr lang="is-IS" sz="2000" dirty="0"/>
              <a:t>.    </a:t>
            </a:r>
            <a:r>
              <a:rPr lang="is-IS" sz="2000" dirty="0" smtClean="0">
                <a:solidFill>
                  <a:srgbClr val="00B050"/>
                </a:solidFill>
              </a:rPr>
              <a:t>(</a:t>
            </a:r>
            <a:r>
              <a:rPr lang="is-IS" sz="2000" dirty="0" smtClean="0">
                <a:solidFill>
                  <a:srgbClr val="00B050"/>
                </a:solidFill>
                <a:latin typeface="Calibri"/>
              </a:rPr>
              <a:t>√NIP/√</a:t>
            </a:r>
            <a:r>
              <a:rPr lang="is-IS" sz="2000" dirty="0" smtClean="0">
                <a:solidFill>
                  <a:srgbClr val="00B050"/>
                </a:solidFill>
              </a:rPr>
              <a:t>ExplCanP B)</a:t>
            </a:r>
            <a:endParaRPr lang="is-IS" sz="2000" dirty="0">
              <a:solidFill>
                <a:srgbClr val="00B050"/>
              </a:solidFill>
            </a:endParaRP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there	was(sg.) 	released(n.sg.)	some </a:t>
            </a:r>
            <a:r>
              <a:rPr lang="is-IS" sz="1800" dirty="0" smtClean="0"/>
              <a:t>students(D.m.pl.)</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800" dirty="0" smtClean="0"/>
              <a:t>	</a:t>
            </a:r>
            <a:r>
              <a:rPr lang="is-IS" sz="2000" dirty="0" smtClean="0"/>
              <a:t>b.</a:t>
            </a:r>
            <a:r>
              <a:rPr lang="is-IS" sz="2000" dirty="0"/>
              <a:t>	Það	var		</a:t>
            </a:r>
            <a:r>
              <a:rPr lang="is-IS" sz="2000" dirty="0" smtClean="0"/>
              <a:t>sleppt</a:t>
            </a:r>
            <a:r>
              <a:rPr lang="is-IS" sz="2000" dirty="0"/>
              <a:t>			</a:t>
            </a:r>
            <a:r>
              <a:rPr lang="is-IS" sz="2000" b="1" dirty="0" smtClean="0"/>
              <a:t>stúdentunum</a:t>
            </a:r>
            <a:r>
              <a:rPr lang="is-IS" sz="2000" dirty="0" smtClean="0"/>
              <a:t>.</a:t>
            </a:r>
            <a:r>
              <a:rPr lang="is-IS" sz="2000" dirty="0"/>
              <a:t>	(</a:t>
            </a:r>
            <a:r>
              <a:rPr lang="is-IS" sz="2000" dirty="0">
                <a:solidFill>
                  <a:srgbClr val="00B050"/>
                </a:solidFill>
              </a:rPr>
              <a:t>√NIP</a:t>
            </a:r>
            <a:r>
              <a:rPr lang="is-IS" sz="2000" dirty="0" smtClean="0"/>
              <a:t>/ </a:t>
            </a:r>
            <a:r>
              <a:rPr lang="is-IS" sz="2000" dirty="0" smtClean="0">
                <a:solidFill>
                  <a:srgbClr val="FF0000"/>
                </a:solidFill>
              </a:rPr>
              <a:t>?*</a:t>
            </a:r>
            <a:r>
              <a:rPr lang="is-IS" sz="2000" dirty="0">
                <a:solidFill>
                  <a:srgbClr val="FF0000"/>
                </a:solidFill>
              </a:rPr>
              <a:t>ExplCanP B</a:t>
            </a:r>
            <a:r>
              <a:rPr lang="is-IS" sz="2000" dirty="0" smtClean="0"/>
              <a:t>)</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a:t>
            </a:r>
            <a:r>
              <a:rPr lang="is-IS" sz="1800" dirty="0"/>
              <a:t>	there	was(sg.)	released(n.sg.)	</a:t>
            </a:r>
            <a:r>
              <a:rPr lang="is-IS" sz="1800" dirty="0" smtClean="0"/>
              <a:t>the-students(N.m.pl.</a:t>
            </a:r>
            <a:r>
              <a:rPr lang="is-IS" sz="1800" dirty="0" smtClean="0">
                <a:solidFill>
                  <a:srgbClr val="FF0000"/>
                </a:solidFill>
              </a:rPr>
              <a:t>def</a:t>
            </a:r>
            <a:r>
              <a:rPr lang="is-IS" sz="1800" dirty="0"/>
              <a:t>.)</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1800" dirty="0" smtClean="0"/>
              <a:t>	</a:t>
            </a:r>
            <a:r>
              <a:rPr lang="is-IS" sz="2000" dirty="0"/>
              <a:t>c.	*Það 	var			</a:t>
            </a:r>
            <a:r>
              <a:rPr lang="is-IS" sz="2000" b="1" dirty="0" smtClean="0"/>
              <a:t>stúdentunum</a:t>
            </a:r>
            <a:r>
              <a:rPr lang="is-IS" sz="2000" b="1" dirty="0"/>
              <a:t>			</a:t>
            </a:r>
            <a:r>
              <a:rPr lang="is-IS" sz="2000" dirty="0"/>
              <a:t>sleppt.	 </a:t>
            </a:r>
            <a:r>
              <a:rPr lang="is-IS" sz="2000" dirty="0" smtClean="0"/>
              <a:t>( </a:t>
            </a:r>
            <a:r>
              <a:rPr lang="is-IS" sz="2000" dirty="0" smtClean="0">
                <a:solidFill>
                  <a:srgbClr val="FF0000"/>
                </a:solidFill>
              </a:rPr>
              <a:t>*</a:t>
            </a:r>
            <a:r>
              <a:rPr lang="is-IS" sz="2000" dirty="0">
                <a:solidFill>
                  <a:srgbClr val="FF0000"/>
                </a:solidFill>
              </a:rPr>
              <a:t>NIP</a:t>
            </a:r>
            <a:r>
              <a:rPr lang="is-IS" sz="2000" dirty="0" smtClean="0"/>
              <a:t>/ </a:t>
            </a:r>
            <a:r>
              <a:rPr lang="is-IS" sz="2000" dirty="0" smtClean="0">
                <a:solidFill>
                  <a:srgbClr val="FF0000"/>
                </a:solidFill>
              </a:rPr>
              <a:t>*</a:t>
            </a:r>
            <a:r>
              <a:rPr lang="is-IS" sz="2000" dirty="0">
                <a:solidFill>
                  <a:srgbClr val="FF0000"/>
                </a:solidFill>
              </a:rPr>
              <a:t>ExplCanP B</a:t>
            </a:r>
            <a:r>
              <a:rPr lang="is-IS" sz="2000" dirty="0"/>
              <a:t>)		</a:t>
            </a:r>
            <a:r>
              <a:rPr lang="is-IS" sz="1800" dirty="0" smtClean="0"/>
              <a:t>there</a:t>
            </a:r>
            <a:r>
              <a:rPr lang="is-IS" sz="1800" dirty="0"/>
              <a:t>	was(sg.)	</a:t>
            </a:r>
            <a:r>
              <a:rPr lang="is-IS" sz="1800" dirty="0" smtClean="0"/>
              <a:t>the-students(D.m.pl.def</a:t>
            </a:r>
            <a:r>
              <a:rPr lang="is-IS" sz="1800" dirty="0"/>
              <a:t>.)	 released(n.sg.)</a:t>
            </a:r>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endParaRPr lang="is-IS" sz="1800" dirty="0"/>
          </a:p>
          <a:p>
            <a:pPr marL="0" indent="0">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smtClean="0"/>
              <a:t>Standard </a:t>
            </a:r>
            <a:r>
              <a:rPr lang="is-IS" sz="2000" dirty="0"/>
              <a:t>(</a:t>
            </a:r>
            <a:r>
              <a:rPr lang="is-IS" sz="2000" dirty="0" smtClean="0"/>
              <a:t>rather </a:t>
            </a:r>
            <a:r>
              <a:rPr lang="is-IS" sz="2000" dirty="0"/>
              <a:t>informal) description of </a:t>
            </a:r>
            <a:r>
              <a:rPr lang="is-IS" sz="2000" dirty="0" smtClean="0"/>
              <a:t>NIP B (</a:t>
            </a:r>
            <a:r>
              <a:rPr lang="is-IS" sz="2000" b="1" dirty="0" smtClean="0">
                <a:solidFill>
                  <a:srgbClr val="0070C0"/>
                </a:solidFill>
              </a:rPr>
              <a:t>blue</a:t>
            </a:r>
            <a:r>
              <a:rPr lang="is-IS" sz="2000" dirty="0" smtClean="0">
                <a:solidFill>
                  <a:srgbClr val="FF0000"/>
                </a:solidFill>
              </a:rPr>
              <a:t> </a:t>
            </a:r>
            <a:r>
              <a:rPr lang="is-IS" sz="2000" dirty="0" smtClean="0"/>
              <a:t>= different from ExplP)</a:t>
            </a:r>
            <a:endParaRPr lang="is-IS" sz="2000" dirty="0"/>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1.	</a:t>
            </a:r>
            <a:r>
              <a:rPr lang="is-IS" sz="2000" dirty="0" smtClean="0"/>
              <a:t>patient </a:t>
            </a:r>
            <a:r>
              <a:rPr lang="is-IS" sz="2000" b="1" dirty="0" smtClean="0">
                <a:solidFill>
                  <a:srgbClr val="0070C0"/>
                </a:solidFill>
              </a:rPr>
              <a:t>cannot </a:t>
            </a:r>
            <a:r>
              <a:rPr lang="is-IS" sz="2000" b="1" dirty="0">
                <a:solidFill>
                  <a:srgbClr val="0070C0"/>
                </a:solidFill>
              </a:rPr>
              <a:t>undergo short </a:t>
            </a:r>
            <a:r>
              <a:rPr lang="is-IS" sz="2000" b="1" dirty="0" smtClean="0">
                <a:solidFill>
                  <a:srgbClr val="0070C0"/>
                </a:solidFill>
              </a:rPr>
              <a:t>movement </a:t>
            </a:r>
            <a:r>
              <a:rPr lang="is-IS" sz="2000" dirty="0" smtClean="0"/>
              <a:t>(cf. c).</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2.	</a:t>
            </a:r>
            <a:r>
              <a:rPr lang="is-IS" sz="2000" b="1" dirty="0" smtClean="0"/>
              <a:t>no </a:t>
            </a:r>
            <a:r>
              <a:rPr lang="is-IS" sz="2000" b="1" dirty="0"/>
              <a:t>case conversion </a:t>
            </a:r>
            <a:r>
              <a:rPr lang="is-IS" sz="2000" dirty="0"/>
              <a:t>and (hence) </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3.	</a:t>
            </a:r>
            <a:r>
              <a:rPr lang="is-IS" sz="2000" b="1" dirty="0" smtClean="0"/>
              <a:t>no </a:t>
            </a:r>
            <a:r>
              <a:rPr lang="is-IS" sz="2000" b="1" dirty="0"/>
              <a:t>agreement</a:t>
            </a:r>
          </a:p>
          <a:p>
            <a:pPr marL="714375" indent="-714375">
              <a:lnSpc>
                <a:spcPts val="2000"/>
              </a:lnSpc>
              <a:spcBef>
                <a:spcPts val="0"/>
              </a:spcBef>
              <a:buNone/>
              <a:tabLst>
                <a:tab pos="361950" algn="l"/>
                <a:tab pos="714375" algn="l"/>
                <a:tab pos="1076325" algn="l"/>
                <a:tab pos="1438275" algn="l"/>
                <a:tab pos="1790700" algn="l"/>
                <a:tab pos="2152650" algn="l"/>
                <a:tab pos="2514600" algn="l"/>
                <a:tab pos="2867025" algn="l"/>
                <a:tab pos="3228975" algn="l"/>
                <a:tab pos="3590925" algn="l"/>
                <a:tab pos="3943350" algn="l"/>
                <a:tab pos="4305300" algn="l"/>
                <a:tab pos="4667250" algn="l"/>
                <a:tab pos="5019675" algn="l"/>
                <a:tab pos="5381625" algn="l"/>
                <a:tab pos="5743575" algn="l"/>
                <a:tab pos="6096000" algn="l"/>
                <a:tab pos="6457950" algn="l"/>
                <a:tab pos="6819900" algn="l"/>
              </a:tabLst>
            </a:pPr>
            <a:r>
              <a:rPr lang="is-IS" sz="2000" dirty="0"/>
              <a:t>	4.	</a:t>
            </a:r>
            <a:r>
              <a:rPr lang="is-IS" sz="2000" b="1" dirty="0">
                <a:solidFill>
                  <a:srgbClr val="0070C0"/>
                </a:solidFill>
              </a:rPr>
              <a:t>n</a:t>
            </a:r>
            <a:r>
              <a:rPr lang="is-IS" sz="2000" b="1" dirty="0" smtClean="0">
                <a:solidFill>
                  <a:srgbClr val="0070C0"/>
                </a:solidFill>
              </a:rPr>
              <a:t>o Definiteness Effect </a:t>
            </a:r>
            <a:r>
              <a:rPr lang="is-IS" sz="2000" dirty="0"/>
              <a:t>(</a:t>
            </a:r>
            <a:r>
              <a:rPr lang="is-IS" sz="2000" dirty="0" smtClean="0"/>
              <a:t>cf.  </a:t>
            </a:r>
            <a:r>
              <a:rPr lang="is-IS" sz="2000" dirty="0"/>
              <a:t>b</a:t>
            </a:r>
            <a:r>
              <a:rPr lang="is-IS" sz="2000" dirty="0" smtClean="0"/>
              <a:t>)</a:t>
            </a:r>
            <a:endParaRPr lang="is-IS" sz="2400" dirty="0" smtClean="0"/>
          </a:p>
          <a:p>
            <a:pPr marL="0" indent="0">
              <a:buNone/>
            </a:pPr>
            <a:endParaRPr lang="is-IS" sz="2400" dirty="0" smtClean="0"/>
          </a:p>
          <a:p>
            <a:pPr marL="0" indent="0">
              <a:buNone/>
            </a:pPr>
            <a:r>
              <a:rPr lang="is-IS" sz="2400" dirty="0" smtClean="0"/>
              <a:t>Note that </a:t>
            </a:r>
            <a:r>
              <a:rPr lang="is-IS" sz="2400" b="1" dirty="0" smtClean="0"/>
              <a:t>example a is </a:t>
            </a:r>
            <a:r>
              <a:rPr lang="is-IS" sz="2400" b="1" dirty="0" smtClean="0">
                <a:solidFill>
                  <a:srgbClr val="7030A0"/>
                </a:solidFill>
              </a:rPr>
              <a:t>ambiguous </a:t>
            </a:r>
            <a:r>
              <a:rPr lang="is-IS" sz="2400" dirty="0" smtClean="0"/>
              <a:t>and</a:t>
            </a:r>
            <a:r>
              <a:rPr lang="is-IS" sz="2400" b="1" dirty="0" smtClean="0"/>
              <a:t> example b can (for most </a:t>
            </a:r>
            <a:r>
              <a:rPr lang="is-IS" sz="2400" b="1" dirty="0" smtClean="0"/>
              <a:t>speakers at least)</a:t>
            </a:r>
            <a:r>
              <a:rPr lang="is-IS" sz="2400" b="1" dirty="0" smtClean="0">
                <a:solidFill>
                  <a:srgbClr val="7030A0"/>
                </a:solidFill>
              </a:rPr>
              <a:t> </a:t>
            </a:r>
            <a:r>
              <a:rPr lang="is-IS" sz="2400" b="1" dirty="0" smtClean="0">
                <a:solidFill>
                  <a:srgbClr val="7030A0"/>
                </a:solidFill>
              </a:rPr>
              <a:t>only be the NIP</a:t>
            </a:r>
            <a:r>
              <a:rPr lang="is-IS" sz="2400" dirty="0" smtClean="0"/>
              <a:t> (cf. below).</a:t>
            </a:r>
            <a:endParaRPr lang="is-IS" sz="2400" dirty="0"/>
          </a:p>
        </p:txBody>
      </p:sp>
      <p:sp>
        <p:nvSpPr>
          <p:cNvPr id="4" name="Date Placeholder 3"/>
          <p:cNvSpPr>
            <a:spLocks noGrp="1"/>
          </p:cNvSpPr>
          <p:nvPr>
            <p:ph type="dt" sz="half" idx="10"/>
          </p:nvPr>
        </p:nvSpPr>
        <p:spPr>
          <a:xfrm>
            <a:off x="251520" y="6093296"/>
            <a:ext cx="2592288"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8</a:t>
            </a:fld>
            <a:endParaRPr lang="en-US"/>
          </a:p>
        </p:txBody>
      </p:sp>
    </p:spTree>
    <p:extLst>
      <p:ext uri="{BB962C8B-B14F-4D97-AF65-F5344CB8AC3E}">
        <p14:creationId xmlns:p14="http://schemas.microsoft.com/office/powerpoint/2010/main" val="77527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935955"/>
          </a:xfrm>
        </p:spPr>
        <p:txBody>
          <a:bodyPr/>
          <a:lstStyle/>
          <a:p>
            <a:r>
              <a:rPr lang="is-IS" sz="3600" dirty="0"/>
              <a:t>What is the NIP like, </a:t>
            </a:r>
            <a:r>
              <a:rPr lang="is-IS" sz="3600" dirty="0" smtClean="0"/>
              <a:t>6?</a:t>
            </a:r>
            <a:endParaRPr lang="is-IS" sz="3600" dirty="0"/>
          </a:p>
        </p:txBody>
      </p:sp>
      <p:sp>
        <p:nvSpPr>
          <p:cNvPr id="3" name="Content Placeholder 2"/>
          <p:cNvSpPr>
            <a:spLocks noGrp="1"/>
          </p:cNvSpPr>
          <p:nvPr>
            <p:ph idx="1"/>
          </p:nvPr>
        </p:nvSpPr>
        <p:spPr>
          <a:xfrm>
            <a:off x="467544" y="1340768"/>
            <a:ext cx="8229600" cy="4813995"/>
          </a:xfrm>
        </p:spPr>
        <p:txBody>
          <a:bodyPr/>
          <a:lstStyle/>
          <a:p>
            <a:pPr marL="0" indent="0">
              <a:lnSpc>
                <a:spcPts val="2800"/>
              </a:lnSpc>
              <a:buNone/>
            </a:pPr>
            <a:r>
              <a:rPr lang="is-IS" sz="2600" dirty="0" smtClean="0"/>
              <a:t>Like any other “expletive construction” in Icelandic, the NIP need not begin with the expletive element </a:t>
            </a:r>
            <a:r>
              <a:rPr lang="is-IS" sz="2600" i="1" dirty="0" smtClean="0"/>
              <a:t>það</a:t>
            </a:r>
            <a:r>
              <a:rPr lang="is-IS" sz="2600" dirty="0" smtClean="0"/>
              <a:t>. If some element is fronted, the expletive does not show up (this is different from Danish expletive </a:t>
            </a:r>
            <a:r>
              <a:rPr lang="is-IS" sz="2600" i="1" dirty="0" smtClean="0"/>
              <a:t>der/det</a:t>
            </a:r>
            <a:r>
              <a:rPr lang="is-IS" sz="2600" dirty="0" smtClean="0"/>
              <a:t>):</a:t>
            </a:r>
          </a:p>
          <a:p>
            <a:pPr marL="0" indent="0">
              <a:lnSpc>
                <a:spcPts val="2600"/>
              </a:lnSpc>
              <a:buNone/>
            </a:pPr>
            <a:endParaRPr lang="is-IS" sz="2600" dirty="0"/>
          </a:p>
          <a:p>
            <a:pPr marL="0" indent="0">
              <a:lnSpc>
                <a:spcPts val="2400"/>
              </a:lnSpc>
              <a:buNone/>
            </a:pPr>
            <a:r>
              <a:rPr lang="is-IS" sz="2600" dirty="0" smtClean="0"/>
              <a:t>(1)	</a:t>
            </a:r>
            <a:r>
              <a:rPr lang="is-IS" sz="2400" dirty="0" smtClean="0"/>
              <a:t>a.	</a:t>
            </a:r>
            <a:r>
              <a:rPr lang="is-IS" sz="2400" b="1" dirty="0" smtClean="0"/>
              <a:t>Það</a:t>
            </a:r>
            <a:r>
              <a:rPr lang="is-IS" sz="2400" dirty="0" smtClean="0"/>
              <a:t> var dansað alla nóttina.			(impers. pass.)</a:t>
            </a:r>
          </a:p>
          <a:p>
            <a:pPr marL="0" indent="0">
              <a:lnSpc>
                <a:spcPts val="2400"/>
              </a:lnSpc>
              <a:buNone/>
            </a:pPr>
            <a:r>
              <a:rPr lang="is-IS" sz="2400" dirty="0"/>
              <a:t>	</a:t>
            </a:r>
            <a:r>
              <a:rPr lang="is-IS" sz="2400" dirty="0" smtClean="0"/>
              <a:t>	there was danced all </a:t>
            </a:r>
            <a:r>
              <a:rPr lang="is-IS" sz="2400" dirty="0" smtClean="0"/>
              <a:t>the-night</a:t>
            </a:r>
            <a:endParaRPr lang="is-IS" sz="2400" dirty="0" smtClean="0"/>
          </a:p>
          <a:p>
            <a:pPr marL="0" indent="0">
              <a:lnSpc>
                <a:spcPts val="2400"/>
              </a:lnSpc>
              <a:buNone/>
            </a:pPr>
            <a:r>
              <a:rPr lang="is-IS" sz="2400" dirty="0"/>
              <a:t>	</a:t>
            </a:r>
            <a:r>
              <a:rPr lang="is-IS" sz="2400" dirty="0" smtClean="0"/>
              <a:t>b.	</a:t>
            </a:r>
            <a:r>
              <a:rPr lang="is-IS" sz="2400" b="1" dirty="0" smtClean="0"/>
              <a:t>Alla nóttina </a:t>
            </a:r>
            <a:r>
              <a:rPr lang="is-IS" sz="2400" dirty="0" smtClean="0"/>
              <a:t>var (*það) dansað.</a:t>
            </a:r>
          </a:p>
          <a:p>
            <a:pPr marL="0" indent="0">
              <a:lnSpc>
                <a:spcPts val="2400"/>
              </a:lnSpc>
              <a:buNone/>
            </a:pPr>
            <a:endParaRPr lang="is-IS" sz="2400" dirty="0"/>
          </a:p>
          <a:p>
            <a:pPr marL="514350" indent="-514350">
              <a:lnSpc>
                <a:spcPts val="2400"/>
              </a:lnSpc>
              <a:buAutoNum type="arabicParenBoth" startAt="2"/>
            </a:pPr>
            <a:r>
              <a:rPr lang="is-IS" sz="2400" dirty="0" smtClean="0"/>
              <a:t>a.	</a:t>
            </a:r>
            <a:r>
              <a:rPr lang="is-IS" sz="2400" b="1" dirty="0" smtClean="0"/>
              <a:t>Það</a:t>
            </a:r>
            <a:r>
              <a:rPr lang="is-IS" sz="2400" dirty="0" smtClean="0"/>
              <a:t> var barið mig í gær.				(NIP)</a:t>
            </a:r>
          </a:p>
          <a:p>
            <a:pPr marL="0" indent="0">
              <a:lnSpc>
                <a:spcPts val="2400"/>
              </a:lnSpc>
              <a:buNone/>
            </a:pPr>
            <a:r>
              <a:rPr lang="is-IS" sz="2400" dirty="0"/>
              <a:t>	</a:t>
            </a:r>
            <a:r>
              <a:rPr lang="is-IS" sz="2400" dirty="0" smtClean="0"/>
              <a:t>	there was hit me(A) yesterday</a:t>
            </a:r>
          </a:p>
          <a:p>
            <a:pPr marL="0" indent="0">
              <a:lnSpc>
                <a:spcPts val="2400"/>
              </a:lnSpc>
              <a:buNone/>
            </a:pPr>
            <a:r>
              <a:rPr lang="is-IS" sz="2400" dirty="0"/>
              <a:t>	</a:t>
            </a:r>
            <a:r>
              <a:rPr lang="is-IS" sz="2400" dirty="0" smtClean="0"/>
              <a:t>b. 	</a:t>
            </a:r>
            <a:r>
              <a:rPr lang="is-IS" sz="2400" b="1" dirty="0" smtClean="0"/>
              <a:t>Í gær </a:t>
            </a:r>
            <a:r>
              <a:rPr lang="is-IS" sz="2400" dirty="0" smtClean="0"/>
              <a:t>var (*það) barið mig.</a:t>
            </a:r>
            <a:endParaRPr lang="is-IS" sz="2400" dirty="0"/>
          </a:p>
        </p:txBody>
      </p:sp>
      <p:sp>
        <p:nvSpPr>
          <p:cNvPr id="4" name="Date Placeholder 3"/>
          <p:cNvSpPr>
            <a:spLocks noGrp="1"/>
          </p:cNvSpPr>
          <p:nvPr>
            <p:ph type="dt" sz="half" idx="10"/>
          </p:nvPr>
        </p:nvSpPr>
        <p:spPr>
          <a:xfrm>
            <a:off x="251520" y="6093296"/>
            <a:ext cx="2808312" cy="365125"/>
          </a:xfrm>
        </p:spPr>
        <p:txBody>
          <a:bodyPr/>
          <a:lstStyle/>
          <a:p>
            <a:pPr>
              <a:defRPr/>
            </a:pPr>
            <a:r>
              <a:rPr lang="is-IS" dirty="0" smtClean="0"/>
              <a:t>Den sociolingvistiske studiekreds KU, 21. april 2015 </a:t>
            </a:r>
            <a:endParaRPr lang="en-US" dirty="0"/>
          </a:p>
        </p:txBody>
      </p:sp>
      <p:sp>
        <p:nvSpPr>
          <p:cNvPr id="5" name="Footer Placeholder 4"/>
          <p:cNvSpPr>
            <a:spLocks noGrp="1"/>
          </p:cNvSpPr>
          <p:nvPr>
            <p:ph type="ftr" sz="quarter" idx="11"/>
          </p:nvPr>
        </p:nvSpPr>
        <p:spPr/>
        <p:txBody>
          <a:bodyPr/>
          <a:lstStyle/>
          <a:p>
            <a:pPr>
              <a:defRPr/>
            </a:pPr>
            <a:r>
              <a:rPr lang="en-US" smtClean="0"/>
              <a:t>Höskuldur Þráinsson                                      Islands Universitet</a:t>
            </a:r>
            <a:endParaRPr lang="is-IS"/>
          </a:p>
        </p:txBody>
      </p:sp>
      <p:sp>
        <p:nvSpPr>
          <p:cNvPr id="6" name="Slide Number Placeholder 5"/>
          <p:cNvSpPr>
            <a:spLocks noGrp="1"/>
          </p:cNvSpPr>
          <p:nvPr>
            <p:ph type="sldNum" sz="quarter" idx="12"/>
          </p:nvPr>
        </p:nvSpPr>
        <p:spPr/>
        <p:txBody>
          <a:bodyPr/>
          <a:lstStyle/>
          <a:p>
            <a:pPr>
              <a:defRPr/>
            </a:pPr>
            <a:fld id="{BD063286-2E35-424C-A96D-247B85EF8521}" type="slidenum">
              <a:rPr lang="en-US" smtClean="0"/>
              <a:pPr>
                <a:defRPr/>
              </a:pPr>
              <a:t>9</a:t>
            </a:fld>
            <a:endParaRPr lang="en-US"/>
          </a:p>
        </p:txBody>
      </p:sp>
    </p:spTree>
    <p:extLst>
      <p:ext uri="{BB962C8B-B14F-4D97-AF65-F5344CB8AC3E}">
        <p14:creationId xmlns:p14="http://schemas.microsoft.com/office/powerpoint/2010/main" val="2846552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25931</TotalTime>
  <Words>5674</Words>
  <Application>Microsoft Office PowerPoint</Application>
  <PresentationFormat>On-screen Show (4:3)</PresentationFormat>
  <Paragraphs>947</Paragraphs>
  <Slides>71</Slides>
  <Notes>2</Notes>
  <HiddenSlides>0</HiddenSlides>
  <MMClips>0</MMClips>
  <ScaleCrop>false</ScaleCrop>
  <HeadingPairs>
    <vt:vector size="4" baseType="variant">
      <vt:variant>
        <vt:lpstr>Theme</vt:lpstr>
      </vt:variant>
      <vt:variant>
        <vt:i4>6</vt:i4>
      </vt:variant>
      <vt:variant>
        <vt:lpstr>Slide Titles</vt:lpstr>
      </vt:variant>
      <vt:variant>
        <vt:i4>71</vt:i4>
      </vt:variant>
    </vt:vector>
  </HeadingPairs>
  <TitlesOfParts>
    <vt:vector size="77" baseType="lpstr">
      <vt:lpstr>1_Office Theme</vt:lpstr>
      <vt:lpstr>Custom Design</vt:lpstr>
      <vt:lpstr>1_Custom Design</vt:lpstr>
      <vt:lpstr>2_Custom Design</vt:lpstr>
      <vt:lpstr>3_Custom Design</vt:lpstr>
      <vt:lpstr>4_Custom Design</vt:lpstr>
      <vt:lpstr>  Den nye upersonlige/passive konstruktion  i islandsk:  Oprindelse og udbredelse  The New Impersonal/Passive in Icelandic: Origin and Diffusion </vt:lpstr>
      <vt:lpstr>Outline of the talk</vt:lpstr>
      <vt:lpstr>What is “The New (Impersonal) Passive” (NIP) like?</vt:lpstr>
      <vt:lpstr>What is the NIP like, 2?</vt:lpstr>
      <vt:lpstr>A digression on Danish</vt:lpstr>
      <vt:lpstr>What is the NIP like, 3?</vt:lpstr>
      <vt:lpstr>What is the NIP like, 4?</vt:lpstr>
      <vt:lpstr>What is the NIP like, 5?</vt:lpstr>
      <vt:lpstr>What is the NIP like, 6?</vt:lpstr>
      <vt:lpstr>Why is it interesting to study the NIP?</vt:lpstr>
      <vt:lpstr>The Origin (and Nature) of the NIP</vt:lpstr>
      <vt:lpstr>The Origin ..., 2</vt:lpstr>
      <vt:lpstr>The Origin..., 3</vt:lpstr>
      <vt:lpstr>The Origin..., 4</vt:lpstr>
      <vt:lpstr>The Origin..., 5</vt:lpstr>
      <vt:lpstr>The Origin..., 6</vt:lpstr>
      <vt:lpstr>The Origin..., 7</vt:lpstr>
      <vt:lpstr>Earliest mentions of the NIP</vt:lpstr>
      <vt:lpstr>Earliest mentions, 2</vt:lpstr>
      <vt:lpstr>Earliest mentions, 3</vt:lpstr>
      <vt:lpstr>Earliest attested examples of the NIP</vt:lpstr>
      <vt:lpstr>Sigríður Sigurjónsdóttir and Joan Maling</vt:lpstr>
      <vt:lpstr>S&amp;J, 2</vt:lpstr>
      <vt:lpstr>S&amp;J, 3</vt:lpstr>
      <vt:lpstr>S&amp;J, 4</vt:lpstr>
      <vt:lpstr>S&amp;J, 5</vt:lpstr>
      <vt:lpstr>S&amp;J, 6</vt:lpstr>
      <vt:lpstr>S&amp;J, 7</vt:lpstr>
      <vt:lpstr>S&amp;J, 8</vt:lpstr>
      <vt:lpstr>Finnur Friðriksson</vt:lpstr>
      <vt:lpstr>Finnur Friðriksson, 2</vt:lpstr>
      <vt:lpstr>Finnur Friðriksson, 3</vt:lpstr>
      <vt:lpstr>Finnur Friðriksson, 4</vt:lpstr>
      <vt:lpstr>IceDiaSyn</vt:lpstr>
      <vt:lpstr>IceDiaSyn, 2</vt:lpstr>
      <vt:lpstr>IceDiaSyn, 3</vt:lpstr>
      <vt:lpstr>IceDiaSyn, 4</vt:lpstr>
      <vt:lpstr>IceDiaSyn, 5</vt:lpstr>
      <vt:lpstr>IceDiaSyn,6</vt:lpstr>
      <vt:lpstr>IceDiaSyn,7</vt:lpstr>
      <vt:lpstr>IceDiaSyn, 8</vt:lpstr>
      <vt:lpstr>IceDiaSyn, 9</vt:lpstr>
      <vt:lpstr>IceDiaSyn, 10</vt:lpstr>
      <vt:lpstr>IceDiaSyn, 11</vt:lpstr>
      <vt:lpstr>IceDiaSyn, 12</vt:lpstr>
      <vt:lpstr>IceDiaSyn, 13</vt:lpstr>
      <vt:lpstr>S&amp;J, FF and IceDiaSyn</vt:lpstr>
      <vt:lpstr>Anton Karl Ingason, Legate and Yang</vt:lpstr>
      <vt:lpstr>ALY, 2</vt:lpstr>
      <vt:lpstr>ALY, 3</vt:lpstr>
      <vt:lpstr>IceDiaSyn and S&amp;J</vt:lpstr>
      <vt:lpstr>IceDiaSyn and S&amp;J, 2</vt:lpstr>
      <vt:lpstr>IceDiaSyn and S&amp;J, 3</vt:lpstr>
      <vt:lpstr>IceDiaSyn and S&amp;J, 4</vt:lpstr>
      <vt:lpstr>IceDiaSyn and S&amp;J, 5</vt:lpstr>
      <vt:lpstr>IceDiaSyn and S&amp;J, 6</vt:lpstr>
      <vt:lpstr>IceDiaSyn and SJ, 7</vt:lpstr>
      <vt:lpstr>RAUN</vt:lpstr>
      <vt:lpstr>RAUN, 2</vt:lpstr>
      <vt:lpstr>RAUN, 3</vt:lpstr>
      <vt:lpstr>RAUN, 4</vt:lpstr>
      <vt:lpstr>RAUN, 5</vt:lpstr>
      <vt:lpstr>RAUN, 6</vt:lpstr>
      <vt:lpstr>RAUN, 7 </vt:lpstr>
      <vt:lpstr>RAUN, 8</vt:lpstr>
      <vt:lpstr>RAUN, 9</vt:lpstr>
      <vt:lpstr>Concluding remarks</vt:lpstr>
      <vt:lpstr>References</vt:lpstr>
      <vt:lpstr>References, 2</vt:lpstr>
      <vt:lpstr>References, 3</vt:lpstr>
      <vt:lpstr>References, 4</vt:lpstr>
    </vt:vector>
  </TitlesOfParts>
  <Company>Espur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Höskuldur</cp:lastModifiedBy>
  <cp:revision>1128</cp:revision>
  <cp:lastPrinted>2015-04-20T14:58:25Z</cp:lastPrinted>
  <dcterms:created xsi:type="dcterms:W3CDTF">2009-05-18T15:52:34Z</dcterms:created>
  <dcterms:modified xsi:type="dcterms:W3CDTF">2015-04-20T18:57:31Z</dcterms:modified>
</cp:coreProperties>
</file>