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9"/>
  </p:notesMasterIdLst>
  <p:handoutMasterIdLst>
    <p:handoutMasterId r:id="rId40"/>
  </p:handoutMasterIdLst>
  <p:sldIdLst>
    <p:sldId id="256" r:id="rId2"/>
    <p:sldId id="543" r:id="rId3"/>
    <p:sldId id="561" r:id="rId4"/>
    <p:sldId id="564" r:id="rId5"/>
    <p:sldId id="594" r:id="rId6"/>
    <p:sldId id="595" r:id="rId7"/>
    <p:sldId id="596" r:id="rId8"/>
    <p:sldId id="565" r:id="rId9"/>
    <p:sldId id="580" r:id="rId10"/>
    <p:sldId id="600" r:id="rId11"/>
    <p:sldId id="573" r:id="rId12"/>
    <p:sldId id="566" r:id="rId13"/>
    <p:sldId id="575" r:id="rId14"/>
    <p:sldId id="576" r:id="rId15"/>
    <p:sldId id="581" r:id="rId16"/>
    <p:sldId id="578" r:id="rId17"/>
    <p:sldId id="579" r:id="rId18"/>
    <p:sldId id="567" r:id="rId19"/>
    <p:sldId id="577" r:id="rId20"/>
    <p:sldId id="568" r:id="rId21"/>
    <p:sldId id="563" r:id="rId22"/>
    <p:sldId id="569" r:id="rId23"/>
    <p:sldId id="593" r:id="rId24"/>
    <p:sldId id="570" r:id="rId25"/>
    <p:sldId id="588" r:id="rId26"/>
    <p:sldId id="582" r:id="rId27"/>
    <p:sldId id="583" r:id="rId28"/>
    <p:sldId id="584" r:id="rId29"/>
    <p:sldId id="585" r:id="rId30"/>
    <p:sldId id="587" r:id="rId31"/>
    <p:sldId id="589" r:id="rId32"/>
    <p:sldId id="597" r:id="rId33"/>
    <p:sldId id="571" r:id="rId34"/>
    <p:sldId id="602" r:id="rId35"/>
    <p:sldId id="601" r:id="rId36"/>
    <p:sldId id="469" r:id="rId37"/>
    <p:sldId id="553" r:id="rId38"/>
  </p:sldIdLst>
  <p:sldSz cx="9144000" cy="6858000" type="screen4x3"/>
  <p:notesSz cx="6738938" cy="9871075"/>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159" algn="l" rtl="0" fontAlgn="base">
      <a:spcBef>
        <a:spcPct val="0"/>
      </a:spcBef>
      <a:spcAft>
        <a:spcPct val="0"/>
      </a:spcAft>
      <a:defRPr kern="1200">
        <a:solidFill>
          <a:schemeClr val="tx1"/>
        </a:solidFill>
        <a:latin typeface="Arial" charset="0"/>
        <a:ea typeface="+mn-ea"/>
        <a:cs typeface="+mn-cs"/>
      </a:defRPr>
    </a:lvl2pPr>
    <a:lvl3pPr marL="914318" algn="l" rtl="0" fontAlgn="base">
      <a:spcBef>
        <a:spcPct val="0"/>
      </a:spcBef>
      <a:spcAft>
        <a:spcPct val="0"/>
      </a:spcAft>
      <a:defRPr kern="1200">
        <a:solidFill>
          <a:schemeClr val="tx1"/>
        </a:solidFill>
        <a:latin typeface="Arial" charset="0"/>
        <a:ea typeface="+mn-ea"/>
        <a:cs typeface="+mn-cs"/>
      </a:defRPr>
    </a:lvl3pPr>
    <a:lvl4pPr marL="1371477" algn="l" rtl="0" fontAlgn="base">
      <a:spcBef>
        <a:spcPct val="0"/>
      </a:spcBef>
      <a:spcAft>
        <a:spcPct val="0"/>
      </a:spcAft>
      <a:defRPr kern="1200">
        <a:solidFill>
          <a:schemeClr val="tx1"/>
        </a:solidFill>
        <a:latin typeface="Arial" charset="0"/>
        <a:ea typeface="+mn-ea"/>
        <a:cs typeface="+mn-cs"/>
      </a:defRPr>
    </a:lvl4pPr>
    <a:lvl5pPr marL="1828636" algn="l" rtl="0" fontAlgn="base">
      <a:spcBef>
        <a:spcPct val="0"/>
      </a:spcBef>
      <a:spcAft>
        <a:spcPct val="0"/>
      </a:spcAft>
      <a:defRPr kern="1200">
        <a:solidFill>
          <a:schemeClr val="tx1"/>
        </a:solidFill>
        <a:latin typeface="Arial" charset="0"/>
        <a:ea typeface="+mn-ea"/>
        <a:cs typeface="+mn-cs"/>
      </a:defRPr>
    </a:lvl5pPr>
    <a:lvl6pPr marL="2285795" algn="l" defTabSz="914318" rtl="0" eaLnBrk="1" latinLnBrk="0" hangingPunct="1">
      <a:defRPr kern="1200">
        <a:solidFill>
          <a:schemeClr val="tx1"/>
        </a:solidFill>
        <a:latin typeface="Arial" charset="0"/>
        <a:ea typeface="+mn-ea"/>
        <a:cs typeface="+mn-cs"/>
      </a:defRPr>
    </a:lvl6pPr>
    <a:lvl7pPr marL="2742954" algn="l" defTabSz="914318" rtl="0" eaLnBrk="1" latinLnBrk="0" hangingPunct="1">
      <a:defRPr kern="1200">
        <a:solidFill>
          <a:schemeClr val="tx1"/>
        </a:solidFill>
        <a:latin typeface="Arial" charset="0"/>
        <a:ea typeface="+mn-ea"/>
        <a:cs typeface="+mn-cs"/>
      </a:defRPr>
    </a:lvl7pPr>
    <a:lvl8pPr marL="3200113" algn="l" defTabSz="914318" rtl="0" eaLnBrk="1" latinLnBrk="0" hangingPunct="1">
      <a:defRPr kern="1200">
        <a:solidFill>
          <a:schemeClr val="tx1"/>
        </a:solidFill>
        <a:latin typeface="Arial" charset="0"/>
        <a:ea typeface="+mn-ea"/>
        <a:cs typeface="+mn-cs"/>
      </a:defRPr>
    </a:lvl8pPr>
    <a:lvl9pPr marL="3657272" algn="l" defTabSz="914318"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5A3"/>
    <a:srgbClr val="C4BC96"/>
    <a:srgbClr val="D0CAAC"/>
    <a:srgbClr val="FF9797"/>
    <a:srgbClr val="F27F68"/>
    <a:srgbClr val="A7D971"/>
    <a:srgbClr val="307C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ðal stíll 2 - Áhersla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00" autoAdjust="0"/>
    <p:restoredTop sz="94643" autoAdjust="0"/>
  </p:normalViewPr>
  <p:slideViewPr>
    <p:cSldViewPr>
      <p:cViewPr varScale="1">
        <p:scale>
          <a:sx n="61" d="100"/>
          <a:sy n="61" d="100"/>
        </p:scale>
        <p:origin x="42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560337-3E89-4448-9E1F-E84E8A046CC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27198BC9-3108-4DD1-AE73-DF6C3815BA93}">
      <dgm:prSet phldrT="[Text]"/>
      <dgm:spPr/>
      <dgm:t>
        <a:bodyPr/>
        <a:lstStyle/>
        <a:p>
          <a:r>
            <a:rPr lang="en-US" dirty="0" err="1" smtClean="0"/>
            <a:t>Fylgist</a:t>
          </a:r>
          <a:r>
            <a:rPr lang="en-US" dirty="0" smtClean="0"/>
            <a:t> </a:t>
          </a:r>
          <a:r>
            <a:rPr lang="en-US" dirty="0" err="1" smtClean="0"/>
            <a:t>vel</a:t>
          </a:r>
          <a:r>
            <a:rPr lang="en-US" dirty="0" smtClean="0"/>
            <a:t> </a:t>
          </a:r>
          <a:r>
            <a:rPr lang="en-US" dirty="0" err="1" smtClean="0"/>
            <a:t>með</a:t>
          </a:r>
          <a:r>
            <a:rPr lang="en-US" dirty="0" smtClean="0"/>
            <a:t>, </a:t>
          </a:r>
          <a:r>
            <a:rPr lang="en-US" dirty="0" err="1" smtClean="0"/>
            <a:t>þróar</a:t>
          </a:r>
          <a:r>
            <a:rPr lang="en-US" dirty="0" smtClean="0"/>
            <a:t> sig </a:t>
          </a:r>
          <a:r>
            <a:rPr lang="en-US" dirty="0" err="1" smtClean="0"/>
            <a:t>lítið</a:t>
          </a:r>
          <a:r>
            <a:rPr lang="en-US" dirty="0" smtClean="0"/>
            <a:t> í </a:t>
          </a:r>
          <a:r>
            <a:rPr lang="en-US" dirty="0" err="1" smtClean="0"/>
            <a:t>starfi</a:t>
          </a:r>
          <a:r>
            <a:rPr lang="en-US" dirty="0" smtClean="0"/>
            <a:t>, </a:t>
          </a:r>
          <a:r>
            <a:rPr lang="en-US" dirty="0" err="1" smtClean="0"/>
            <a:t>kennir</a:t>
          </a:r>
          <a:r>
            <a:rPr lang="en-US" dirty="0" smtClean="0"/>
            <a:t> </a:t>
          </a:r>
          <a:r>
            <a:rPr lang="en-US" dirty="0" err="1" smtClean="0"/>
            <a:t>eins</a:t>
          </a:r>
          <a:r>
            <a:rPr lang="en-US" dirty="0" smtClean="0"/>
            <a:t> og </a:t>
          </a:r>
          <a:r>
            <a:rPr lang="en-US" dirty="0" err="1" smtClean="0"/>
            <a:t>hefðin</a:t>
          </a:r>
          <a:r>
            <a:rPr lang="en-US" dirty="0" smtClean="0"/>
            <a:t> </a:t>
          </a:r>
          <a:r>
            <a:rPr lang="en-US" dirty="0" err="1" smtClean="0"/>
            <a:t>býður</a:t>
          </a:r>
          <a:endParaRPr lang="en-US" dirty="0"/>
        </a:p>
      </dgm:t>
    </dgm:pt>
    <dgm:pt modelId="{D2C0A9B3-8FC3-4E69-9581-4592ECC41420}" type="parTrans" cxnId="{FA12A840-7CD6-4760-89F6-0467117F3974}">
      <dgm:prSet/>
      <dgm:spPr/>
      <dgm:t>
        <a:bodyPr/>
        <a:lstStyle/>
        <a:p>
          <a:endParaRPr lang="en-US"/>
        </a:p>
      </dgm:t>
    </dgm:pt>
    <dgm:pt modelId="{B8978CED-FC9E-444F-95D1-E75AE4F37353}" type="sibTrans" cxnId="{FA12A840-7CD6-4760-89F6-0467117F3974}">
      <dgm:prSet/>
      <dgm:spPr/>
      <dgm:t>
        <a:bodyPr/>
        <a:lstStyle/>
        <a:p>
          <a:endParaRPr lang="en-US"/>
        </a:p>
      </dgm:t>
    </dgm:pt>
    <dgm:pt modelId="{5DD07A1C-3878-49D5-9BE9-BFA54D33E4DD}">
      <dgm:prSet phldrT="[Text]"/>
      <dgm:spPr/>
      <dgm:t>
        <a:bodyPr/>
        <a:lstStyle/>
        <a:p>
          <a:r>
            <a:rPr lang="en-US" dirty="0" err="1" smtClean="0"/>
            <a:t>Fylgist</a:t>
          </a:r>
          <a:r>
            <a:rPr lang="en-US" dirty="0" smtClean="0"/>
            <a:t> </a:t>
          </a:r>
          <a:r>
            <a:rPr lang="en-US" dirty="0" err="1" smtClean="0"/>
            <a:t>vel</a:t>
          </a:r>
          <a:r>
            <a:rPr lang="en-US" dirty="0" smtClean="0"/>
            <a:t> </a:t>
          </a:r>
          <a:r>
            <a:rPr lang="en-US" dirty="0" err="1" smtClean="0"/>
            <a:t>með</a:t>
          </a:r>
          <a:r>
            <a:rPr lang="en-US" dirty="0" smtClean="0"/>
            <a:t> </a:t>
          </a:r>
          <a:r>
            <a:rPr lang="en-US" dirty="0" err="1" smtClean="0"/>
            <a:t>þróuninni</a:t>
          </a:r>
          <a:r>
            <a:rPr lang="en-US" dirty="0" smtClean="0"/>
            <a:t> </a:t>
          </a:r>
          <a:r>
            <a:rPr lang="en-US" dirty="0" err="1" smtClean="0"/>
            <a:t>utan</a:t>
          </a:r>
          <a:r>
            <a:rPr lang="en-US" dirty="0" smtClean="0"/>
            <a:t> </a:t>
          </a:r>
          <a:r>
            <a:rPr lang="en-US" dirty="0" err="1" smtClean="0"/>
            <a:t>skólans</a:t>
          </a:r>
          <a:r>
            <a:rPr lang="en-US" dirty="0" smtClean="0"/>
            <a:t>, </a:t>
          </a:r>
          <a:r>
            <a:rPr lang="en-US" dirty="0" err="1" smtClean="0"/>
            <a:t>þróar</a:t>
          </a:r>
          <a:r>
            <a:rPr lang="en-US" dirty="0" smtClean="0"/>
            <a:t> sig í </a:t>
          </a:r>
          <a:r>
            <a:rPr lang="en-US" dirty="0" err="1" smtClean="0"/>
            <a:t>starfi</a:t>
          </a:r>
          <a:endParaRPr lang="en-US" dirty="0"/>
        </a:p>
      </dgm:t>
    </dgm:pt>
    <dgm:pt modelId="{7A32E9F5-8595-4E89-845F-85AF2EDB9C29}" type="parTrans" cxnId="{4E59B3DD-C1D3-4213-A3D3-4118324E4AD6}">
      <dgm:prSet/>
      <dgm:spPr/>
      <dgm:t>
        <a:bodyPr/>
        <a:lstStyle/>
        <a:p>
          <a:endParaRPr lang="en-US"/>
        </a:p>
      </dgm:t>
    </dgm:pt>
    <dgm:pt modelId="{960BF658-5F4F-492A-BE94-7DE3FCEC2117}" type="sibTrans" cxnId="{4E59B3DD-C1D3-4213-A3D3-4118324E4AD6}">
      <dgm:prSet/>
      <dgm:spPr/>
      <dgm:t>
        <a:bodyPr/>
        <a:lstStyle/>
        <a:p>
          <a:endParaRPr lang="en-US"/>
        </a:p>
      </dgm:t>
    </dgm:pt>
    <dgm:pt modelId="{C47D589A-5D46-474C-AC0A-48E18E513A3E}">
      <dgm:prSet phldrT="[Text]"/>
      <dgm:spPr/>
      <dgm:t>
        <a:bodyPr/>
        <a:lstStyle/>
        <a:p>
          <a:r>
            <a:rPr lang="en-US" dirty="0" err="1" smtClean="0"/>
            <a:t>Fylgist</a:t>
          </a:r>
          <a:r>
            <a:rPr lang="en-US" dirty="0" smtClean="0"/>
            <a:t> </a:t>
          </a:r>
          <a:r>
            <a:rPr lang="en-US" dirty="0" err="1" smtClean="0"/>
            <a:t>ekki</a:t>
          </a:r>
          <a:r>
            <a:rPr lang="en-US" dirty="0" smtClean="0"/>
            <a:t> </a:t>
          </a:r>
          <a:r>
            <a:rPr lang="en-US" dirty="0" err="1" smtClean="0"/>
            <a:t>með</a:t>
          </a:r>
          <a:r>
            <a:rPr lang="en-US" dirty="0" smtClean="0"/>
            <a:t> </a:t>
          </a:r>
          <a:r>
            <a:rPr lang="en-US" dirty="0" err="1" smtClean="0"/>
            <a:t>utan</a:t>
          </a:r>
          <a:r>
            <a:rPr lang="en-US" dirty="0" smtClean="0"/>
            <a:t> </a:t>
          </a:r>
          <a:r>
            <a:rPr lang="en-US" dirty="0" err="1" smtClean="0"/>
            <a:t>skólans</a:t>
          </a:r>
          <a:r>
            <a:rPr lang="en-US" dirty="0" smtClean="0"/>
            <a:t>, </a:t>
          </a:r>
          <a:r>
            <a:rPr lang="en-US" dirty="0" err="1" smtClean="0"/>
            <a:t>þróar</a:t>
          </a:r>
          <a:r>
            <a:rPr lang="en-US" dirty="0" smtClean="0"/>
            <a:t> sig </a:t>
          </a:r>
          <a:r>
            <a:rPr lang="en-US" dirty="0" err="1" smtClean="0"/>
            <a:t>ekki</a:t>
          </a:r>
          <a:r>
            <a:rPr lang="en-US" dirty="0" smtClean="0"/>
            <a:t> í </a:t>
          </a:r>
          <a:r>
            <a:rPr lang="en-US" dirty="0" err="1" smtClean="0"/>
            <a:t>starfi</a:t>
          </a:r>
          <a:endParaRPr lang="en-US" dirty="0"/>
        </a:p>
      </dgm:t>
    </dgm:pt>
    <dgm:pt modelId="{5448FCC5-2815-44EF-B102-F4D79E911A20}" type="parTrans" cxnId="{135AE7CA-4A87-4693-BB07-7F64854177FA}">
      <dgm:prSet/>
      <dgm:spPr/>
      <dgm:t>
        <a:bodyPr/>
        <a:lstStyle/>
        <a:p>
          <a:endParaRPr lang="en-US"/>
        </a:p>
      </dgm:t>
    </dgm:pt>
    <dgm:pt modelId="{790D4102-F176-4BA6-BED8-774BF04A01A7}" type="sibTrans" cxnId="{135AE7CA-4A87-4693-BB07-7F64854177FA}">
      <dgm:prSet/>
      <dgm:spPr/>
      <dgm:t>
        <a:bodyPr/>
        <a:lstStyle/>
        <a:p>
          <a:endParaRPr lang="en-US"/>
        </a:p>
      </dgm:t>
    </dgm:pt>
    <dgm:pt modelId="{ABFF7A81-982F-4016-904D-9738C478E791}">
      <dgm:prSet phldrT="[Text]"/>
      <dgm:spPr/>
      <dgm:t>
        <a:bodyPr/>
        <a:lstStyle/>
        <a:p>
          <a:r>
            <a:rPr lang="en-US" dirty="0" err="1" smtClean="0"/>
            <a:t>Það</a:t>
          </a:r>
          <a:r>
            <a:rPr lang="en-US" dirty="0" smtClean="0"/>
            <a:t> </a:t>
          </a:r>
          <a:r>
            <a:rPr lang="en-US" dirty="0" err="1" smtClean="0"/>
            <a:t>gerist</a:t>
          </a:r>
          <a:r>
            <a:rPr lang="en-US" dirty="0" smtClean="0"/>
            <a:t> </a:t>
          </a:r>
          <a:r>
            <a:rPr lang="en-US" dirty="0" err="1" smtClean="0"/>
            <a:t>lítið</a:t>
          </a:r>
          <a:r>
            <a:rPr lang="en-US" dirty="0" smtClean="0"/>
            <a:t> </a:t>
          </a:r>
          <a:r>
            <a:rPr lang="en-US" dirty="0" err="1" smtClean="0"/>
            <a:t>utan</a:t>
          </a:r>
          <a:r>
            <a:rPr lang="en-US" dirty="0" smtClean="0"/>
            <a:t> </a:t>
          </a:r>
          <a:r>
            <a:rPr lang="en-US" dirty="0" err="1" smtClean="0"/>
            <a:t>skólans</a:t>
          </a:r>
          <a:r>
            <a:rPr lang="en-US" dirty="0" smtClean="0"/>
            <a:t>, </a:t>
          </a:r>
          <a:r>
            <a:rPr lang="en-US" dirty="0" err="1" smtClean="0"/>
            <a:t>finnst</a:t>
          </a:r>
          <a:r>
            <a:rPr lang="en-US" dirty="0" smtClean="0"/>
            <a:t> </a:t>
          </a:r>
          <a:r>
            <a:rPr lang="en-US" dirty="0" err="1" smtClean="0"/>
            <a:t>honum</a:t>
          </a:r>
          <a:r>
            <a:rPr lang="en-US" dirty="0" smtClean="0"/>
            <a:t> </a:t>
          </a:r>
          <a:r>
            <a:rPr lang="en-US" dirty="0" err="1" smtClean="0"/>
            <a:t>en</a:t>
          </a:r>
          <a:r>
            <a:rPr lang="en-US" dirty="0" smtClean="0"/>
            <a:t> </a:t>
          </a:r>
          <a:r>
            <a:rPr lang="en-US" dirty="0" err="1" smtClean="0"/>
            <a:t>bætir</a:t>
          </a:r>
          <a:r>
            <a:rPr lang="en-US" dirty="0" smtClean="0"/>
            <a:t> sig í </a:t>
          </a:r>
          <a:r>
            <a:rPr lang="en-US" dirty="0" err="1" smtClean="0"/>
            <a:t>starfi</a:t>
          </a:r>
          <a:endParaRPr lang="en-US" dirty="0"/>
        </a:p>
      </dgm:t>
    </dgm:pt>
    <dgm:pt modelId="{4502D0F9-89D4-4712-8583-9AA8631FE31C}" type="parTrans" cxnId="{FDF41606-AD20-4DD3-8223-881EF225F536}">
      <dgm:prSet/>
      <dgm:spPr/>
      <dgm:t>
        <a:bodyPr/>
        <a:lstStyle/>
        <a:p>
          <a:endParaRPr lang="en-US"/>
        </a:p>
      </dgm:t>
    </dgm:pt>
    <dgm:pt modelId="{F991F6DA-940E-4F93-98A0-9793642A677A}" type="sibTrans" cxnId="{FDF41606-AD20-4DD3-8223-881EF225F536}">
      <dgm:prSet/>
      <dgm:spPr/>
      <dgm:t>
        <a:bodyPr/>
        <a:lstStyle/>
        <a:p>
          <a:endParaRPr lang="en-US"/>
        </a:p>
      </dgm:t>
    </dgm:pt>
    <dgm:pt modelId="{799CA67B-6946-4BB3-BA44-6C932B47E9A8}" type="pres">
      <dgm:prSet presAssocID="{37560337-3E89-4448-9E1F-E84E8A046CC1}" presName="matrix" presStyleCnt="0">
        <dgm:presLayoutVars>
          <dgm:chMax val="1"/>
          <dgm:dir/>
          <dgm:resizeHandles val="exact"/>
        </dgm:presLayoutVars>
      </dgm:prSet>
      <dgm:spPr/>
      <dgm:t>
        <a:bodyPr/>
        <a:lstStyle/>
        <a:p>
          <a:endParaRPr lang="en-US"/>
        </a:p>
      </dgm:t>
    </dgm:pt>
    <dgm:pt modelId="{E18AC760-A1F3-4D91-9DB6-6DDB980E40BD}" type="pres">
      <dgm:prSet presAssocID="{37560337-3E89-4448-9E1F-E84E8A046CC1}" presName="axisShape" presStyleLbl="bgShp" presStyleIdx="0" presStyleCnt="1" custScaleX="127573" custLinFactNeighborY="10023"/>
      <dgm:spPr/>
    </dgm:pt>
    <dgm:pt modelId="{7FDAA5A7-ACFD-41A3-9EEE-E43877CB0623}" type="pres">
      <dgm:prSet presAssocID="{37560337-3E89-4448-9E1F-E84E8A046CC1}" presName="rect1" presStyleLbl="node1" presStyleIdx="0" presStyleCnt="4" custLinFactNeighborX="-33681" custLinFactNeighborY="813">
        <dgm:presLayoutVars>
          <dgm:chMax val="0"/>
          <dgm:chPref val="0"/>
          <dgm:bulletEnabled val="1"/>
        </dgm:presLayoutVars>
      </dgm:prSet>
      <dgm:spPr/>
      <dgm:t>
        <a:bodyPr/>
        <a:lstStyle/>
        <a:p>
          <a:endParaRPr lang="en-US"/>
        </a:p>
      </dgm:t>
    </dgm:pt>
    <dgm:pt modelId="{3B5D85EE-5BDD-46D5-BD22-395C28AF7BF1}" type="pres">
      <dgm:prSet presAssocID="{37560337-3E89-4448-9E1F-E84E8A046CC1}" presName="rect2" presStyleLbl="node1" presStyleIdx="1" presStyleCnt="4" custLinFactNeighborX="30701" custLinFactNeighborY="-423">
        <dgm:presLayoutVars>
          <dgm:chMax val="0"/>
          <dgm:chPref val="0"/>
          <dgm:bulletEnabled val="1"/>
        </dgm:presLayoutVars>
      </dgm:prSet>
      <dgm:spPr/>
      <dgm:t>
        <a:bodyPr/>
        <a:lstStyle/>
        <a:p>
          <a:endParaRPr lang="en-US"/>
        </a:p>
      </dgm:t>
    </dgm:pt>
    <dgm:pt modelId="{01ABFA81-FE81-417D-BFC4-1E8A91CBF6FD}" type="pres">
      <dgm:prSet presAssocID="{37560337-3E89-4448-9E1F-E84E8A046CC1}" presName="rect3" presStyleLbl="node1" presStyleIdx="2" presStyleCnt="4" custLinFactNeighborX="-33269" custLinFactNeighborY="127">
        <dgm:presLayoutVars>
          <dgm:chMax val="0"/>
          <dgm:chPref val="0"/>
          <dgm:bulletEnabled val="1"/>
        </dgm:presLayoutVars>
      </dgm:prSet>
      <dgm:spPr/>
      <dgm:t>
        <a:bodyPr/>
        <a:lstStyle/>
        <a:p>
          <a:endParaRPr lang="en-US"/>
        </a:p>
      </dgm:t>
    </dgm:pt>
    <dgm:pt modelId="{AFC841F3-A7C9-473B-90E9-B8013D669B69}" type="pres">
      <dgm:prSet presAssocID="{37560337-3E89-4448-9E1F-E84E8A046CC1}" presName="rect4" presStyleLbl="node1" presStyleIdx="3" presStyleCnt="4" custLinFactNeighborX="30374" custLinFactNeighborY="1120">
        <dgm:presLayoutVars>
          <dgm:chMax val="0"/>
          <dgm:chPref val="0"/>
          <dgm:bulletEnabled val="1"/>
        </dgm:presLayoutVars>
      </dgm:prSet>
      <dgm:spPr/>
      <dgm:t>
        <a:bodyPr/>
        <a:lstStyle/>
        <a:p>
          <a:endParaRPr lang="en-US"/>
        </a:p>
      </dgm:t>
    </dgm:pt>
  </dgm:ptLst>
  <dgm:cxnLst>
    <dgm:cxn modelId="{40AC30E8-B306-4075-9461-C4D4E343DFCA}" type="presOf" srcId="{5DD07A1C-3878-49D5-9BE9-BFA54D33E4DD}" destId="{3B5D85EE-5BDD-46D5-BD22-395C28AF7BF1}" srcOrd="0" destOrd="0" presId="urn:microsoft.com/office/officeart/2005/8/layout/matrix2"/>
    <dgm:cxn modelId="{FA12A840-7CD6-4760-89F6-0467117F3974}" srcId="{37560337-3E89-4448-9E1F-E84E8A046CC1}" destId="{27198BC9-3108-4DD1-AE73-DF6C3815BA93}" srcOrd="0" destOrd="0" parTransId="{D2C0A9B3-8FC3-4E69-9581-4592ECC41420}" sibTransId="{B8978CED-FC9E-444F-95D1-E75AE4F37353}"/>
    <dgm:cxn modelId="{D44E9874-2E8A-4A41-8627-7EBB41B35A98}" type="presOf" srcId="{C47D589A-5D46-474C-AC0A-48E18E513A3E}" destId="{01ABFA81-FE81-417D-BFC4-1E8A91CBF6FD}" srcOrd="0" destOrd="0" presId="urn:microsoft.com/office/officeart/2005/8/layout/matrix2"/>
    <dgm:cxn modelId="{FDF41606-AD20-4DD3-8223-881EF225F536}" srcId="{37560337-3E89-4448-9E1F-E84E8A046CC1}" destId="{ABFF7A81-982F-4016-904D-9738C478E791}" srcOrd="3" destOrd="0" parTransId="{4502D0F9-89D4-4712-8583-9AA8631FE31C}" sibTransId="{F991F6DA-940E-4F93-98A0-9793642A677A}"/>
    <dgm:cxn modelId="{4E59B3DD-C1D3-4213-A3D3-4118324E4AD6}" srcId="{37560337-3E89-4448-9E1F-E84E8A046CC1}" destId="{5DD07A1C-3878-49D5-9BE9-BFA54D33E4DD}" srcOrd="1" destOrd="0" parTransId="{7A32E9F5-8595-4E89-845F-85AF2EDB9C29}" sibTransId="{960BF658-5F4F-492A-BE94-7DE3FCEC2117}"/>
    <dgm:cxn modelId="{0EFEB936-0BC2-43BA-8EF6-D0F18A4D143F}" type="presOf" srcId="{ABFF7A81-982F-4016-904D-9738C478E791}" destId="{AFC841F3-A7C9-473B-90E9-B8013D669B69}" srcOrd="0" destOrd="0" presId="urn:microsoft.com/office/officeart/2005/8/layout/matrix2"/>
    <dgm:cxn modelId="{F39D9891-EFF9-48AF-B256-59AD4519D374}" type="presOf" srcId="{27198BC9-3108-4DD1-AE73-DF6C3815BA93}" destId="{7FDAA5A7-ACFD-41A3-9EEE-E43877CB0623}" srcOrd="0" destOrd="0" presId="urn:microsoft.com/office/officeart/2005/8/layout/matrix2"/>
    <dgm:cxn modelId="{88D06022-0897-4112-8D02-6A20075E8477}" type="presOf" srcId="{37560337-3E89-4448-9E1F-E84E8A046CC1}" destId="{799CA67B-6946-4BB3-BA44-6C932B47E9A8}" srcOrd="0" destOrd="0" presId="urn:microsoft.com/office/officeart/2005/8/layout/matrix2"/>
    <dgm:cxn modelId="{135AE7CA-4A87-4693-BB07-7F64854177FA}" srcId="{37560337-3E89-4448-9E1F-E84E8A046CC1}" destId="{C47D589A-5D46-474C-AC0A-48E18E513A3E}" srcOrd="2" destOrd="0" parTransId="{5448FCC5-2815-44EF-B102-F4D79E911A20}" sibTransId="{790D4102-F176-4BA6-BED8-774BF04A01A7}"/>
    <dgm:cxn modelId="{9D91F5F9-6F1A-4C7E-A449-072AC1D63D7F}" type="presParOf" srcId="{799CA67B-6946-4BB3-BA44-6C932B47E9A8}" destId="{E18AC760-A1F3-4D91-9DB6-6DDB980E40BD}" srcOrd="0" destOrd="0" presId="urn:microsoft.com/office/officeart/2005/8/layout/matrix2"/>
    <dgm:cxn modelId="{03A4812D-DD14-434A-9018-E1D75CE9CE71}" type="presParOf" srcId="{799CA67B-6946-4BB3-BA44-6C932B47E9A8}" destId="{7FDAA5A7-ACFD-41A3-9EEE-E43877CB0623}" srcOrd="1" destOrd="0" presId="urn:microsoft.com/office/officeart/2005/8/layout/matrix2"/>
    <dgm:cxn modelId="{5021CF73-B6B9-45C9-9B02-C1946FE351B5}" type="presParOf" srcId="{799CA67B-6946-4BB3-BA44-6C932B47E9A8}" destId="{3B5D85EE-5BDD-46D5-BD22-395C28AF7BF1}" srcOrd="2" destOrd="0" presId="urn:microsoft.com/office/officeart/2005/8/layout/matrix2"/>
    <dgm:cxn modelId="{9806DFBD-4301-4E9F-9836-DAF719BE1D67}" type="presParOf" srcId="{799CA67B-6946-4BB3-BA44-6C932B47E9A8}" destId="{01ABFA81-FE81-417D-BFC4-1E8A91CBF6FD}" srcOrd="3" destOrd="0" presId="urn:microsoft.com/office/officeart/2005/8/layout/matrix2"/>
    <dgm:cxn modelId="{70C674BD-D844-41B3-9F9B-99BFF5D6DA29}" type="presParOf" srcId="{799CA67B-6946-4BB3-BA44-6C932B47E9A8}" destId="{AFC841F3-A7C9-473B-90E9-B8013D669B6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60337-3E89-4448-9E1F-E84E8A046CC1}"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US"/>
        </a:p>
      </dgm:t>
    </dgm:pt>
    <dgm:pt modelId="{27198BC9-3108-4DD1-AE73-DF6C3815BA93}">
      <dgm:prSet phldrT="[Text]"/>
      <dgm:spPr/>
      <dgm:t>
        <a:bodyPr/>
        <a:lstStyle/>
        <a:p>
          <a:r>
            <a:rPr lang="en-US" dirty="0" err="1" smtClean="0"/>
            <a:t>Fræðimaðurinn</a:t>
          </a:r>
          <a:r>
            <a:rPr lang="en-US" dirty="0" smtClean="0"/>
            <a:t>, </a:t>
          </a:r>
          <a:r>
            <a:rPr lang="en-US" dirty="0" err="1" smtClean="0"/>
            <a:t>nördinn</a:t>
          </a:r>
          <a:r>
            <a:rPr lang="en-US" dirty="0" smtClean="0"/>
            <a:t>?</a:t>
          </a:r>
          <a:endParaRPr lang="en-US" dirty="0"/>
        </a:p>
      </dgm:t>
    </dgm:pt>
    <dgm:pt modelId="{D2C0A9B3-8FC3-4E69-9581-4592ECC41420}" type="parTrans" cxnId="{FA12A840-7CD6-4760-89F6-0467117F3974}">
      <dgm:prSet/>
      <dgm:spPr/>
      <dgm:t>
        <a:bodyPr/>
        <a:lstStyle/>
        <a:p>
          <a:endParaRPr lang="en-US"/>
        </a:p>
      </dgm:t>
    </dgm:pt>
    <dgm:pt modelId="{B8978CED-FC9E-444F-95D1-E75AE4F37353}" type="sibTrans" cxnId="{FA12A840-7CD6-4760-89F6-0467117F3974}">
      <dgm:prSet/>
      <dgm:spPr/>
      <dgm:t>
        <a:bodyPr/>
        <a:lstStyle/>
        <a:p>
          <a:endParaRPr lang="en-US"/>
        </a:p>
      </dgm:t>
    </dgm:pt>
    <dgm:pt modelId="{5DD07A1C-3878-49D5-9BE9-BFA54D33E4DD}">
      <dgm:prSet phldrT="[Text]"/>
      <dgm:spPr/>
      <dgm:t>
        <a:bodyPr/>
        <a:lstStyle/>
        <a:p>
          <a:r>
            <a:rPr lang="en-US" dirty="0" err="1" smtClean="0"/>
            <a:t>Fagmaður</a:t>
          </a:r>
          <a:endParaRPr lang="en-US" dirty="0"/>
        </a:p>
      </dgm:t>
    </dgm:pt>
    <dgm:pt modelId="{7A32E9F5-8595-4E89-845F-85AF2EDB9C29}" type="parTrans" cxnId="{4E59B3DD-C1D3-4213-A3D3-4118324E4AD6}">
      <dgm:prSet/>
      <dgm:spPr/>
      <dgm:t>
        <a:bodyPr/>
        <a:lstStyle/>
        <a:p>
          <a:endParaRPr lang="en-US"/>
        </a:p>
      </dgm:t>
    </dgm:pt>
    <dgm:pt modelId="{960BF658-5F4F-492A-BE94-7DE3FCEC2117}" type="sibTrans" cxnId="{4E59B3DD-C1D3-4213-A3D3-4118324E4AD6}">
      <dgm:prSet/>
      <dgm:spPr/>
      <dgm:t>
        <a:bodyPr/>
        <a:lstStyle/>
        <a:p>
          <a:endParaRPr lang="en-US"/>
        </a:p>
      </dgm:t>
    </dgm:pt>
    <dgm:pt modelId="{C47D589A-5D46-474C-AC0A-48E18E513A3E}">
      <dgm:prSet phldrT="[Text]"/>
      <dgm:spPr/>
      <dgm:t>
        <a:bodyPr/>
        <a:lstStyle/>
        <a:p>
          <a:r>
            <a:rPr lang="en-US" dirty="0" err="1" smtClean="0"/>
            <a:t>Utangátta</a:t>
          </a:r>
          <a:endParaRPr lang="en-US" dirty="0"/>
        </a:p>
      </dgm:t>
    </dgm:pt>
    <dgm:pt modelId="{5448FCC5-2815-44EF-B102-F4D79E911A20}" type="parTrans" cxnId="{135AE7CA-4A87-4693-BB07-7F64854177FA}">
      <dgm:prSet/>
      <dgm:spPr/>
      <dgm:t>
        <a:bodyPr/>
        <a:lstStyle/>
        <a:p>
          <a:endParaRPr lang="en-US"/>
        </a:p>
      </dgm:t>
    </dgm:pt>
    <dgm:pt modelId="{790D4102-F176-4BA6-BED8-774BF04A01A7}" type="sibTrans" cxnId="{135AE7CA-4A87-4693-BB07-7F64854177FA}">
      <dgm:prSet/>
      <dgm:spPr/>
      <dgm:t>
        <a:bodyPr/>
        <a:lstStyle/>
        <a:p>
          <a:endParaRPr lang="en-US"/>
        </a:p>
      </dgm:t>
    </dgm:pt>
    <dgm:pt modelId="{ABFF7A81-982F-4016-904D-9738C478E791}">
      <dgm:prSet phldrT="[Text]"/>
      <dgm:spPr/>
      <dgm:t>
        <a:bodyPr/>
        <a:lstStyle/>
        <a:p>
          <a:r>
            <a:rPr lang="en-US" dirty="0" err="1" smtClean="0"/>
            <a:t>Natinn</a:t>
          </a:r>
          <a:r>
            <a:rPr lang="en-US" dirty="0" smtClean="0"/>
            <a:t> </a:t>
          </a:r>
          <a:r>
            <a:rPr lang="en-US" dirty="0" err="1" smtClean="0"/>
            <a:t>verkmaður</a:t>
          </a:r>
          <a:endParaRPr lang="en-US" dirty="0"/>
        </a:p>
      </dgm:t>
    </dgm:pt>
    <dgm:pt modelId="{4502D0F9-89D4-4712-8583-9AA8631FE31C}" type="parTrans" cxnId="{FDF41606-AD20-4DD3-8223-881EF225F536}">
      <dgm:prSet/>
      <dgm:spPr/>
      <dgm:t>
        <a:bodyPr/>
        <a:lstStyle/>
        <a:p>
          <a:endParaRPr lang="en-US"/>
        </a:p>
      </dgm:t>
    </dgm:pt>
    <dgm:pt modelId="{F991F6DA-940E-4F93-98A0-9793642A677A}" type="sibTrans" cxnId="{FDF41606-AD20-4DD3-8223-881EF225F536}">
      <dgm:prSet/>
      <dgm:spPr/>
      <dgm:t>
        <a:bodyPr/>
        <a:lstStyle/>
        <a:p>
          <a:endParaRPr lang="en-US"/>
        </a:p>
      </dgm:t>
    </dgm:pt>
    <dgm:pt modelId="{799CA67B-6946-4BB3-BA44-6C932B47E9A8}" type="pres">
      <dgm:prSet presAssocID="{37560337-3E89-4448-9E1F-E84E8A046CC1}" presName="matrix" presStyleCnt="0">
        <dgm:presLayoutVars>
          <dgm:chMax val="1"/>
          <dgm:dir/>
          <dgm:resizeHandles val="exact"/>
        </dgm:presLayoutVars>
      </dgm:prSet>
      <dgm:spPr/>
      <dgm:t>
        <a:bodyPr/>
        <a:lstStyle/>
        <a:p>
          <a:endParaRPr lang="en-US"/>
        </a:p>
      </dgm:t>
    </dgm:pt>
    <dgm:pt modelId="{E18AC760-A1F3-4D91-9DB6-6DDB980E40BD}" type="pres">
      <dgm:prSet presAssocID="{37560337-3E89-4448-9E1F-E84E8A046CC1}" presName="axisShape" presStyleLbl="bgShp" presStyleIdx="0" presStyleCnt="1" custScaleX="127573" custLinFactNeighborY="10023"/>
      <dgm:spPr/>
    </dgm:pt>
    <dgm:pt modelId="{7FDAA5A7-ACFD-41A3-9EEE-E43877CB0623}" type="pres">
      <dgm:prSet presAssocID="{37560337-3E89-4448-9E1F-E84E8A046CC1}" presName="rect1" presStyleLbl="node1" presStyleIdx="0" presStyleCnt="4" custLinFactNeighborX="-33681" custLinFactNeighborY="813">
        <dgm:presLayoutVars>
          <dgm:chMax val="0"/>
          <dgm:chPref val="0"/>
          <dgm:bulletEnabled val="1"/>
        </dgm:presLayoutVars>
      </dgm:prSet>
      <dgm:spPr/>
      <dgm:t>
        <a:bodyPr/>
        <a:lstStyle/>
        <a:p>
          <a:endParaRPr lang="en-US"/>
        </a:p>
      </dgm:t>
    </dgm:pt>
    <dgm:pt modelId="{3B5D85EE-5BDD-46D5-BD22-395C28AF7BF1}" type="pres">
      <dgm:prSet presAssocID="{37560337-3E89-4448-9E1F-E84E8A046CC1}" presName="rect2" presStyleLbl="node1" presStyleIdx="1" presStyleCnt="4" custLinFactNeighborX="30701" custLinFactNeighborY="-423">
        <dgm:presLayoutVars>
          <dgm:chMax val="0"/>
          <dgm:chPref val="0"/>
          <dgm:bulletEnabled val="1"/>
        </dgm:presLayoutVars>
      </dgm:prSet>
      <dgm:spPr/>
      <dgm:t>
        <a:bodyPr/>
        <a:lstStyle/>
        <a:p>
          <a:endParaRPr lang="en-US"/>
        </a:p>
      </dgm:t>
    </dgm:pt>
    <dgm:pt modelId="{01ABFA81-FE81-417D-BFC4-1E8A91CBF6FD}" type="pres">
      <dgm:prSet presAssocID="{37560337-3E89-4448-9E1F-E84E8A046CC1}" presName="rect3" presStyleLbl="node1" presStyleIdx="2" presStyleCnt="4" custLinFactNeighborX="-33269" custLinFactNeighborY="127">
        <dgm:presLayoutVars>
          <dgm:chMax val="0"/>
          <dgm:chPref val="0"/>
          <dgm:bulletEnabled val="1"/>
        </dgm:presLayoutVars>
      </dgm:prSet>
      <dgm:spPr/>
      <dgm:t>
        <a:bodyPr/>
        <a:lstStyle/>
        <a:p>
          <a:endParaRPr lang="en-US"/>
        </a:p>
      </dgm:t>
    </dgm:pt>
    <dgm:pt modelId="{AFC841F3-A7C9-473B-90E9-B8013D669B69}" type="pres">
      <dgm:prSet presAssocID="{37560337-3E89-4448-9E1F-E84E8A046CC1}" presName="rect4" presStyleLbl="node1" presStyleIdx="3" presStyleCnt="4" custLinFactNeighborX="30374" custLinFactNeighborY="1120">
        <dgm:presLayoutVars>
          <dgm:chMax val="0"/>
          <dgm:chPref val="0"/>
          <dgm:bulletEnabled val="1"/>
        </dgm:presLayoutVars>
      </dgm:prSet>
      <dgm:spPr/>
      <dgm:t>
        <a:bodyPr/>
        <a:lstStyle/>
        <a:p>
          <a:endParaRPr lang="en-US"/>
        </a:p>
      </dgm:t>
    </dgm:pt>
  </dgm:ptLst>
  <dgm:cxnLst>
    <dgm:cxn modelId="{40AC30E8-B306-4075-9461-C4D4E343DFCA}" type="presOf" srcId="{5DD07A1C-3878-49D5-9BE9-BFA54D33E4DD}" destId="{3B5D85EE-5BDD-46D5-BD22-395C28AF7BF1}" srcOrd="0" destOrd="0" presId="urn:microsoft.com/office/officeart/2005/8/layout/matrix2"/>
    <dgm:cxn modelId="{FA12A840-7CD6-4760-89F6-0467117F3974}" srcId="{37560337-3E89-4448-9E1F-E84E8A046CC1}" destId="{27198BC9-3108-4DD1-AE73-DF6C3815BA93}" srcOrd="0" destOrd="0" parTransId="{D2C0A9B3-8FC3-4E69-9581-4592ECC41420}" sibTransId="{B8978CED-FC9E-444F-95D1-E75AE4F37353}"/>
    <dgm:cxn modelId="{D44E9874-2E8A-4A41-8627-7EBB41B35A98}" type="presOf" srcId="{C47D589A-5D46-474C-AC0A-48E18E513A3E}" destId="{01ABFA81-FE81-417D-BFC4-1E8A91CBF6FD}" srcOrd="0" destOrd="0" presId="urn:microsoft.com/office/officeart/2005/8/layout/matrix2"/>
    <dgm:cxn modelId="{FDF41606-AD20-4DD3-8223-881EF225F536}" srcId="{37560337-3E89-4448-9E1F-E84E8A046CC1}" destId="{ABFF7A81-982F-4016-904D-9738C478E791}" srcOrd="3" destOrd="0" parTransId="{4502D0F9-89D4-4712-8583-9AA8631FE31C}" sibTransId="{F991F6DA-940E-4F93-98A0-9793642A677A}"/>
    <dgm:cxn modelId="{4E59B3DD-C1D3-4213-A3D3-4118324E4AD6}" srcId="{37560337-3E89-4448-9E1F-E84E8A046CC1}" destId="{5DD07A1C-3878-49D5-9BE9-BFA54D33E4DD}" srcOrd="1" destOrd="0" parTransId="{7A32E9F5-8595-4E89-845F-85AF2EDB9C29}" sibTransId="{960BF658-5F4F-492A-BE94-7DE3FCEC2117}"/>
    <dgm:cxn modelId="{0EFEB936-0BC2-43BA-8EF6-D0F18A4D143F}" type="presOf" srcId="{ABFF7A81-982F-4016-904D-9738C478E791}" destId="{AFC841F3-A7C9-473B-90E9-B8013D669B69}" srcOrd="0" destOrd="0" presId="urn:microsoft.com/office/officeart/2005/8/layout/matrix2"/>
    <dgm:cxn modelId="{F39D9891-EFF9-48AF-B256-59AD4519D374}" type="presOf" srcId="{27198BC9-3108-4DD1-AE73-DF6C3815BA93}" destId="{7FDAA5A7-ACFD-41A3-9EEE-E43877CB0623}" srcOrd="0" destOrd="0" presId="urn:microsoft.com/office/officeart/2005/8/layout/matrix2"/>
    <dgm:cxn modelId="{88D06022-0897-4112-8D02-6A20075E8477}" type="presOf" srcId="{37560337-3E89-4448-9E1F-E84E8A046CC1}" destId="{799CA67B-6946-4BB3-BA44-6C932B47E9A8}" srcOrd="0" destOrd="0" presId="urn:microsoft.com/office/officeart/2005/8/layout/matrix2"/>
    <dgm:cxn modelId="{135AE7CA-4A87-4693-BB07-7F64854177FA}" srcId="{37560337-3E89-4448-9E1F-E84E8A046CC1}" destId="{C47D589A-5D46-474C-AC0A-48E18E513A3E}" srcOrd="2" destOrd="0" parTransId="{5448FCC5-2815-44EF-B102-F4D79E911A20}" sibTransId="{790D4102-F176-4BA6-BED8-774BF04A01A7}"/>
    <dgm:cxn modelId="{9D91F5F9-6F1A-4C7E-A449-072AC1D63D7F}" type="presParOf" srcId="{799CA67B-6946-4BB3-BA44-6C932B47E9A8}" destId="{E18AC760-A1F3-4D91-9DB6-6DDB980E40BD}" srcOrd="0" destOrd="0" presId="urn:microsoft.com/office/officeart/2005/8/layout/matrix2"/>
    <dgm:cxn modelId="{03A4812D-DD14-434A-9018-E1D75CE9CE71}" type="presParOf" srcId="{799CA67B-6946-4BB3-BA44-6C932B47E9A8}" destId="{7FDAA5A7-ACFD-41A3-9EEE-E43877CB0623}" srcOrd="1" destOrd="0" presId="urn:microsoft.com/office/officeart/2005/8/layout/matrix2"/>
    <dgm:cxn modelId="{5021CF73-B6B9-45C9-9B02-C1946FE351B5}" type="presParOf" srcId="{799CA67B-6946-4BB3-BA44-6C932B47E9A8}" destId="{3B5D85EE-5BDD-46D5-BD22-395C28AF7BF1}" srcOrd="2" destOrd="0" presId="urn:microsoft.com/office/officeart/2005/8/layout/matrix2"/>
    <dgm:cxn modelId="{9806DFBD-4301-4E9F-9836-DAF719BE1D67}" type="presParOf" srcId="{799CA67B-6946-4BB3-BA44-6C932B47E9A8}" destId="{01ABFA81-FE81-417D-BFC4-1E8A91CBF6FD}" srcOrd="3" destOrd="0" presId="urn:microsoft.com/office/officeart/2005/8/layout/matrix2"/>
    <dgm:cxn modelId="{70C674BD-D844-41B3-9F9B-99BFF5D6DA29}" type="presParOf" srcId="{799CA67B-6946-4BB3-BA44-6C932B47E9A8}" destId="{AFC841F3-A7C9-473B-90E9-B8013D669B69}"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AC760-A1F3-4D91-9DB6-6DDB980E40BD}">
      <dsp:nvSpPr>
        <dsp:cNvPr id="0" name=""/>
        <dsp:cNvSpPr/>
      </dsp:nvSpPr>
      <dsp:spPr>
        <a:xfrm>
          <a:off x="778865" y="0"/>
          <a:ext cx="5499053" cy="431051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AA5A7-ACFD-41A3-9EEE-E43877CB0623}">
      <dsp:nvSpPr>
        <dsp:cNvPr id="0" name=""/>
        <dsp:cNvSpPr/>
      </dsp:nvSpPr>
      <dsp:spPr>
        <a:xfrm>
          <a:off x="1072588" y="294201"/>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Fylgist</a:t>
          </a:r>
          <a:r>
            <a:rPr lang="en-US" sz="1800" kern="1200" dirty="0" smtClean="0"/>
            <a:t> </a:t>
          </a:r>
          <a:r>
            <a:rPr lang="en-US" sz="1800" kern="1200" dirty="0" err="1" smtClean="0"/>
            <a:t>vel</a:t>
          </a:r>
          <a:r>
            <a:rPr lang="en-US" sz="1800" kern="1200" dirty="0" smtClean="0"/>
            <a:t> </a:t>
          </a:r>
          <a:r>
            <a:rPr lang="en-US" sz="1800" kern="1200" dirty="0" err="1" smtClean="0"/>
            <a:t>með</a:t>
          </a:r>
          <a:r>
            <a:rPr lang="en-US" sz="1800" kern="1200" dirty="0" smtClean="0"/>
            <a:t>, </a:t>
          </a:r>
          <a:r>
            <a:rPr lang="en-US" sz="1800" kern="1200" dirty="0" err="1" smtClean="0"/>
            <a:t>þróar</a:t>
          </a:r>
          <a:r>
            <a:rPr lang="en-US" sz="1800" kern="1200" dirty="0" smtClean="0"/>
            <a:t> sig </a:t>
          </a:r>
          <a:r>
            <a:rPr lang="en-US" sz="1800" kern="1200" dirty="0" err="1" smtClean="0"/>
            <a:t>lítið</a:t>
          </a:r>
          <a:r>
            <a:rPr lang="en-US" sz="1800" kern="1200" dirty="0" smtClean="0"/>
            <a:t> í </a:t>
          </a:r>
          <a:r>
            <a:rPr lang="en-US" sz="1800" kern="1200" dirty="0" err="1" smtClean="0"/>
            <a:t>starfi</a:t>
          </a:r>
          <a:r>
            <a:rPr lang="en-US" sz="1800" kern="1200" dirty="0" smtClean="0"/>
            <a:t>, </a:t>
          </a:r>
          <a:r>
            <a:rPr lang="en-US" sz="1800" kern="1200" dirty="0" err="1" smtClean="0"/>
            <a:t>kennir</a:t>
          </a:r>
          <a:r>
            <a:rPr lang="en-US" sz="1800" kern="1200" dirty="0" smtClean="0"/>
            <a:t> </a:t>
          </a:r>
          <a:r>
            <a:rPr lang="en-US" sz="1800" kern="1200" dirty="0" err="1" smtClean="0"/>
            <a:t>eins</a:t>
          </a:r>
          <a:r>
            <a:rPr lang="en-US" sz="1800" kern="1200" dirty="0" smtClean="0"/>
            <a:t> og </a:t>
          </a:r>
          <a:r>
            <a:rPr lang="en-US" sz="1800" kern="1200" dirty="0" err="1" smtClean="0"/>
            <a:t>hefðin</a:t>
          </a:r>
          <a:r>
            <a:rPr lang="en-US" sz="1800" kern="1200" dirty="0" smtClean="0"/>
            <a:t> </a:t>
          </a:r>
          <a:r>
            <a:rPr lang="en-US" sz="1800" kern="1200" dirty="0" err="1" smtClean="0"/>
            <a:t>býður</a:t>
          </a:r>
          <a:endParaRPr lang="en-US" sz="1800" kern="1200" dirty="0"/>
        </a:p>
      </dsp:txBody>
      <dsp:txXfrm>
        <a:off x="1156757" y="378370"/>
        <a:ext cx="1555868" cy="1555868"/>
      </dsp:txXfrm>
    </dsp:sp>
    <dsp:sp modelId="{3B5D85EE-5BDD-46D5-BD22-395C28AF7BF1}">
      <dsp:nvSpPr>
        <dsp:cNvPr id="0" name=""/>
        <dsp:cNvSpPr/>
      </dsp:nvSpPr>
      <dsp:spPr>
        <a:xfrm>
          <a:off x="4208608" y="272890"/>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Fylgist</a:t>
          </a:r>
          <a:r>
            <a:rPr lang="en-US" sz="1800" kern="1200" dirty="0" smtClean="0"/>
            <a:t> </a:t>
          </a:r>
          <a:r>
            <a:rPr lang="en-US" sz="1800" kern="1200" dirty="0" err="1" smtClean="0"/>
            <a:t>vel</a:t>
          </a:r>
          <a:r>
            <a:rPr lang="en-US" sz="1800" kern="1200" dirty="0" smtClean="0"/>
            <a:t> </a:t>
          </a:r>
          <a:r>
            <a:rPr lang="en-US" sz="1800" kern="1200" dirty="0" err="1" smtClean="0"/>
            <a:t>með</a:t>
          </a:r>
          <a:r>
            <a:rPr lang="en-US" sz="1800" kern="1200" dirty="0" smtClean="0"/>
            <a:t> </a:t>
          </a:r>
          <a:r>
            <a:rPr lang="en-US" sz="1800" kern="1200" dirty="0" err="1" smtClean="0"/>
            <a:t>þróuninni</a:t>
          </a:r>
          <a:r>
            <a:rPr lang="en-US" sz="1800" kern="1200" dirty="0" smtClean="0"/>
            <a:t> </a:t>
          </a:r>
          <a:r>
            <a:rPr lang="en-US" sz="1800" kern="1200" dirty="0" err="1" smtClean="0"/>
            <a:t>utan</a:t>
          </a:r>
          <a:r>
            <a:rPr lang="en-US" sz="1800" kern="1200" dirty="0" smtClean="0"/>
            <a:t> </a:t>
          </a:r>
          <a:r>
            <a:rPr lang="en-US" sz="1800" kern="1200" dirty="0" err="1" smtClean="0"/>
            <a:t>skólans</a:t>
          </a:r>
          <a:r>
            <a:rPr lang="en-US" sz="1800" kern="1200" dirty="0" smtClean="0"/>
            <a:t>, </a:t>
          </a:r>
          <a:r>
            <a:rPr lang="en-US" sz="1800" kern="1200" dirty="0" err="1" smtClean="0"/>
            <a:t>þróar</a:t>
          </a:r>
          <a:r>
            <a:rPr lang="en-US" sz="1800" kern="1200" dirty="0" smtClean="0"/>
            <a:t> sig í </a:t>
          </a:r>
          <a:r>
            <a:rPr lang="en-US" sz="1800" kern="1200" dirty="0" err="1" smtClean="0"/>
            <a:t>starfi</a:t>
          </a:r>
          <a:endParaRPr lang="en-US" sz="1800" kern="1200" dirty="0"/>
        </a:p>
      </dsp:txBody>
      <dsp:txXfrm>
        <a:off x="4292777" y="357059"/>
        <a:ext cx="1555868" cy="1555868"/>
      </dsp:txXfrm>
    </dsp:sp>
    <dsp:sp modelId="{01ABFA81-FE81-417D-BFC4-1E8A91CBF6FD}">
      <dsp:nvSpPr>
        <dsp:cNvPr id="0" name=""/>
        <dsp:cNvSpPr/>
      </dsp:nvSpPr>
      <dsp:spPr>
        <a:xfrm>
          <a:off x="1079691" y="2308315"/>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Fylgist</a:t>
          </a:r>
          <a:r>
            <a:rPr lang="en-US" sz="1800" kern="1200" dirty="0" smtClean="0"/>
            <a:t> </a:t>
          </a:r>
          <a:r>
            <a:rPr lang="en-US" sz="1800" kern="1200" dirty="0" err="1" smtClean="0"/>
            <a:t>ekki</a:t>
          </a:r>
          <a:r>
            <a:rPr lang="en-US" sz="1800" kern="1200" dirty="0" smtClean="0"/>
            <a:t> </a:t>
          </a:r>
          <a:r>
            <a:rPr lang="en-US" sz="1800" kern="1200" dirty="0" err="1" smtClean="0"/>
            <a:t>með</a:t>
          </a:r>
          <a:r>
            <a:rPr lang="en-US" sz="1800" kern="1200" dirty="0" smtClean="0"/>
            <a:t> </a:t>
          </a:r>
          <a:r>
            <a:rPr lang="en-US" sz="1800" kern="1200" dirty="0" err="1" smtClean="0"/>
            <a:t>utan</a:t>
          </a:r>
          <a:r>
            <a:rPr lang="en-US" sz="1800" kern="1200" dirty="0" smtClean="0"/>
            <a:t> </a:t>
          </a:r>
          <a:r>
            <a:rPr lang="en-US" sz="1800" kern="1200" dirty="0" err="1" smtClean="0"/>
            <a:t>skólans</a:t>
          </a:r>
          <a:r>
            <a:rPr lang="en-US" sz="1800" kern="1200" dirty="0" smtClean="0"/>
            <a:t>, </a:t>
          </a:r>
          <a:r>
            <a:rPr lang="en-US" sz="1800" kern="1200" dirty="0" err="1" smtClean="0"/>
            <a:t>þróar</a:t>
          </a:r>
          <a:r>
            <a:rPr lang="en-US" sz="1800" kern="1200" dirty="0" smtClean="0"/>
            <a:t> sig </a:t>
          </a:r>
          <a:r>
            <a:rPr lang="en-US" sz="1800" kern="1200" dirty="0" err="1" smtClean="0"/>
            <a:t>ekki</a:t>
          </a:r>
          <a:r>
            <a:rPr lang="en-US" sz="1800" kern="1200" dirty="0" smtClean="0"/>
            <a:t> í </a:t>
          </a:r>
          <a:r>
            <a:rPr lang="en-US" sz="1800" kern="1200" dirty="0" err="1" smtClean="0"/>
            <a:t>starfi</a:t>
          </a:r>
          <a:endParaRPr lang="en-US" sz="1800" kern="1200" dirty="0"/>
        </a:p>
      </dsp:txBody>
      <dsp:txXfrm>
        <a:off x="1163860" y="2392484"/>
        <a:ext cx="1555868" cy="1555868"/>
      </dsp:txXfrm>
    </dsp:sp>
    <dsp:sp modelId="{AFC841F3-A7C9-473B-90E9-B8013D669B69}">
      <dsp:nvSpPr>
        <dsp:cNvPr id="0" name=""/>
        <dsp:cNvSpPr/>
      </dsp:nvSpPr>
      <dsp:spPr>
        <a:xfrm>
          <a:off x="4202970" y="2325436"/>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Það</a:t>
          </a:r>
          <a:r>
            <a:rPr lang="en-US" sz="1800" kern="1200" dirty="0" smtClean="0"/>
            <a:t> </a:t>
          </a:r>
          <a:r>
            <a:rPr lang="en-US" sz="1800" kern="1200" dirty="0" err="1" smtClean="0"/>
            <a:t>gerist</a:t>
          </a:r>
          <a:r>
            <a:rPr lang="en-US" sz="1800" kern="1200" dirty="0" smtClean="0"/>
            <a:t> </a:t>
          </a:r>
          <a:r>
            <a:rPr lang="en-US" sz="1800" kern="1200" dirty="0" err="1" smtClean="0"/>
            <a:t>lítið</a:t>
          </a:r>
          <a:r>
            <a:rPr lang="en-US" sz="1800" kern="1200" dirty="0" smtClean="0"/>
            <a:t> </a:t>
          </a:r>
          <a:r>
            <a:rPr lang="en-US" sz="1800" kern="1200" dirty="0" err="1" smtClean="0"/>
            <a:t>utan</a:t>
          </a:r>
          <a:r>
            <a:rPr lang="en-US" sz="1800" kern="1200" dirty="0" smtClean="0"/>
            <a:t> </a:t>
          </a:r>
          <a:r>
            <a:rPr lang="en-US" sz="1800" kern="1200" dirty="0" err="1" smtClean="0"/>
            <a:t>skólans</a:t>
          </a:r>
          <a:r>
            <a:rPr lang="en-US" sz="1800" kern="1200" dirty="0" smtClean="0"/>
            <a:t>, </a:t>
          </a:r>
          <a:r>
            <a:rPr lang="en-US" sz="1800" kern="1200" dirty="0" err="1" smtClean="0"/>
            <a:t>finnst</a:t>
          </a:r>
          <a:r>
            <a:rPr lang="en-US" sz="1800" kern="1200" dirty="0" smtClean="0"/>
            <a:t> </a:t>
          </a:r>
          <a:r>
            <a:rPr lang="en-US" sz="1800" kern="1200" dirty="0" err="1" smtClean="0"/>
            <a:t>honum</a:t>
          </a:r>
          <a:r>
            <a:rPr lang="en-US" sz="1800" kern="1200" dirty="0" smtClean="0"/>
            <a:t> </a:t>
          </a:r>
          <a:r>
            <a:rPr lang="en-US" sz="1800" kern="1200" dirty="0" err="1" smtClean="0"/>
            <a:t>en</a:t>
          </a:r>
          <a:r>
            <a:rPr lang="en-US" sz="1800" kern="1200" dirty="0" smtClean="0"/>
            <a:t> </a:t>
          </a:r>
          <a:r>
            <a:rPr lang="en-US" sz="1800" kern="1200" dirty="0" err="1" smtClean="0"/>
            <a:t>bætir</a:t>
          </a:r>
          <a:r>
            <a:rPr lang="en-US" sz="1800" kern="1200" dirty="0" smtClean="0"/>
            <a:t> sig í </a:t>
          </a:r>
          <a:r>
            <a:rPr lang="en-US" sz="1800" kern="1200" dirty="0" err="1" smtClean="0"/>
            <a:t>starfi</a:t>
          </a:r>
          <a:endParaRPr lang="en-US" sz="1800" kern="1200" dirty="0"/>
        </a:p>
      </dsp:txBody>
      <dsp:txXfrm>
        <a:off x="4287139" y="2409605"/>
        <a:ext cx="1555868" cy="15558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AC760-A1F3-4D91-9DB6-6DDB980E40BD}">
      <dsp:nvSpPr>
        <dsp:cNvPr id="0" name=""/>
        <dsp:cNvSpPr/>
      </dsp:nvSpPr>
      <dsp:spPr>
        <a:xfrm>
          <a:off x="778865" y="0"/>
          <a:ext cx="5499053" cy="4310515"/>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DAA5A7-ACFD-41A3-9EEE-E43877CB0623}">
      <dsp:nvSpPr>
        <dsp:cNvPr id="0" name=""/>
        <dsp:cNvSpPr/>
      </dsp:nvSpPr>
      <dsp:spPr>
        <a:xfrm>
          <a:off x="1072588" y="294201"/>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Fræðimaðurinn</a:t>
          </a:r>
          <a:r>
            <a:rPr lang="en-US" sz="1700" kern="1200" dirty="0" smtClean="0"/>
            <a:t>, </a:t>
          </a:r>
          <a:r>
            <a:rPr lang="en-US" sz="1700" kern="1200" dirty="0" err="1" smtClean="0"/>
            <a:t>nördinn</a:t>
          </a:r>
          <a:r>
            <a:rPr lang="en-US" sz="1700" kern="1200" dirty="0" smtClean="0"/>
            <a:t>?</a:t>
          </a:r>
          <a:endParaRPr lang="en-US" sz="1700" kern="1200" dirty="0"/>
        </a:p>
      </dsp:txBody>
      <dsp:txXfrm>
        <a:off x="1156757" y="378370"/>
        <a:ext cx="1555868" cy="1555868"/>
      </dsp:txXfrm>
    </dsp:sp>
    <dsp:sp modelId="{3B5D85EE-5BDD-46D5-BD22-395C28AF7BF1}">
      <dsp:nvSpPr>
        <dsp:cNvPr id="0" name=""/>
        <dsp:cNvSpPr/>
      </dsp:nvSpPr>
      <dsp:spPr>
        <a:xfrm>
          <a:off x="4208608" y="272890"/>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Fagmaður</a:t>
          </a:r>
          <a:endParaRPr lang="en-US" sz="1700" kern="1200" dirty="0"/>
        </a:p>
      </dsp:txBody>
      <dsp:txXfrm>
        <a:off x="4292777" y="357059"/>
        <a:ext cx="1555868" cy="1555868"/>
      </dsp:txXfrm>
    </dsp:sp>
    <dsp:sp modelId="{01ABFA81-FE81-417D-BFC4-1E8A91CBF6FD}">
      <dsp:nvSpPr>
        <dsp:cNvPr id="0" name=""/>
        <dsp:cNvSpPr/>
      </dsp:nvSpPr>
      <dsp:spPr>
        <a:xfrm>
          <a:off x="1079691" y="2308315"/>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Utangátta</a:t>
          </a:r>
          <a:endParaRPr lang="en-US" sz="1700" kern="1200" dirty="0"/>
        </a:p>
      </dsp:txBody>
      <dsp:txXfrm>
        <a:off x="1163860" y="2392484"/>
        <a:ext cx="1555868" cy="1555868"/>
      </dsp:txXfrm>
    </dsp:sp>
    <dsp:sp modelId="{AFC841F3-A7C9-473B-90E9-B8013D669B69}">
      <dsp:nvSpPr>
        <dsp:cNvPr id="0" name=""/>
        <dsp:cNvSpPr/>
      </dsp:nvSpPr>
      <dsp:spPr>
        <a:xfrm>
          <a:off x="4202970" y="2325436"/>
          <a:ext cx="1724206" cy="172420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smtClean="0"/>
            <a:t>Natinn</a:t>
          </a:r>
          <a:r>
            <a:rPr lang="en-US" sz="1700" kern="1200" dirty="0" smtClean="0"/>
            <a:t> </a:t>
          </a:r>
          <a:r>
            <a:rPr lang="en-US" sz="1700" kern="1200" dirty="0" err="1" smtClean="0"/>
            <a:t>verkmaður</a:t>
          </a:r>
          <a:endParaRPr lang="en-US" sz="1700" kern="1200" dirty="0"/>
        </a:p>
      </dsp:txBody>
      <dsp:txXfrm>
        <a:off x="4287139" y="2409605"/>
        <a:ext cx="1555868" cy="1555868"/>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20206" cy="493554"/>
          </a:xfrm>
          <a:prstGeom prst="rect">
            <a:avLst/>
          </a:prstGeom>
        </p:spPr>
        <p:txBody>
          <a:bodyPr vert="horz" lIns="91440" tIns="45720" rIns="91440" bIns="45720" rtlCol="0"/>
          <a:lstStyle>
            <a:lvl1pPr algn="l">
              <a:defRPr sz="1200"/>
            </a:lvl1pPr>
          </a:lstStyle>
          <a:p>
            <a:endParaRPr lang="is-IS"/>
          </a:p>
        </p:txBody>
      </p:sp>
      <p:sp>
        <p:nvSpPr>
          <p:cNvPr id="3" name="Dagsetningarstaðgengill 2"/>
          <p:cNvSpPr>
            <a:spLocks noGrp="1"/>
          </p:cNvSpPr>
          <p:nvPr>
            <p:ph type="dt" sz="quarter" idx="1"/>
          </p:nvPr>
        </p:nvSpPr>
        <p:spPr>
          <a:xfrm>
            <a:off x="3817172" y="0"/>
            <a:ext cx="2920206" cy="493554"/>
          </a:xfrm>
          <a:prstGeom prst="rect">
            <a:avLst/>
          </a:prstGeom>
        </p:spPr>
        <p:txBody>
          <a:bodyPr vert="horz" lIns="91440" tIns="45720" rIns="91440" bIns="45720" rtlCol="0"/>
          <a:lstStyle>
            <a:lvl1pPr algn="r">
              <a:defRPr sz="1200"/>
            </a:lvl1pPr>
          </a:lstStyle>
          <a:p>
            <a:fld id="{3421CC49-D992-48B5-B839-7C9C7F4F10B3}" type="datetimeFigureOut">
              <a:rPr lang="is-IS" smtClean="0"/>
              <a:pPr/>
              <a:t>15.8.2017</a:t>
            </a:fld>
            <a:endParaRPr lang="is-IS"/>
          </a:p>
        </p:txBody>
      </p:sp>
      <p:sp>
        <p:nvSpPr>
          <p:cNvPr id="4" name="Síðufótarstaðgengill 3"/>
          <p:cNvSpPr>
            <a:spLocks noGrp="1"/>
          </p:cNvSpPr>
          <p:nvPr>
            <p:ph type="ftr" sz="quarter" idx="2"/>
          </p:nvPr>
        </p:nvSpPr>
        <p:spPr>
          <a:xfrm>
            <a:off x="0" y="9375808"/>
            <a:ext cx="2920206" cy="493554"/>
          </a:xfrm>
          <a:prstGeom prst="rect">
            <a:avLst/>
          </a:prstGeom>
        </p:spPr>
        <p:txBody>
          <a:bodyPr vert="horz" lIns="91440" tIns="45720" rIns="91440" bIns="45720" rtlCol="0" anchor="b"/>
          <a:lstStyle>
            <a:lvl1pPr algn="l">
              <a:defRPr sz="1200"/>
            </a:lvl1pPr>
          </a:lstStyle>
          <a:p>
            <a:endParaRPr lang="is-IS"/>
          </a:p>
        </p:txBody>
      </p:sp>
      <p:sp>
        <p:nvSpPr>
          <p:cNvPr id="5" name="Skyggnunúmersstaðgengill 4"/>
          <p:cNvSpPr>
            <a:spLocks noGrp="1"/>
          </p:cNvSpPr>
          <p:nvPr>
            <p:ph type="sldNum" sz="quarter" idx="3"/>
          </p:nvPr>
        </p:nvSpPr>
        <p:spPr>
          <a:xfrm>
            <a:off x="3817172" y="9375808"/>
            <a:ext cx="2920206" cy="493554"/>
          </a:xfrm>
          <a:prstGeom prst="rect">
            <a:avLst/>
          </a:prstGeom>
        </p:spPr>
        <p:txBody>
          <a:bodyPr vert="horz" lIns="91440" tIns="45720" rIns="91440" bIns="45720" rtlCol="0" anchor="b"/>
          <a:lstStyle>
            <a:lvl1pPr algn="r">
              <a:defRPr sz="1200"/>
            </a:lvl1pPr>
          </a:lstStyle>
          <a:p>
            <a:fld id="{E5BA73BE-1A98-4E19-80B8-7BEFC2F99F77}" type="slidenum">
              <a:rPr lang="is-IS" smtClean="0"/>
              <a:pPr/>
              <a:t>‹#›</a:t>
            </a:fld>
            <a:endParaRPr lang="is-IS"/>
          </a:p>
        </p:txBody>
      </p:sp>
    </p:spTree>
    <p:extLst>
      <p:ext uri="{BB962C8B-B14F-4D97-AF65-F5344CB8AC3E}">
        <p14:creationId xmlns:p14="http://schemas.microsoft.com/office/powerpoint/2010/main" val="2722476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íðuhaussstaðgengill 1"/>
          <p:cNvSpPr>
            <a:spLocks noGrp="1"/>
          </p:cNvSpPr>
          <p:nvPr>
            <p:ph type="hdr" sz="quarter"/>
          </p:nvPr>
        </p:nvSpPr>
        <p:spPr>
          <a:xfrm>
            <a:off x="0" y="0"/>
            <a:ext cx="2920206" cy="493554"/>
          </a:xfrm>
          <a:prstGeom prst="rect">
            <a:avLst/>
          </a:prstGeom>
        </p:spPr>
        <p:txBody>
          <a:bodyPr vert="horz" lIns="91440" tIns="45720" rIns="91440" bIns="45720" rtlCol="0"/>
          <a:lstStyle>
            <a:lvl1pPr algn="l">
              <a:defRPr sz="1200">
                <a:latin typeface="Arial" pitchFamily="34" charset="0"/>
              </a:defRPr>
            </a:lvl1pPr>
          </a:lstStyle>
          <a:p>
            <a:pPr>
              <a:defRPr/>
            </a:pPr>
            <a:endParaRPr lang="is-IS"/>
          </a:p>
        </p:txBody>
      </p:sp>
      <p:sp>
        <p:nvSpPr>
          <p:cNvPr id="3" name="Dagsetningarstaðgengill 2"/>
          <p:cNvSpPr>
            <a:spLocks noGrp="1"/>
          </p:cNvSpPr>
          <p:nvPr>
            <p:ph type="dt" idx="1"/>
          </p:nvPr>
        </p:nvSpPr>
        <p:spPr>
          <a:xfrm>
            <a:off x="3817172" y="0"/>
            <a:ext cx="2920206" cy="493554"/>
          </a:xfrm>
          <a:prstGeom prst="rect">
            <a:avLst/>
          </a:prstGeom>
        </p:spPr>
        <p:txBody>
          <a:bodyPr vert="horz" lIns="91440" tIns="45720" rIns="91440" bIns="45720" rtlCol="0"/>
          <a:lstStyle>
            <a:lvl1pPr algn="r">
              <a:defRPr sz="1200">
                <a:latin typeface="Arial" pitchFamily="34" charset="0"/>
              </a:defRPr>
            </a:lvl1pPr>
          </a:lstStyle>
          <a:p>
            <a:pPr>
              <a:defRPr/>
            </a:pPr>
            <a:fld id="{50031ED1-DF09-4912-9433-D19082DBBD94}" type="datetimeFigureOut">
              <a:rPr lang="is-IS"/>
              <a:pPr>
                <a:defRPr/>
              </a:pPr>
              <a:t>15.8.2017</a:t>
            </a:fld>
            <a:endParaRPr lang="is-IS"/>
          </a:p>
        </p:txBody>
      </p:sp>
      <p:sp>
        <p:nvSpPr>
          <p:cNvPr id="4" name="Skyggnumyndastaðgengill 3"/>
          <p:cNvSpPr>
            <a:spLocks noGrp="1" noRot="1" noChangeAspect="1"/>
          </p:cNvSpPr>
          <p:nvPr>
            <p:ph type="sldImg" idx="2"/>
          </p:nvPr>
        </p:nvSpPr>
        <p:spPr>
          <a:xfrm>
            <a:off x="901700" y="739775"/>
            <a:ext cx="4937125" cy="3702050"/>
          </a:xfrm>
          <a:prstGeom prst="rect">
            <a:avLst/>
          </a:prstGeom>
          <a:noFill/>
          <a:ln w="12700">
            <a:solidFill>
              <a:prstClr val="black"/>
            </a:solidFill>
          </a:ln>
        </p:spPr>
        <p:txBody>
          <a:bodyPr vert="horz" lIns="91440" tIns="45720" rIns="91440" bIns="45720" rtlCol="0" anchor="ctr"/>
          <a:lstStyle/>
          <a:p>
            <a:pPr lvl="0"/>
            <a:endParaRPr lang="is-IS" noProof="0"/>
          </a:p>
        </p:txBody>
      </p:sp>
      <p:sp>
        <p:nvSpPr>
          <p:cNvPr id="5" name="Minnispunktastaðgengill 4"/>
          <p:cNvSpPr>
            <a:spLocks noGrp="1"/>
          </p:cNvSpPr>
          <p:nvPr>
            <p:ph type="body" sz="quarter" idx="3"/>
          </p:nvPr>
        </p:nvSpPr>
        <p:spPr>
          <a:xfrm>
            <a:off x="673894" y="4688761"/>
            <a:ext cx="5391150" cy="4441984"/>
          </a:xfrm>
          <a:prstGeom prst="rect">
            <a:avLst/>
          </a:prstGeom>
        </p:spPr>
        <p:txBody>
          <a:bodyPr vert="horz" lIns="91440" tIns="45720" rIns="91440" bIns="45720" rtlCol="0">
            <a:normAutofit/>
          </a:bodyPr>
          <a:lstStyle/>
          <a:p>
            <a:pPr lvl="0"/>
            <a:r>
              <a:rPr lang="is-IS" noProof="0" smtClean="0"/>
              <a:t>Smelltu til að breyta stílum aðaltexta</a:t>
            </a:r>
          </a:p>
          <a:p>
            <a:pPr lvl="1"/>
            <a:r>
              <a:rPr lang="is-IS" noProof="0" smtClean="0"/>
              <a:t>Annað stig</a:t>
            </a:r>
          </a:p>
          <a:p>
            <a:pPr lvl="2"/>
            <a:r>
              <a:rPr lang="is-IS" noProof="0" smtClean="0"/>
              <a:t>Þriðja stig</a:t>
            </a:r>
          </a:p>
          <a:p>
            <a:pPr lvl="3"/>
            <a:r>
              <a:rPr lang="is-IS" noProof="0" smtClean="0"/>
              <a:t>Fjórða stig</a:t>
            </a:r>
          </a:p>
          <a:p>
            <a:pPr lvl="4"/>
            <a:r>
              <a:rPr lang="is-IS" noProof="0" smtClean="0"/>
              <a:t>Fimmta stig</a:t>
            </a:r>
            <a:endParaRPr lang="is-IS" noProof="0"/>
          </a:p>
        </p:txBody>
      </p:sp>
      <p:sp>
        <p:nvSpPr>
          <p:cNvPr id="6" name="Síðufótarstaðgengill 5"/>
          <p:cNvSpPr>
            <a:spLocks noGrp="1"/>
          </p:cNvSpPr>
          <p:nvPr>
            <p:ph type="ftr" sz="quarter" idx="4"/>
          </p:nvPr>
        </p:nvSpPr>
        <p:spPr>
          <a:xfrm>
            <a:off x="0" y="9375808"/>
            <a:ext cx="2920206" cy="493554"/>
          </a:xfrm>
          <a:prstGeom prst="rect">
            <a:avLst/>
          </a:prstGeom>
        </p:spPr>
        <p:txBody>
          <a:bodyPr vert="horz" lIns="91440" tIns="45720" rIns="91440" bIns="45720" rtlCol="0" anchor="b"/>
          <a:lstStyle>
            <a:lvl1pPr algn="l">
              <a:defRPr sz="1200">
                <a:latin typeface="Arial" pitchFamily="34" charset="0"/>
              </a:defRPr>
            </a:lvl1pPr>
          </a:lstStyle>
          <a:p>
            <a:pPr>
              <a:defRPr/>
            </a:pPr>
            <a:endParaRPr lang="is-IS"/>
          </a:p>
        </p:txBody>
      </p:sp>
      <p:sp>
        <p:nvSpPr>
          <p:cNvPr id="7" name="Skyggnunúmersstaðgengill 6"/>
          <p:cNvSpPr>
            <a:spLocks noGrp="1"/>
          </p:cNvSpPr>
          <p:nvPr>
            <p:ph type="sldNum" sz="quarter" idx="5"/>
          </p:nvPr>
        </p:nvSpPr>
        <p:spPr>
          <a:xfrm>
            <a:off x="3817172" y="9375808"/>
            <a:ext cx="2920206" cy="493554"/>
          </a:xfrm>
          <a:prstGeom prst="rect">
            <a:avLst/>
          </a:prstGeom>
        </p:spPr>
        <p:txBody>
          <a:bodyPr vert="horz" lIns="91440" tIns="45720" rIns="91440" bIns="45720" rtlCol="0" anchor="b"/>
          <a:lstStyle>
            <a:lvl1pPr algn="r">
              <a:defRPr sz="1200">
                <a:latin typeface="Arial" pitchFamily="34" charset="0"/>
              </a:defRPr>
            </a:lvl1pPr>
          </a:lstStyle>
          <a:p>
            <a:pPr>
              <a:defRPr/>
            </a:pPr>
            <a:fld id="{4AFB9761-B769-4673-936B-1E86841575B7}" type="slidenum">
              <a:rPr lang="is-IS"/>
              <a:pPr>
                <a:defRPr/>
              </a:pPr>
              <a:t>‹#›</a:t>
            </a:fld>
            <a:endParaRPr lang="is-IS"/>
          </a:p>
        </p:txBody>
      </p:sp>
    </p:spTree>
    <p:extLst>
      <p:ext uri="{BB962C8B-B14F-4D97-AF65-F5344CB8AC3E}">
        <p14:creationId xmlns:p14="http://schemas.microsoft.com/office/powerpoint/2010/main" val="4032512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159" algn="l" rtl="0" eaLnBrk="0" fontAlgn="base" hangingPunct="0">
      <a:spcBef>
        <a:spcPct val="30000"/>
      </a:spcBef>
      <a:spcAft>
        <a:spcPct val="0"/>
      </a:spcAft>
      <a:defRPr sz="1200" kern="1200">
        <a:solidFill>
          <a:schemeClr val="tx1"/>
        </a:solidFill>
        <a:latin typeface="+mn-lt"/>
        <a:ea typeface="+mn-ea"/>
        <a:cs typeface="+mn-cs"/>
      </a:defRPr>
    </a:lvl2pPr>
    <a:lvl3pPr marL="914318" algn="l" rtl="0" eaLnBrk="0" fontAlgn="base" hangingPunct="0">
      <a:spcBef>
        <a:spcPct val="30000"/>
      </a:spcBef>
      <a:spcAft>
        <a:spcPct val="0"/>
      </a:spcAft>
      <a:defRPr sz="1200" kern="1200">
        <a:solidFill>
          <a:schemeClr val="tx1"/>
        </a:solidFill>
        <a:latin typeface="+mn-lt"/>
        <a:ea typeface="+mn-ea"/>
        <a:cs typeface="+mn-cs"/>
      </a:defRPr>
    </a:lvl3pPr>
    <a:lvl4pPr marL="1371477" algn="l" rtl="0" eaLnBrk="0" fontAlgn="base" hangingPunct="0">
      <a:spcBef>
        <a:spcPct val="30000"/>
      </a:spcBef>
      <a:spcAft>
        <a:spcPct val="0"/>
      </a:spcAft>
      <a:defRPr sz="1200" kern="1200">
        <a:solidFill>
          <a:schemeClr val="tx1"/>
        </a:solidFill>
        <a:latin typeface="+mn-lt"/>
        <a:ea typeface="+mn-ea"/>
        <a:cs typeface="+mn-cs"/>
      </a:defRPr>
    </a:lvl4pPr>
    <a:lvl5pPr marL="1828636" algn="l" rtl="0" eaLnBrk="0" fontAlgn="base" hangingPunct="0">
      <a:spcBef>
        <a:spcPct val="30000"/>
      </a:spcBef>
      <a:spcAft>
        <a:spcPct val="0"/>
      </a:spcAft>
      <a:defRPr sz="1200" kern="1200">
        <a:solidFill>
          <a:schemeClr val="tx1"/>
        </a:solidFill>
        <a:latin typeface="+mn-lt"/>
        <a:ea typeface="+mn-ea"/>
        <a:cs typeface="+mn-cs"/>
      </a:defRPr>
    </a:lvl5pPr>
    <a:lvl6pPr marL="2285795" algn="l" defTabSz="914318" rtl="0" eaLnBrk="1" latinLnBrk="0" hangingPunct="1">
      <a:defRPr sz="1200" kern="1200">
        <a:solidFill>
          <a:schemeClr val="tx1"/>
        </a:solidFill>
        <a:latin typeface="+mn-lt"/>
        <a:ea typeface="+mn-ea"/>
        <a:cs typeface="+mn-cs"/>
      </a:defRPr>
    </a:lvl6pPr>
    <a:lvl7pPr marL="2742954" algn="l" defTabSz="914318" rtl="0" eaLnBrk="1" latinLnBrk="0" hangingPunct="1">
      <a:defRPr sz="1200" kern="1200">
        <a:solidFill>
          <a:schemeClr val="tx1"/>
        </a:solidFill>
        <a:latin typeface="+mn-lt"/>
        <a:ea typeface="+mn-ea"/>
        <a:cs typeface="+mn-cs"/>
      </a:defRPr>
    </a:lvl7pPr>
    <a:lvl8pPr marL="3200113" algn="l" defTabSz="914318" rtl="0" eaLnBrk="1" latinLnBrk="0" hangingPunct="1">
      <a:defRPr sz="1200" kern="1200">
        <a:solidFill>
          <a:schemeClr val="tx1"/>
        </a:solidFill>
        <a:latin typeface="+mn-lt"/>
        <a:ea typeface="+mn-ea"/>
        <a:cs typeface="+mn-cs"/>
      </a:defRPr>
    </a:lvl8pPr>
    <a:lvl9pPr marL="3657272" algn="l" defTabSz="91431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5</a:t>
            </a:fld>
            <a:endParaRPr lang="is-IS" dirty="0"/>
          </a:p>
        </p:txBody>
      </p:sp>
    </p:spTree>
    <p:extLst>
      <p:ext uri="{BB962C8B-B14F-4D97-AF65-F5344CB8AC3E}">
        <p14:creationId xmlns:p14="http://schemas.microsoft.com/office/powerpoint/2010/main" val="1177761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6</a:t>
            </a:fld>
            <a:endParaRPr lang="is-IS" dirty="0"/>
          </a:p>
        </p:txBody>
      </p:sp>
    </p:spTree>
    <p:extLst>
      <p:ext uri="{BB962C8B-B14F-4D97-AF65-F5344CB8AC3E}">
        <p14:creationId xmlns:p14="http://schemas.microsoft.com/office/powerpoint/2010/main" val="321150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7</a:t>
            </a:fld>
            <a:endParaRPr lang="is-IS" dirty="0"/>
          </a:p>
        </p:txBody>
      </p:sp>
    </p:spTree>
    <p:extLst>
      <p:ext uri="{BB962C8B-B14F-4D97-AF65-F5344CB8AC3E}">
        <p14:creationId xmlns:p14="http://schemas.microsoft.com/office/powerpoint/2010/main" val="1615021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pPr>
              <a:defRPr/>
            </a:pPr>
            <a:fld id="{0E7A0564-ECC4-4730-90AE-0F173C815A50}" type="slidenum">
              <a:rPr lang="is-IS" smtClean="0"/>
              <a:pPr>
                <a:defRPr/>
              </a:pPr>
              <a:t>32</a:t>
            </a:fld>
            <a:endParaRPr lang="is-IS"/>
          </a:p>
        </p:txBody>
      </p:sp>
    </p:spTree>
    <p:extLst>
      <p:ext uri="{BB962C8B-B14F-4D97-AF65-F5344CB8AC3E}">
        <p14:creationId xmlns:p14="http://schemas.microsoft.com/office/powerpoint/2010/main" val="2697524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ilskyggna">
    <p:spTree>
      <p:nvGrpSpPr>
        <p:cNvPr id="1" name=""/>
        <p:cNvGrpSpPr/>
        <p:nvPr/>
      </p:nvGrpSpPr>
      <p:grpSpPr>
        <a:xfrm>
          <a:off x="0" y="0"/>
          <a:ext cx="0" cy="0"/>
          <a:chOff x="0" y="0"/>
          <a:chExt cx="0" cy="0"/>
        </a:xfrm>
      </p:grpSpPr>
      <p:sp>
        <p:nvSpPr>
          <p:cNvPr id="2" name="Titill 1"/>
          <p:cNvSpPr>
            <a:spLocks noGrp="1"/>
          </p:cNvSpPr>
          <p:nvPr>
            <p:ph type="ctrTitle"/>
          </p:nvPr>
        </p:nvSpPr>
        <p:spPr>
          <a:xfrm>
            <a:off x="685800" y="2130426"/>
            <a:ext cx="7772400" cy="1470025"/>
          </a:xfrm>
        </p:spPr>
        <p:txBody>
          <a:bodyPr/>
          <a:lstStyle/>
          <a:p>
            <a:r>
              <a:rPr lang="is-IS" smtClean="0"/>
              <a:t>Smelltu til að breyta stíl aðaltitils</a:t>
            </a:r>
            <a:endParaRPr lang="is-IS"/>
          </a:p>
        </p:txBody>
      </p:sp>
      <p:sp>
        <p:nvSpPr>
          <p:cNvPr id="3" name="Undirtitill 2"/>
          <p:cNvSpPr>
            <a:spLocks noGrp="1"/>
          </p:cNvSpPr>
          <p:nvPr>
            <p:ph type="subTitle" idx="1"/>
          </p:nvPr>
        </p:nvSpPr>
        <p:spPr>
          <a:xfrm>
            <a:off x="1371600" y="3886200"/>
            <a:ext cx="6400800" cy="1752600"/>
          </a:xfrm>
        </p:spPr>
        <p:txBody>
          <a:bodyPr/>
          <a:lstStyle>
            <a:lvl1pPr marL="0" indent="0" algn="ctr">
              <a:buNone/>
              <a:defRPr/>
            </a:lvl1pPr>
            <a:lvl2pPr marL="457159" indent="0" algn="ctr">
              <a:buNone/>
              <a:defRPr/>
            </a:lvl2pPr>
            <a:lvl3pPr marL="914318" indent="0" algn="ctr">
              <a:buNone/>
              <a:defRPr/>
            </a:lvl3pPr>
            <a:lvl4pPr marL="1371477" indent="0" algn="ctr">
              <a:buNone/>
              <a:defRPr/>
            </a:lvl4pPr>
            <a:lvl5pPr marL="1828636" indent="0" algn="ctr">
              <a:buNone/>
              <a:defRPr/>
            </a:lvl5pPr>
            <a:lvl6pPr marL="2285795" indent="0" algn="ctr">
              <a:buNone/>
              <a:defRPr/>
            </a:lvl6pPr>
            <a:lvl7pPr marL="2742954" indent="0" algn="ctr">
              <a:buNone/>
              <a:defRPr/>
            </a:lvl7pPr>
            <a:lvl8pPr marL="3200113" indent="0" algn="ctr">
              <a:buNone/>
              <a:defRPr/>
            </a:lvl8pPr>
            <a:lvl9pPr marL="3657272" indent="0" algn="ctr">
              <a:buNone/>
              <a:defRPr/>
            </a:lvl9pPr>
          </a:lstStyle>
          <a:p>
            <a:r>
              <a:rPr lang="is-IS" smtClean="0"/>
              <a:t>Smelltu til að breyta stíl aðalundirtitla</a:t>
            </a:r>
            <a:endParaRPr lang="is-IS"/>
          </a:p>
        </p:txBody>
      </p:sp>
      <p:sp>
        <p:nvSpPr>
          <p:cNvPr id="4" name="Date Placeholder 3"/>
          <p:cNvSpPr>
            <a:spLocks noGrp="1"/>
          </p:cNvSpPr>
          <p:nvPr>
            <p:ph type="dt" sz="half" idx="10"/>
          </p:nvPr>
        </p:nvSpPr>
        <p:spPr/>
        <p:txBody>
          <a:bodyPr/>
          <a:lstStyle>
            <a:lvl1pPr>
              <a:defRPr/>
            </a:lvl1pPr>
          </a:lstStyle>
          <a:p>
            <a:pPr>
              <a:defRPr/>
            </a:pPr>
            <a:fld id="{7989665B-9C2D-4053-9841-937CC9599BBD}" type="datetime1">
              <a:rPr lang="en-GB" smtClean="0"/>
              <a:t>15/08/2017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9E08B89-1198-4F8D-9675-AA74DF3E8B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ill og lóðréttur text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lárétts texta 2"/>
          <p:cNvSpPr>
            <a:spLocks noGrp="1"/>
          </p:cNvSpPr>
          <p:nvPr>
            <p:ph type="body" orient="vert" idx="1"/>
          </p:nvPr>
        </p:nvSpPr>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B516AC64-B7BD-4BA8-83F6-0F3D2CA74A4E}" type="datetime1">
              <a:rPr lang="en-GB" smtClean="0"/>
              <a:t>15/08/2017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E15FCC4C-58FE-4287-8281-39429E218AE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óðréttur titill og texti">
    <p:spTree>
      <p:nvGrpSpPr>
        <p:cNvPr id="1" name=""/>
        <p:cNvGrpSpPr/>
        <p:nvPr/>
      </p:nvGrpSpPr>
      <p:grpSpPr>
        <a:xfrm>
          <a:off x="0" y="0"/>
          <a:ext cx="0" cy="0"/>
          <a:chOff x="0" y="0"/>
          <a:chExt cx="0" cy="0"/>
        </a:xfrm>
      </p:grpSpPr>
      <p:sp>
        <p:nvSpPr>
          <p:cNvPr id="2" name="Lóðréttur titill 1"/>
          <p:cNvSpPr>
            <a:spLocks noGrp="1"/>
          </p:cNvSpPr>
          <p:nvPr>
            <p:ph type="title" orient="vert"/>
          </p:nvPr>
        </p:nvSpPr>
        <p:spPr>
          <a:xfrm>
            <a:off x="6638925" y="404814"/>
            <a:ext cx="2058988" cy="5721350"/>
          </a:xfrm>
        </p:spPr>
        <p:txBody>
          <a:bodyPr vert="eaVert"/>
          <a:lstStyle/>
          <a:p>
            <a:r>
              <a:rPr lang="is-IS" smtClean="0"/>
              <a:t>Smelltu til að breyta stíl aðaltitils</a:t>
            </a:r>
            <a:endParaRPr lang="is-IS"/>
          </a:p>
        </p:txBody>
      </p:sp>
      <p:sp>
        <p:nvSpPr>
          <p:cNvPr id="3" name="Staðgengill lárétts texta 2"/>
          <p:cNvSpPr>
            <a:spLocks noGrp="1"/>
          </p:cNvSpPr>
          <p:nvPr>
            <p:ph type="body" orient="vert" idx="1"/>
          </p:nvPr>
        </p:nvSpPr>
        <p:spPr>
          <a:xfrm>
            <a:off x="457201" y="404814"/>
            <a:ext cx="6029325" cy="5721350"/>
          </a:xfrm>
        </p:spPr>
        <p:txBody>
          <a:bodyPr vert="eaVert"/>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Date Placeholder 3"/>
          <p:cNvSpPr>
            <a:spLocks noGrp="1"/>
          </p:cNvSpPr>
          <p:nvPr>
            <p:ph type="dt" sz="half" idx="10"/>
          </p:nvPr>
        </p:nvSpPr>
        <p:spPr/>
        <p:txBody>
          <a:bodyPr/>
          <a:lstStyle>
            <a:lvl1pPr>
              <a:defRPr/>
            </a:lvl1pPr>
          </a:lstStyle>
          <a:p>
            <a:pPr>
              <a:defRPr/>
            </a:pPr>
            <a:fld id="{7EA75584-BD7C-4727-8D10-13A152864866}" type="datetime1">
              <a:rPr lang="en-GB" smtClean="0"/>
              <a:t>15/08/2017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1D35050F-E50A-4FC4-B006-ED68275DB15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ill og efn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idx="1"/>
          </p:nvPr>
        </p:nvSpPr>
        <p:spPr/>
        <p:txBody>
          <a:bodyPr/>
          <a:lstStyle/>
          <a:p>
            <a:pPr lvl="0"/>
            <a:r>
              <a:rPr lang="is-IS" dirty="0" smtClean="0"/>
              <a:t>Smelltu til að breyta stílum aðaltexta</a:t>
            </a:r>
          </a:p>
          <a:p>
            <a:pPr lvl="1"/>
            <a:r>
              <a:rPr lang="is-IS" dirty="0" smtClean="0"/>
              <a:t>Annað stig</a:t>
            </a:r>
          </a:p>
          <a:p>
            <a:pPr lvl="2"/>
            <a:r>
              <a:rPr lang="is-IS" dirty="0" smtClean="0"/>
              <a:t>Þriðja stig</a:t>
            </a:r>
          </a:p>
          <a:p>
            <a:pPr lvl="3"/>
            <a:r>
              <a:rPr lang="is-IS" dirty="0" smtClean="0"/>
              <a:t>Fjórða stig</a:t>
            </a:r>
          </a:p>
          <a:p>
            <a:pPr lvl="4"/>
            <a:r>
              <a:rPr lang="is-IS" dirty="0" smtClean="0"/>
              <a:t>Fimmta stig</a:t>
            </a:r>
            <a:endParaRPr lang="is-IS" dirty="0"/>
          </a:p>
        </p:txBody>
      </p:sp>
      <p:sp>
        <p:nvSpPr>
          <p:cNvPr id="4" name="Dagsetningarstaðgengill 3"/>
          <p:cNvSpPr>
            <a:spLocks noGrp="1"/>
          </p:cNvSpPr>
          <p:nvPr>
            <p:ph type="dt" sz="half" idx="10"/>
          </p:nvPr>
        </p:nvSpPr>
        <p:spPr/>
        <p:txBody>
          <a:bodyPr/>
          <a:lstStyle>
            <a:lvl1pPr>
              <a:defRPr/>
            </a:lvl1pPr>
          </a:lstStyle>
          <a:p>
            <a:pPr>
              <a:defRPr/>
            </a:pPr>
            <a:fld id="{5CEC4364-724B-4751-B72D-4947B31B0744}" type="datetime1">
              <a:rPr lang="en-GB" smtClean="0"/>
              <a:t>15/08/2017</a:t>
            </a:fld>
            <a:endParaRPr lang="en-US"/>
          </a:p>
        </p:txBody>
      </p:sp>
      <p:sp>
        <p:nvSpPr>
          <p:cNvPr id="5" name="Síðufótarstaðgengill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6" name="Skyggnunúmersstaðgengill 5"/>
          <p:cNvSpPr>
            <a:spLocks noGrp="1"/>
          </p:cNvSpPr>
          <p:nvPr>
            <p:ph type="sldNum" sz="quarter" idx="12"/>
          </p:nvPr>
        </p:nvSpPr>
        <p:spPr>
          <a:xfrm>
            <a:off x="6553200" y="6356351"/>
            <a:ext cx="1662113" cy="365125"/>
          </a:xfrm>
        </p:spPr>
        <p:txBody>
          <a:bodyPr/>
          <a:lstStyle>
            <a:lvl1pPr>
              <a:defRPr sz="1400">
                <a:solidFill>
                  <a:schemeClr val="tx1"/>
                </a:solidFill>
              </a:defRPr>
            </a:lvl1pPr>
          </a:lstStyle>
          <a:p>
            <a:pPr>
              <a:defRPr/>
            </a:pPr>
            <a:fld id="{3EA4B7BF-264C-43AF-9B5C-435D93AEAA2A}"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Kaflafyrirsögn">
    <p:spTree>
      <p:nvGrpSpPr>
        <p:cNvPr id="1" name=""/>
        <p:cNvGrpSpPr/>
        <p:nvPr/>
      </p:nvGrpSpPr>
      <p:grpSpPr>
        <a:xfrm>
          <a:off x="0" y="0"/>
          <a:ext cx="0" cy="0"/>
          <a:chOff x="0" y="0"/>
          <a:chExt cx="0" cy="0"/>
        </a:xfrm>
      </p:grpSpPr>
      <p:sp>
        <p:nvSpPr>
          <p:cNvPr id="2" name="Titill 1"/>
          <p:cNvSpPr>
            <a:spLocks noGrp="1"/>
          </p:cNvSpPr>
          <p:nvPr>
            <p:ph type="title"/>
          </p:nvPr>
        </p:nvSpPr>
        <p:spPr>
          <a:xfrm>
            <a:off x="722313" y="4406901"/>
            <a:ext cx="7772400" cy="1362075"/>
          </a:xfrm>
        </p:spPr>
        <p:txBody>
          <a:bodyPr anchor="t"/>
          <a:lstStyle>
            <a:lvl1pPr algn="l">
              <a:defRPr sz="4000" b="1" cap="all"/>
            </a:lvl1pPr>
          </a:lstStyle>
          <a:p>
            <a:r>
              <a:rPr lang="is-IS" smtClean="0"/>
              <a:t>Smelltu til að breyta stíl aðaltitils</a:t>
            </a:r>
            <a:endParaRPr lang="is-IS"/>
          </a:p>
        </p:txBody>
      </p:sp>
      <p:sp>
        <p:nvSpPr>
          <p:cNvPr id="3" name="Textastaðgengill 2"/>
          <p:cNvSpPr>
            <a:spLocks noGrp="1"/>
          </p:cNvSpPr>
          <p:nvPr>
            <p:ph type="body" idx="1"/>
          </p:nvPr>
        </p:nvSpPr>
        <p:spPr>
          <a:xfrm>
            <a:off x="722313" y="2906714"/>
            <a:ext cx="7772400" cy="1500187"/>
          </a:xfrm>
        </p:spPr>
        <p:txBody>
          <a:bodyPr anchor="b"/>
          <a:lstStyle>
            <a:lvl1pPr marL="0" indent="0">
              <a:buNone/>
              <a:defRPr sz="2000"/>
            </a:lvl1pPr>
            <a:lvl2pPr marL="457159" indent="0">
              <a:buNone/>
              <a:defRPr sz="1800"/>
            </a:lvl2pPr>
            <a:lvl3pPr marL="914318" indent="0">
              <a:buNone/>
              <a:defRPr sz="1600"/>
            </a:lvl3pPr>
            <a:lvl4pPr marL="1371477" indent="0">
              <a:buNone/>
              <a:defRPr sz="1400"/>
            </a:lvl4pPr>
            <a:lvl5pPr marL="1828636" indent="0">
              <a:buNone/>
              <a:defRPr sz="1400"/>
            </a:lvl5pPr>
            <a:lvl6pPr marL="2285795" indent="0">
              <a:buNone/>
              <a:defRPr sz="1400"/>
            </a:lvl6pPr>
            <a:lvl7pPr marL="2742954" indent="0">
              <a:buNone/>
              <a:defRPr sz="1400"/>
            </a:lvl7pPr>
            <a:lvl8pPr marL="3200113" indent="0">
              <a:buNone/>
              <a:defRPr sz="1400"/>
            </a:lvl8pPr>
            <a:lvl9pPr marL="3657272" indent="0">
              <a:buNone/>
              <a:defRPr sz="1400"/>
            </a:lvl9pPr>
          </a:lstStyle>
          <a:p>
            <a:pPr lvl="0"/>
            <a:r>
              <a:rPr lang="is-IS" smtClean="0"/>
              <a:t>Smelltu til að breyta stílum aðaltexta</a:t>
            </a:r>
          </a:p>
        </p:txBody>
      </p:sp>
      <p:sp>
        <p:nvSpPr>
          <p:cNvPr id="4" name="Date Placeholder 3"/>
          <p:cNvSpPr>
            <a:spLocks noGrp="1"/>
          </p:cNvSpPr>
          <p:nvPr>
            <p:ph type="dt" sz="half" idx="10"/>
          </p:nvPr>
        </p:nvSpPr>
        <p:spPr/>
        <p:txBody>
          <a:bodyPr/>
          <a:lstStyle>
            <a:lvl1pPr>
              <a:defRPr/>
            </a:lvl1pPr>
          </a:lstStyle>
          <a:p>
            <a:pPr>
              <a:defRPr/>
            </a:pPr>
            <a:fld id="{8D721F1B-1D19-420E-8A81-A65C22055B6E}" type="datetime1">
              <a:rPr lang="en-GB" smtClean="0"/>
              <a:t>15/08/2017</a:t>
            </a:fld>
            <a:endParaRPr lang="en-US"/>
          </a:p>
        </p:txBody>
      </p:sp>
      <p:sp>
        <p:nvSpPr>
          <p:cNvPr id="5"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6" name="Slide Number Placeholder 5"/>
          <p:cNvSpPr>
            <a:spLocks noGrp="1"/>
          </p:cNvSpPr>
          <p:nvPr>
            <p:ph type="sldNum" sz="quarter" idx="12"/>
          </p:nvPr>
        </p:nvSpPr>
        <p:spPr/>
        <p:txBody>
          <a:bodyPr/>
          <a:lstStyle>
            <a:lvl1pPr>
              <a:defRPr/>
            </a:lvl1pPr>
          </a:lstStyle>
          <a:p>
            <a:pPr>
              <a:defRPr/>
            </a:pPr>
            <a:fld id="{7580A3BB-2DBF-4E16-90B5-D871F347BF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ö efnisatriði">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Staðgengill efnis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Staðgengill efnis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Date Placeholder 3"/>
          <p:cNvSpPr>
            <a:spLocks noGrp="1"/>
          </p:cNvSpPr>
          <p:nvPr>
            <p:ph type="dt" sz="half" idx="10"/>
          </p:nvPr>
        </p:nvSpPr>
        <p:spPr/>
        <p:txBody>
          <a:bodyPr/>
          <a:lstStyle>
            <a:lvl1pPr>
              <a:defRPr/>
            </a:lvl1pPr>
          </a:lstStyle>
          <a:p>
            <a:pPr>
              <a:defRPr/>
            </a:pPr>
            <a:fld id="{C0ED889B-93CE-4941-8044-74769777333B}" type="datetime1">
              <a:rPr lang="en-GB" smtClean="0"/>
              <a:t>15/08/2017</a:t>
            </a:fld>
            <a:endParaRPr lang="en-US"/>
          </a:p>
        </p:txBody>
      </p:sp>
      <p:sp>
        <p:nvSpPr>
          <p:cNvPr id="6"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80069C10-F4B3-43D6-881B-C75B41405C9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anburður">
    <p:spTree>
      <p:nvGrpSpPr>
        <p:cNvPr id="1" name=""/>
        <p:cNvGrpSpPr/>
        <p:nvPr/>
      </p:nvGrpSpPr>
      <p:grpSpPr>
        <a:xfrm>
          <a:off x="0" y="0"/>
          <a:ext cx="0" cy="0"/>
          <a:chOff x="0" y="0"/>
          <a:chExt cx="0" cy="0"/>
        </a:xfrm>
      </p:grpSpPr>
      <p:sp>
        <p:nvSpPr>
          <p:cNvPr id="2" name="Titill 1"/>
          <p:cNvSpPr>
            <a:spLocks noGrp="1"/>
          </p:cNvSpPr>
          <p:nvPr>
            <p:ph type="title"/>
          </p:nvPr>
        </p:nvSpPr>
        <p:spPr>
          <a:xfrm>
            <a:off x="457200" y="274638"/>
            <a:ext cx="8229600" cy="1143000"/>
          </a:xfrm>
        </p:spPr>
        <p:txBody>
          <a:bodyPr/>
          <a:lstStyle>
            <a:lvl1pPr>
              <a:defRPr/>
            </a:lvl1pPr>
          </a:lstStyle>
          <a:p>
            <a:r>
              <a:rPr lang="is-IS" smtClean="0"/>
              <a:t>Smelltu til að breyta stíl aðaltitils</a:t>
            </a:r>
            <a:endParaRPr lang="is-IS"/>
          </a:p>
        </p:txBody>
      </p:sp>
      <p:sp>
        <p:nvSpPr>
          <p:cNvPr id="3" name="Textastaðgengill 2"/>
          <p:cNvSpPr>
            <a:spLocks noGrp="1"/>
          </p:cNvSpPr>
          <p:nvPr>
            <p:ph type="body" idx="1"/>
          </p:nvPr>
        </p:nvSpPr>
        <p:spPr>
          <a:xfrm>
            <a:off x="457200" y="1535113"/>
            <a:ext cx="4040188"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4" name="Staðgengill efnis 3"/>
          <p:cNvSpPr>
            <a:spLocks noGrp="1"/>
          </p:cNvSpPr>
          <p:nvPr>
            <p:ph sz="half" idx="2"/>
          </p:nvPr>
        </p:nvSpPr>
        <p:spPr>
          <a:xfrm>
            <a:off x="457200" y="2174876"/>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5" name="Textastaðgengill 4"/>
          <p:cNvSpPr>
            <a:spLocks noGrp="1"/>
          </p:cNvSpPr>
          <p:nvPr>
            <p:ph type="body" sz="quarter" idx="3"/>
          </p:nvPr>
        </p:nvSpPr>
        <p:spPr>
          <a:xfrm>
            <a:off x="4645025" y="1535113"/>
            <a:ext cx="4041775" cy="639762"/>
          </a:xfrm>
        </p:spPr>
        <p:txBody>
          <a:bodyPr anchor="b"/>
          <a:lstStyle>
            <a:lvl1pPr marL="0" indent="0">
              <a:buNone/>
              <a:defRPr sz="2400" b="1"/>
            </a:lvl1pPr>
            <a:lvl2pPr marL="457159" indent="0">
              <a:buNone/>
              <a:defRPr sz="2000" b="1"/>
            </a:lvl2pPr>
            <a:lvl3pPr marL="914318" indent="0">
              <a:buNone/>
              <a:defRPr sz="1800" b="1"/>
            </a:lvl3pPr>
            <a:lvl4pPr marL="1371477" indent="0">
              <a:buNone/>
              <a:defRPr sz="1600" b="1"/>
            </a:lvl4pPr>
            <a:lvl5pPr marL="1828636" indent="0">
              <a:buNone/>
              <a:defRPr sz="1600" b="1"/>
            </a:lvl5pPr>
            <a:lvl6pPr marL="2285795" indent="0">
              <a:buNone/>
              <a:defRPr sz="1600" b="1"/>
            </a:lvl6pPr>
            <a:lvl7pPr marL="2742954" indent="0">
              <a:buNone/>
              <a:defRPr sz="1600" b="1"/>
            </a:lvl7pPr>
            <a:lvl8pPr marL="3200113" indent="0">
              <a:buNone/>
              <a:defRPr sz="1600" b="1"/>
            </a:lvl8pPr>
            <a:lvl9pPr marL="3657272" indent="0">
              <a:buNone/>
              <a:defRPr sz="1600" b="1"/>
            </a:lvl9pPr>
          </a:lstStyle>
          <a:p>
            <a:pPr lvl="0"/>
            <a:r>
              <a:rPr lang="is-IS" smtClean="0"/>
              <a:t>Smelltu til að breyta stílum aðaltexta</a:t>
            </a:r>
          </a:p>
        </p:txBody>
      </p:sp>
      <p:sp>
        <p:nvSpPr>
          <p:cNvPr id="6" name="Staðgengill efnis 5"/>
          <p:cNvSpPr>
            <a:spLocks noGrp="1"/>
          </p:cNvSpPr>
          <p:nvPr>
            <p:ph sz="quarter" idx="4"/>
          </p:nvPr>
        </p:nvSpPr>
        <p:spPr>
          <a:xfrm>
            <a:off x="4645025" y="2174876"/>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7" name="Date Placeholder 3"/>
          <p:cNvSpPr>
            <a:spLocks noGrp="1"/>
          </p:cNvSpPr>
          <p:nvPr>
            <p:ph type="dt" sz="half" idx="10"/>
          </p:nvPr>
        </p:nvSpPr>
        <p:spPr/>
        <p:txBody>
          <a:bodyPr/>
          <a:lstStyle>
            <a:lvl1pPr>
              <a:defRPr/>
            </a:lvl1pPr>
          </a:lstStyle>
          <a:p>
            <a:pPr>
              <a:defRPr/>
            </a:pPr>
            <a:fld id="{DBF4EFEA-F8E6-4513-B61F-B1AFBE0BCA53}" type="datetime1">
              <a:rPr lang="en-GB" smtClean="0"/>
              <a:t>15/08/2017</a:t>
            </a:fld>
            <a:endParaRPr lang="en-US"/>
          </a:p>
        </p:txBody>
      </p:sp>
      <p:sp>
        <p:nvSpPr>
          <p:cNvPr id="8"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9" name="Slide Number Placeholder 5"/>
          <p:cNvSpPr>
            <a:spLocks noGrp="1"/>
          </p:cNvSpPr>
          <p:nvPr>
            <p:ph type="sldNum" sz="quarter" idx="12"/>
          </p:nvPr>
        </p:nvSpPr>
        <p:spPr/>
        <p:txBody>
          <a:bodyPr/>
          <a:lstStyle>
            <a:lvl1pPr>
              <a:defRPr/>
            </a:lvl1pPr>
          </a:lstStyle>
          <a:p>
            <a:pPr>
              <a:defRPr/>
            </a:pPr>
            <a:fld id="{AF9261FA-0CCA-479A-9125-BFFA99EDDAC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ðeins titill">
    <p:spTree>
      <p:nvGrpSpPr>
        <p:cNvPr id="1" name=""/>
        <p:cNvGrpSpPr/>
        <p:nvPr/>
      </p:nvGrpSpPr>
      <p:grpSpPr>
        <a:xfrm>
          <a:off x="0" y="0"/>
          <a:ext cx="0" cy="0"/>
          <a:chOff x="0" y="0"/>
          <a:chExt cx="0" cy="0"/>
        </a:xfrm>
      </p:grpSpPr>
      <p:sp>
        <p:nvSpPr>
          <p:cNvPr id="2" name="Titill 1"/>
          <p:cNvSpPr>
            <a:spLocks noGrp="1"/>
          </p:cNvSpPr>
          <p:nvPr>
            <p:ph type="title"/>
          </p:nvPr>
        </p:nvSpPr>
        <p:spPr/>
        <p:txBody>
          <a:bodyPr/>
          <a:lstStyle/>
          <a:p>
            <a:r>
              <a:rPr lang="is-IS" smtClean="0"/>
              <a:t>Smelltu til að breyta stíl aðaltitils</a:t>
            </a:r>
            <a:endParaRPr lang="is-IS"/>
          </a:p>
        </p:txBody>
      </p:sp>
      <p:sp>
        <p:nvSpPr>
          <p:cNvPr id="3" name="Date Placeholder 3"/>
          <p:cNvSpPr>
            <a:spLocks noGrp="1"/>
          </p:cNvSpPr>
          <p:nvPr>
            <p:ph type="dt" sz="half" idx="10"/>
          </p:nvPr>
        </p:nvSpPr>
        <p:spPr/>
        <p:txBody>
          <a:bodyPr/>
          <a:lstStyle>
            <a:lvl1pPr>
              <a:defRPr/>
            </a:lvl1pPr>
          </a:lstStyle>
          <a:p>
            <a:pPr>
              <a:defRPr/>
            </a:pPr>
            <a:fld id="{A58E324C-846E-4F7C-B3B1-F000ACF69332}" type="datetime1">
              <a:rPr lang="en-GB" smtClean="0"/>
              <a:t>15/08/2017</a:t>
            </a:fld>
            <a:endParaRPr lang="en-US"/>
          </a:p>
        </p:txBody>
      </p:sp>
      <p:sp>
        <p:nvSpPr>
          <p:cNvPr id="4"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5" name="Slide Number Placeholder 5"/>
          <p:cNvSpPr>
            <a:spLocks noGrp="1"/>
          </p:cNvSpPr>
          <p:nvPr>
            <p:ph type="sldNum" sz="quarter" idx="12"/>
          </p:nvPr>
        </p:nvSpPr>
        <p:spPr/>
        <p:txBody>
          <a:bodyPr/>
          <a:lstStyle>
            <a:lvl1pPr>
              <a:defRPr/>
            </a:lvl1pPr>
          </a:lstStyle>
          <a:p>
            <a:pPr>
              <a:defRPr/>
            </a:pPr>
            <a:fld id="{0791B089-A212-49FA-9F22-83BA3A0EFF1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Aut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F93C1AB-E1CF-4945-9D01-64D04669A3DC}" type="datetime1">
              <a:rPr lang="en-GB" smtClean="0"/>
              <a:t>15/08/2017</a:t>
            </a:fld>
            <a:endParaRPr lang="en-US"/>
          </a:p>
        </p:txBody>
      </p:sp>
      <p:sp>
        <p:nvSpPr>
          <p:cNvPr id="3"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4" name="Slide Number Placeholder 5"/>
          <p:cNvSpPr>
            <a:spLocks noGrp="1"/>
          </p:cNvSpPr>
          <p:nvPr>
            <p:ph type="sldNum" sz="quarter" idx="12"/>
          </p:nvPr>
        </p:nvSpPr>
        <p:spPr/>
        <p:txBody>
          <a:bodyPr/>
          <a:lstStyle>
            <a:lvl1pPr>
              <a:defRPr/>
            </a:lvl1pPr>
          </a:lstStyle>
          <a:p>
            <a:pPr>
              <a:defRPr/>
            </a:pPr>
            <a:fld id="{8300E14E-7570-4D85-9435-C00EFB3826C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Efni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457201" y="273050"/>
            <a:ext cx="3008313" cy="1162050"/>
          </a:xfrm>
        </p:spPr>
        <p:txBody>
          <a:bodyPr anchor="b"/>
          <a:lstStyle>
            <a:lvl1pPr algn="l">
              <a:defRPr sz="2000" b="1"/>
            </a:lvl1pPr>
          </a:lstStyle>
          <a:p>
            <a:r>
              <a:rPr lang="is-IS" smtClean="0"/>
              <a:t>Smelltu til að breyta stíl aðaltitils</a:t>
            </a:r>
            <a:endParaRPr lang="is-IS"/>
          </a:p>
        </p:txBody>
      </p:sp>
      <p:sp>
        <p:nvSpPr>
          <p:cNvPr id="3" name="Staðgengill efnis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s-IS" smtClean="0"/>
              <a:t>Smelltu til að breyta stílum aðaltexta</a:t>
            </a:r>
          </a:p>
          <a:p>
            <a:pPr lvl="1"/>
            <a:r>
              <a:rPr lang="is-IS" smtClean="0"/>
              <a:t>Annað stig</a:t>
            </a:r>
          </a:p>
          <a:p>
            <a:pPr lvl="2"/>
            <a:r>
              <a:rPr lang="is-IS" smtClean="0"/>
              <a:t>Þriðja stig</a:t>
            </a:r>
          </a:p>
          <a:p>
            <a:pPr lvl="3"/>
            <a:r>
              <a:rPr lang="is-IS" smtClean="0"/>
              <a:t>Fjórða stig</a:t>
            </a:r>
          </a:p>
          <a:p>
            <a:pPr lvl="4"/>
            <a:r>
              <a:rPr lang="is-IS" smtClean="0"/>
              <a:t>Fimmta stig</a:t>
            </a:r>
            <a:endParaRPr lang="is-IS"/>
          </a:p>
        </p:txBody>
      </p:sp>
      <p:sp>
        <p:nvSpPr>
          <p:cNvPr id="4" name="Textastaðgengill 3"/>
          <p:cNvSpPr>
            <a:spLocks noGrp="1"/>
          </p:cNvSpPr>
          <p:nvPr>
            <p:ph type="body" sz="half" idx="2"/>
          </p:nvPr>
        </p:nvSpPr>
        <p:spPr>
          <a:xfrm>
            <a:off x="457201" y="1435101"/>
            <a:ext cx="3008313" cy="4691063"/>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43CA3908-38E8-491A-BA63-B8D807AAB752}" type="datetime1">
              <a:rPr lang="en-GB" smtClean="0"/>
              <a:t>15/08/2017</a:t>
            </a:fld>
            <a:endParaRPr lang="en-US"/>
          </a:p>
        </p:txBody>
      </p:sp>
      <p:sp>
        <p:nvSpPr>
          <p:cNvPr id="6"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8F1913C-411B-4C56-9535-AD7ECD583B4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Mynd með skýringartexta">
    <p:spTree>
      <p:nvGrpSpPr>
        <p:cNvPr id="1" name=""/>
        <p:cNvGrpSpPr/>
        <p:nvPr/>
      </p:nvGrpSpPr>
      <p:grpSpPr>
        <a:xfrm>
          <a:off x="0" y="0"/>
          <a:ext cx="0" cy="0"/>
          <a:chOff x="0" y="0"/>
          <a:chExt cx="0" cy="0"/>
        </a:xfrm>
      </p:grpSpPr>
      <p:sp>
        <p:nvSpPr>
          <p:cNvPr id="2" name="Titill 1"/>
          <p:cNvSpPr>
            <a:spLocks noGrp="1"/>
          </p:cNvSpPr>
          <p:nvPr>
            <p:ph type="title"/>
          </p:nvPr>
        </p:nvSpPr>
        <p:spPr>
          <a:xfrm>
            <a:off x="1792288" y="4800600"/>
            <a:ext cx="5486400" cy="566738"/>
          </a:xfrm>
        </p:spPr>
        <p:txBody>
          <a:bodyPr anchor="b"/>
          <a:lstStyle>
            <a:lvl1pPr algn="l">
              <a:defRPr sz="2000" b="1"/>
            </a:lvl1pPr>
          </a:lstStyle>
          <a:p>
            <a:r>
              <a:rPr lang="is-IS" smtClean="0"/>
              <a:t>Smelltu til að breyta stíl aðaltitils</a:t>
            </a:r>
            <a:endParaRPr lang="is-IS"/>
          </a:p>
        </p:txBody>
      </p:sp>
      <p:sp>
        <p:nvSpPr>
          <p:cNvPr id="3" name="Myndastaðgengill 2"/>
          <p:cNvSpPr>
            <a:spLocks noGrp="1"/>
          </p:cNvSpPr>
          <p:nvPr>
            <p:ph type="pic" idx="1"/>
          </p:nvPr>
        </p:nvSpPr>
        <p:spPr>
          <a:xfrm>
            <a:off x="1792288" y="612775"/>
            <a:ext cx="5486400" cy="4114800"/>
          </a:xfrm>
        </p:spPr>
        <p:txBody>
          <a:bodyPr/>
          <a:lstStyle>
            <a:lvl1pPr marL="0" indent="0">
              <a:buNone/>
              <a:defRPr sz="3200"/>
            </a:lvl1pPr>
            <a:lvl2pPr marL="457159" indent="0">
              <a:buNone/>
              <a:defRPr sz="2800"/>
            </a:lvl2pPr>
            <a:lvl3pPr marL="914318" indent="0">
              <a:buNone/>
              <a:defRPr sz="2400"/>
            </a:lvl3pPr>
            <a:lvl4pPr marL="1371477" indent="0">
              <a:buNone/>
              <a:defRPr sz="2000"/>
            </a:lvl4pPr>
            <a:lvl5pPr marL="1828636" indent="0">
              <a:buNone/>
              <a:defRPr sz="2000"/>
            </a:lvl5pPr>
            <a:lvl6pPr marL="2285795" indent="0">
              <a:buNone/>
              <a:defRPr sz="2000"/>
            </a:lvl6pPr>
            <a:lvl7pPr marL="2742954" indent="0">
              <a:buNone/>
              <a:defRPr sz="2000"/>
            </a:lvl7pPr>
            <a:lvl8pPr marL="3200113" indent="0">
              <a:buNone/>
              <a:defRPr sz="2000"/>
            </a:lvl8pPr>
            <a:lvl9pPr marL="3657272" indent="0">
              <a:buNone/>
              <a:defRPr sz="2000"/>
            </a:lvl9pPr>
          </a:lstStyle>
          <a:p>
            <a:pPr lvl="0"/>
            <a:endParaRPr lang="is-IS" noProof="0"/>
          </a:p>
        </p:txBody>
      </p:sp>
      <p:sp>
        <p:nvSpPr>
          <p:cNvPr id="4" name="Textastaðgengill 3"/>
          <p:cNvSpPr>
            <a:spLocks noGrp="1"/>
          </p:cNvSpPr>
          <p:nvPr>
            <p:ph type="body" sz="half" idx="2"/>
          </p:nvPr>
        </p:nvSpPr>
        <p:spPr>
          <a:xfrm>
            <a:off x="1792288" y="5367338"/>
            <a:ext cx="5486400" cy="804862"/>
          </a:xfrm>
        </p:spPr>
        <p:txBody>
          <a:bodyPr/>
          <a:lstStyle>
            <a:lvl1pPr marL="0" indent="0">
              <a:buNone/>
              <a:defRPr sz="1400"/>
            </a:lvl1pPr>
            <a:lvl2pPr marL="457159" indent="0">
              <a:buNone/>
              <a:defRPr sz="1200"/>
            </a:lvl2pPr>
            <a:lvl3pPr marL="914318" indent="0">
              <a:buNone/>
              <a:defRPr sz="1000"/>
            </a:lvl3pPr>
            <a:lvl4pPr marL="1371477" indent="0">
              <a:buNone/>
              <a:defRPr sz="900"/>
            </a:lvl4pPr>
            <a:lvl5pPr marL="1828636" indent="0">
              <a:buNone/>
              <a:defRPr sz="900"/>
            </a:lvl5pPr>
            <a:lvl6pPr marL="2285795" indent="0">
              <a:buNone/>
              <a:defRPr sz="900"/>
            </a:lvl6pPr>
            <a:lvl7pPr marL="2742954" indent="0">
              <a:buNone/>
              <a:defRPr sz="900"/>
            </a:lvl7pPr>
            <a:lvl8pPr marL="3200113" indent="0">
              <a:buNone/>
              <a:defRPr sz="900"/>
            </a:lvl8pPr>
            <a:lvl9pPr marL="3657272" indent="0">
              <a:buNone/>
              <a:defRPr sz="900"/>
            </a:lvl9pPr>
          </a:lstStyle>
          <a:p>
            <a:pPr lvl="0"/>
            <a:r>
              <a:rPr lang="is-IS" smtClean="0"/>
              <a:t>Smelltu til að breyta stílum aðaltexta</a:t>
            </a:r>
          </a:p>
        </p:txBody>
      </p:sp>
      <p:sp>
        <p:nvSpPr>
          <p:cNvPr id="5" name="Date Placeholder 3"/>
          <p:cNvSpPr>
            <a:spLocks noGrp="1"/>
          </p:cNvSpPr>
          <p:nvPr>
            <p:ph type="dt" sz="half" idx="10"/>
          </p:nvPr>
        </p:nvSpPr>
        <p:spPr/>
        <p:txBody>
          <a:bodyPr/>
          <a:lstStyle>
            <a:lvl1pPr>
              <a:defRPr/>
            </a:lvl1pPr>
          </a:lstStyle>
          <a:p>
            <a:pPr>
              <a:defRPr/>
            </a:pPr>
            <a:fld id="{ED4BF48D-A1EC-4CC0-B31C-6CFCF06DEFBF}" type="datetime1">
              <a:rPr lang="en-GB" smtClean="0"/>
              <a:t>15/08/2017</a:t>
            </a:fld>
            <a:endParaRPr lang="en-US"/>
          </a:p>
        </p:txBody>
      </p:sp>
      <p:sp>
        <p:nvSpPr>
          <p:cNvPr id="6" name="Footer Placeholder 4"/>
          <p:cNvSpPr>
            <a:spLocks noGrp="1"/>
          </p:cNvSpPr>
          <p:nvPr>
            <p:ph type="ftr" sz="quarter" idx="11"/>
          </p:nvPr>
        </p:nvSpPr>
        <p:spPr/>
        <p:txBody>
          <a:bodyPr/>
          <a:lstStyle>
            <a:lvl1pPr>
              <a:defRPr/>
            </a:lvl1pPr>
          </a:lstStyle>
          <a:p>
            <a:pPr>
              <a:defRPr/>
            </a:pPr>
            <a:r>
              <a:rPr lang="fi-FI" smtClean="0"/>
              <a:t>Jón Torfi Jónasson                          Naustaskóla BKNE 15-08 2017</a:t>
            </a:r>
            <a:endParaRPr lang="is-IS" dirty="0"/>
          </a:p>
        </p:txBody>
      </p:sp>
      <p:sp>
        <p:nvSpPr>
          <p:cNvPr id="7" name="Slide Number Placeholder 5"/>
          <p:cNvSpPr>
            <a:spLocks noGrp="1"/>
          </p:cNvSpPr>
          <p:nvPr>
            <p:ph type="sldNum" sz="quarter" idx="12"/>
          </p:nvPr>
        </p:nvSpPr>
        <p:spPr/>
        <p:txBody>
          <a:bodyPr/>
          <a:lstStyle>
            <a:lvl1pPr>
              <a:defRPr/>
            </a:lvl1pPr>
          </a:lstStyle>
          <a:p>
            <a:pPr>
              <a:defRPr/>
            </a:pPr>
            <a:fld id="{C1A69360-39D6-4C2E-A2E8-0DE77FA416F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 descr="pp_forsida_innsida_allirlitir_12.jpg"/>
          <p:cNvPicPr>
            <a:picLocks noChangeAspect="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68313" y="404814"/>
            <a:ext cx="8229600" cy="1143000"/>
          </a:xfrm>
          <a:prstGeom prst="rect">
            <a:avLst/>
          </a:prstGeom>
          <a:noFill/>
          <a:ln w="9525">
            <a:noFill/>
            <a:miter lim="800000"/>
            <a:headEnd/>
            <a:tailEnd/>
          </a:ln>
        </p:spPr>
        <p:txBody>
          <a:bodyPr vert="horz" wrap="square" lIns="91432" tIns="45716" rIns="91432" bIns="45716"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32" tIns="45716" rIns="91432" bIns="45716" numCol="1" anchor="ctr" anchorCtr="0" compatLnSpc="1">
            <a:prstTxWarp prst="textNoShape">
              <a:avLst/>
            </a:prstTxWarp>
          </a:bodyPr>
          <a:lstStyle>
            <a:lvl1pPr>
              <a:defRPr sz="1200">
                <a:solidFill>
                  <a:srgbClr val="898989"/>
                </a:solidFill>
                <a:latin typeface="+mn-lt"/>
              </a:defRPr>
            </a:lvl1pPr>
          </a:lstStyle>
          <a:p>
            <a:pPr>
              <a:defRPr/>
            </a:pPr>
            <a:fld id="{B7DCB29F-5988-4CB0-AD61-609E03301E15}" type="datetime1">
              <a:rPr lang="en-GB" smtClean="0"/>
              <a:t>15/08/2017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32" tIns="45716" rIns="91432" bIns="45716" numCol="1" anchor="ctr" anchorCtr="0" compatLnSpc="1">
            <a:prstTxWarp prst="textNoShape">
              <a:avLst/>
            </a:prstTxWarp>
          </a:bodyPr>
          <a:lstStyle>
            <a:lvl1pPr algn="ctr">
              <a:defRPr sz="1200">
                <a:solidFill>
                  <a:srgbClr val="898989"/>
                </a:solidFill>
                <a:latin typeface="+mn-lt"/>
              </a:defRPr>
            </a:lvl1pPr>
          </a:lstStyle>
          <a:p>
            <a:pPr>
              <a:defRPr/>
            </a:pPr>
            <a:r>
              <a:rPr lang="fi-FI" smtClean="0"/>
              <a:t>Jón Torfi Jónasson                          Naustaskóla BKNE 15-08 2017</a:t>
            </a:r>
            <a:endParaRPr lang="is-IS" dirty="0"/>
          </a:p>
        </p:txBody>
      </p:sp>
      <p:sp>
        <p:nvSpPr>
          <p:cNvPr id="6" name="Slide Number Placeholder 5"/>
          <p:cNvSpPr>
            <a:spLocks noGrp="1"/>
          </p:cNvSpPr>
          <p:nvPr>
            <p:ph type="sldNum" sz="quarter" idx="4"/>
          </p:nvPr>
        </p:nvSpPr>
        <p:spPr>
          <a:xfrm>
            <a:off x="6553201" y="6356351"/>
            <a:ext cx="2133600" cy="365125"/>
          </a:xfrm>
          <a:prstGeom prst="rect">
            <a:avLst/>
          </a:prstGeom>
        </p:spPr>
        <p:txBody>
          <a:bodyPr vert="horz" wrap="square" lIns="91432" tIns="45716" rIns="91432" bIns="45716" numCol="1" anchor="ctr" anchorCtr="0" compatLnSpc="1">
            <a:prstTxWarp prst="textNoShape">
              <a:avLst/>
            </a:prstTxWarp>
          </a:bodyPr>
          <a:lstStyle>
            <a:lvl1pPr algn="r">
              <a:defRPr sz="1200">
                <a:solidFill>
                  <a:srgbClr val="898989"/>
                </a:solidFill>
                <a:latin typeface="+mn-lt"/>
              </a:defRPr>
            </a:lvl1pPr>
          </a:lstStyle>
          <a:p>
            <a:pPr>
              <a:defRPr/>
            </a:pPr>
            <a:fld id="{AD44EB01-6FC1-4FE7-9496-45F72F60BD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hf sldNum="0" hdr="0" dt="0"/>
  <p:txStyles>
    <p:title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p:titleStyle>
    <p:body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p:bodyStyle>
    <p:otherStyle>
      <a:defPPr>
        <a:defRPr lang="is-I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7"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5"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3"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ni.hi.is/jtj/" TargetMode="External"/><Relationship Id="rId2" Type="http://schemas.openxmlformats.org/officeDocument/2006/relationships/hyperlink" Target="mailto:jtj@hi.is"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3.weforum.org/docs/WEF_FOJ_Executive_Summary_Job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3.weforum.org/docs/WEF_GAC15_Technological_Tipping_Points_report_2015.pdf" TargetMode="External"/><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hyperlink" Target="https://youtu.be/z6Ew7N9tPOo"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ingforward.org/publications" TargetMode="External"/><Relationship Id="rId2" Type="http://schemas.openxmlformats.org/officeDocument/2006/relationships/hyperlink" Target="https://learningforward.org/" TargetMode="External"/><Relationship Id="rId1" Type="http://schemas.openxmlformats.org/officeDocument/2006/relationships/slideLayout" Target="../slideLayouts/slideLayout2.xml"/><Relationship Id="rId4" Type="http://schemas.openxmlformats.org/officeDocument/2006/relationships/hyperlink" Target="https://learningforward.org/publications/canada-study"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0kh7AViV8wc" TargetMode="External"/><Relationship Id="rId2" Type="http://schemas.openxmlformats.org/officeDocument/2006/relationships/hyperlink" Target="http://www.istp2017.uk/documentation/summit-documents-2017/"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youtube.com/watch?v=jfErjDw-_ZU" TargetMode="External"/><Relationship Id="rId4" Type="http://schemas.openxmlformats.org/officeDocument/2006/relationships/hyperlink" Target="http://oecdeducationtoday.blogspot.is/2017/04/preparing-teachers-for-change-in-and.html"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ctrTitle"/>
          </p:nvPr>
        </p:nvSpPr>
        <p:spPr>
          <a:xfrm>
            <a:off x="251520" y="188640"/>
            <a:ext cx="3816424" cy="1749200"/>
          </a:xfrm>
          <a:solidFill>
            <a:srgbClr val="C00000"/>
          </a:solidFill>
        </p:spPr>
        <p:txBody>
          <a:bodyPr/>
          <a:lstStyle/>
          <a:p>
            <a:r>
              <a:rPr lang="en-US" sz="2400" dirty="0" err="1">
                <a:solidFill>
                  <a:schemeClr val="bg1"/>
                </a:solidFill>
              </a:rPr>
              <a:t>Málþing</a:t>
            </a:r>
            <a:r>
              <a:rPr lang="en-US" sz="2400" dirty="0">
                <a:solidFill>
                  <a:schemeClr val="bg1"/>
                </a:solidFill>
              </a:rPr>
              <a:t> um </a:t>
            </a:r>
            <a:r>
              <a:rPr lang="en-US" sz="2400" dirty="0" err="1">
                <a:solidFill>
                  <a:schemeClr val="bg1"/>
                </a:solidFill>
              </a:rPr>
              <a:t>skóla</a:t>
            </a:r>
            <a:r>
              <a:rPr lang="en-US" sz="2400" dirty="0">
                <a:solidFill>
                  <a:schemeClr val="bg1"/>
                </a:solidFill>
              </a:rPr>
              <a:t> </a:t>
            </a:r>
            <a:r>
              <a:rPr lang="en-US" sz="2400" dirty="0" err="1" smtClean="0">
                <a:solidFill>
                  <a:schemeClr val="bg1"/>
                </a:solidFill>
              </a:rPr>
              <a:t>framtíðarinnar</a:t>
            </a:r>
            <a:r>
              <a:rPr lang="is-IS" sz="2400" dirty="0">
                <a:solidFill>
                  <a:schemeClr val="bg1"/>
                </a:solidFill>
              </a:rPr>
              <a:t/>
            </a:r>
            <a:br>
              <a:rPr lang="is-IS" sz="2400" dirty="0">
                <a:solidFill>
                  <a:schemeClr val="bg1"/>
                </a:solidFill>
              </a:rPr>
            </a:br>
            <a:r>
              <a:rPr lang="en-US" sz="2400" dirty="0" err="1">
                <a:solidFill>
                  <a:schemeClr val="bg1"/>
                </a:solidFill>
              </a:rPr>
              <a:t>Lykilhæfni</a:t>
            </a:r>
            <a:r>
              <a:rPr lang="en-US" sz="2400" dirty="0">
                <a:solidFill>
                  <a:schemeClr val="bg1"/>
                </a:solidFill>
              </a:rPr>
              <a:t> - </a:t>
            </a:r>
            <a:r>
              <a:rPr lang="en-US" sz="2400" dirty="0" err="1">
                <a:solidFill>
                  <a:schemeClr val="bg1"/>
                </a:solidFill>
              </a:rPr>
              <a:t>tækni</a:t>
            </a:r>
            <a:r>
              <a:rPr lang="en-US" sz="2400" dirty="0">
                <a:solidFill>
                  <a:schemeClr val="bg1"/>
                </a:solidFill>
              </a:rPr>
              <a:t> - </a:t>
            </a:r>
            <a:r>
              <a:rPr lang="en-US" sz="2400" dirty="0" err="1">
                <a:solidFill>
                  <a:schemeClr val="bg1"/>
                </a:solidFill>
              </a:rPr>
              <a:t>nýsköpun</a:t>
            </a:r>
            <a:endParaRPr lang="is-IS" sz="2400" dirty="0">
              <a:solidFill>
                <a:schemeClr val="bg1"/>
              </a:solidFill>
            </a:endParaRPr>
          </a:p>
        </p:txBody>
      </p:sp>
      <p:sp>
        <p:nvSpPr>
          <p:cNvPr id="14339" name="Rectangle 3"/>
          <p:cNvSpPr>
            <a:spLocks noGrp="1"/>
          </p:cNvSpPr>
          <p:nvPr>
            <p:ph type="subTitle" idx="1"/>
          </p:nvPr>
        </p:nvSpPr>
        <p:spPr>
          <a:xfrm>
            <a:off x="6444208" y="2204864"/>
            <a:ext cx="2448272" cy="3744416"/>
          </a:xfrm>
        </p:spPr>
        <p:txBody>
          <a:bodyPr/>
          <a:lstStyle/>
          <a:p>
            <a:r>
              <a:rPr lang="is-IS" dirty="0"/>
              <a:t>Hvers krefst framtíðin af skólakerfinu</a:t>
            </a:r>
            <a:r>
              <a:rPr lang="is-IS" dirty="0" smtClean="0"/>
              <a:t>?</a:t>
            </a:r>
          </a:p>
          <a:p>
            <a:endParaRPr lang="is-IS" dirty="0"/>
          </a:p>
          <a:p>
            <a:r>
              <a:rPr lang="is-IS" dirty="0" smtClean="0"/>
              <a:t> </a:t>
            </a:r>
          </a:p>
          <a:p>
            <a:pPr lvl="0"/>
            <a:r>
              <a:rPr lang="en-GB" sz="1400" dirty="0" smtClean="0"/>
              <a:t>Jón Torfi Jónasson</a:t>
            </a:r>
          </a:p>
          <a:p>
            <a:pPr eaLnBrk="1" hangingPunct="1"/>
            <a:r>
              <a:rPr lang="en-GB" sz="1400" dirty="0" smtClean="0">
                <a:hlinkClick r:id="rId2"/>
              </a:rPr>
              <a:t>jtj@hi.is</a:t>
            </a:r>
            <a:r>
              <a:rPr lang="en-GB" sz="1400" dirty="0" smtClean="0"/>
              <a:t>	</a:t>
            </a:r>
            <a:r>
              <a:rPr lang="en-GB" sz="1400" dirty="0">
                <a:hlinkClick r:id="rId3"/>
              </a:rPr>
              <a:t>http://uni.hi.is/jtj</a:t>
            </a:r>
            <a:r>
              <a:rPr lang="en-GB" sz="1400" dirty="0" smtClean="0">
                <a:hlinkClick r:id="rId3"/>
              </a:rPr>
              <a:t>/</a:t>
            </a:r>
            <a:endParaRPr lang="en-GB" sz="1400" dirty="0" smtClean="0"/>
          </a:p>
          <a:p>
            <a:pPr eaLnBrk="1" hangingPunct="1"/>
            <a:r>
              <a:rPr lang="is-IS" sz="1400" dirty="0" smtClean="0"/>
              <a:t>Menntavísindasvið HÍ</a:t>
            </a:r>
          </a:p>
        </p:txBody>
      </p:sp>
      <p:sp>
        <p:nvSpPr>
          <p:cNvPr id="5" name="Rectangle 2"/>
          <p:cNvSpPr txBox="1">
            <a:spLocks/>
          </p:cNvSpPr>
          <p:nvPr/>
        </p:nvSpPr>
        <p:spPr bwMode="auto">
          <a:xfrm>
            <a:off x="5131524" y="231798"/>
            <a:ext cx="3744416" cy="1740888"/>
          </a:xfrm>
          <a:prstGeom prst="rect">
            <a:avLst/>
          </a:prstGeom>
          <a:solidFill>
            <a:srgbClr val="C00000"/>
          </a:soli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r>
              <a:rPr lang="en-US" sz="2000" dirty="0" err="1" smtClean="0">
                <a:solidFill>
                  <a:schemeClr val="bg1"/>
                </a:solidFill>
              </a:rPr>
              <a:t>Haustþing</a:t>
            </a:r>
            <a:r>
              <a:rPr lang="en-US" sz="2000" dirty="0" smtClean="0">
                <a:solidFill>
                  <a:schemeClr val="bg1"/>
                </a:solidFill>
              </a:rPr>
              <a:t> BKNE</a:t>
            </a:r>
          </a:p>
          <a:p>
            <a:r>
              <a:rPr lang="en-US" sz="2000" dirty="0" err="1" smtClean="0">
                <a:solidFill>
                  <a:schemeClr val="bg1"/>
                </a:solidFill>
              </a:rPr>
              <a:t>Naustaskóla</a:t>
            </a:r>
            <a:r>
              <a:rPr lang="en-US" sz="2000" dirty="0" smtClean="0">
                <a:solidFill>
                  <a:schemeClr val="bg1"/>
                </a:solidFill>
              </a:rPr>
              <a:t> </a:t>
            </a:r>
            <a:r>
              <a:rPr lang="en-US" sz="2000" dirty="0">
                <a:solidFill>
                  <a:schemeClr val="bg1"/>
                </a:solidFill>
              </a:rPr>
              <a:t>15. </a:t>
            </a:r>
            <a:r>
              <a:rPr lang="en-US" sz="2000" dirty="0" err="1">
                <a:solidFill>
                  <a:schemeClr val="bg1"/>
                </a:solidFill>
              </a:rPr>
              <a:t>ágúst</a:t>
            </a:r>
            <a:r>
              <a:rPr lang="en-US" sz="2000" dirty="0">
                <a:solidFill>
                  <a:schemeClr val="bg1"/>
                </a:solidFill>
              </a:rPr>
              <a:t> 2017</a:t>
            </a:r>
            <a:endParaRPr lang="is-IS" sz="2000" kern="0" dirty="0" smtClean="0">
              <a:solidFill>
                <a:schemeClr val="bg1"/>
              </a:solidFill>
            </a:endParaRPr>
          </a:p>
        </p:txBody>
      </p:sp>
      <p:pic>
        <p:nvPicPr>
          <p:cNvPr id="3" name="Picture 2"/>
          <p:cNvPicPr>
            <a:picLocks noChangeAspect="1"/>
          </p:cNvPicPr>
          <p:nvPr/>
        </p:nvPicPr>
        <p:blipFill>
          <a:blip r:embed="rId4"/>
          <a:stretch>
            <a:fillRect/>
          </a:stretch>
        </p:blipFill>
        <p:spPr>
          <a:xfrm>
            <a:off x="611560" y="2204864"/>
            <a:ext cx="5153025" cy="3886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39">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smtClean="0"/>
              <a:t>Hvað </a:t>
            </a:r>
            <a:r>
              <a:rPr lang="is-IS" sz="2400" dirty="0"/>
              <a:t>eigum við með </a:t>
            </a:r>
            <a:r>
              <a:rPr lang="is-IS" sz="2400" dirty="0" smtClean="0"/>
              <a:t>- framtíðin?</a:t>
            </a:r>
            <a:endParaRPr lang="is-IS" sz="2400" dirty="0"/>
          </a:p>
        </p:txBody>
      </p:sp>
      <p:sp>
        <p:nvSpPr>
          <p:cNvPr id="16386" name="Rectangle 3"/>
          <p:cNvSpPr>
            <a:spLocks noGrp="1"/>
          </p:cNvSpPr>
          <p:nvPr>
            <p:ph type="body" idx="1"/>
          </p:nvPr>
        </p:nvSpPr>
        <p:spPr>
          <a:xfrm>
            <a:off x="179512" y="1346282"/>
            <a:ext cx="8784976" cy="5375194"/>
          </a:xfrm>
          <a:solidFill>
            <a:schemeClr val="bg1"/>
          </a:solidFill>
        </p:spPr>
        <p:txBody>
          <a:bodyPr/>
          <a:lstStyle/>
          <a:p>
            <a:pPr marL="0" indent="0">
              <a:buNone/>
            </a:pPr>
            <a:r>
              <a:rPr lang="is-IS" sz="2400" b="1" dirty="0" smtClean="0"/>
              <a:t>Nefni hér</a:t>
            </a:r>
          </a:p>
          <a:p>
            <a:pPr>
              <a:spcBef>
                <a:spcPts val="1200"/>
              </a:spcBef>
            </a:pPr>
            <a:r>
              <a:rPr lang="is-IS" sz="2400" dirty="0" smtClean="0"/>
              <a:t>Framtíðina, </a:t>
            </a:r>
            <a:r>
              <a:rPr lang="is-IS" sz="2400" dirty="0"/>
              <a:t>- það er fráleit hugsun sem oft kemur upp, um að framtíðin sé svo </a:t>
            </a:r>
            <a:r>
              <a:rPr lang="is-IS" sz="2400" dirty="0" err="1"/>
              <a:t>óræð</a:t>
            </a:r>
            <a:r>
              <a:rPr lang="is-IS" sz="2400" dirty="0"/>
              <a:t> að það þýði ekkert að spá neinu um hana – þótt vissulega sé margt sem erfitt er að spá fyrir um</a:t>
            </a:r>
            <a:r>
              <a:rPr lang="is-IS" sz="2400" dirty="0" smtClean="0"/>
              <a:t>.</a:t>
            </a:r>
            <a:endParaRPr lang="is-IS" sz="1000" dirty="0"/>
          </a:p>
          <a:p>
            <a:pPr>
              <a:spcBef>
                <a:spcPts val="1200"/>
              </a:spcBef>
            </a:pPr>
            <a:r>
              <a:rPr lang="is-IS" sz="2400" dirty="0"/>
              <a:t>Ég geri ekki ráð fyrir að grundvallar gerð skólans muni endilega breytast mikið þótt inntakið, viðfangsefnin breytist – og ættu sennilega að hafa breyst mun meira en þau hafa gert. – Skólinn hvorki hverfur, né glatar mikilvægi sínu. </a:t>
            </a:r>
            <a:endParaRPr lang="is-IS" sz="1000" dirty="0"/>
          </a:p>
          <a:p>
            <a:pPr>
              <a:spcBef>
                <a:spcPts val="1200"/>
              </a:spcBef>
            </a:pPr>
            <a:r>
              <a:rPr lang="is-IS" sz="2400" dirty="0" smtClean="0"/>
              <a:t>Hvaða tímabil erum við eiginlega að tala um?</a:t>
            </a:r>
          </a:p>
          <a:p>
            <a:pPr>
              <a:spcBef>
                <a:spcPts val="1200"/>
              </a:spcBef>
            </a:pPr>
            <a:r>
              <a:rPr lang="is-IS" sz="2400" dirty="0" smtClean="0"/>
              <a:t>Aldur </a:t>
            </a:r>
            <a:r>
              <a:rPr lang="is-IS" sz="2400" dirty="0"/>
              <a:t>nemenda okkar – og unglings- og fullorðinsár </a:t>
            </a:r>
            <a:r>
              <a:rPr lang="is-IS" sz="2400" dirty="0" smtClean="0"/>
              <a:t>þeirra. Undir hvaða tímabil erum við að undirbúa þá?</a:t>
            </a:r>
            <a:endParaRPr lang="is-IS" sz="2400" dirty="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03805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5004048" y="2060848"/>
            <a:ext cx="360040" cy="24657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7" name="Oval 6"/>
          <p:cNvSpPr/>
          <p:nvPr/>
        </p:nvSpPr>
        <p:spPr>
          <a:xfrm>
            <a:off x="4185728" y="2060848"/>
            <a:ext cx="360040"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Oval 3"/>
          <p:cNvSpPr/>
          <p:nvPr/>
        </p:nvSpPr>
        <p:spPr>
          <a:xfrm>
            <a:off x="3347864" y="2060848"/>
            <a:ext cx="360040"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8" name="Oval 7"/>
          <p:cNvSpPr/>
          <p:nvPr/>
        </p:nvSpPr>
        <p:spPr>
          <a:xfrm>
            <a:off x="2595972" y="2096561"/>
            <a:ext cx="360040" cy="25202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pic>
        <p:nvPicPr>
          <p:cNvPr id="6" name="Picture 5"/>
          <p:cNvPicPr>
            <a:picLocks noChangeAspect="1"/>
          </p:cNvPicPr>
          <p:nvPr/>
        </p:nvPicPr>
        <p:blipFill>
          <a:blip r:embed="rId2"/>
          <a:stretch>
            <a:fillRect/>
          </a:stretch>
        </p:blipFill>
        <p:spPr>
          <a:xfrm>
            <a:off x="421381" y="2204864"/>
            <a:ext cx="8203755" cy="2483848"/>
          </a:xfrm>
          <a:prstGeom prst="rect">
            <a:avLst/>
          </a:prstGeom>
        </p:spPr>
      </p:pic>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800" dirty="0" smtClean="0"/>
              <a:t>	Samhengið  skóli og aldur </a:t>
            </a:r>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2" name="Up Arrow 1"/>
          <p:cNvSpPr/>
          <p:nvPr/>
        </p:nvSpPr>
        <p:spPr>
          <a:xfrm flipH="1">
            <a:off x="1580288" y="4077072"/>
            <a:ext cx="325424" cy="1008112"/>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3" name="Rectangle 2"/>
          <p:cNvSpPr/>
          <p:nvPr/>
        </p:nvSpPr>
        <p:spPr>
          <a:xfrm>
            <a:off x="2595972" y="4077072"/>
            <a:ext cx="6029164" cy="36004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399777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animBg="1"/>
      <p:bldP spid="4" grpId="0" animBg="1"/>
      <p:bldP spid="8" grpId="0" animBg="1"/>
      <p:bldP spid="2"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smtClean="0"/>
              <a:t>Um </a:t>
            </a:r>
            <a:r>
              <a:rPr lang="is-IS" sz="2400" dirty="0"/>
              <a:t>áskoranir </a:t>
            </a:r>
            <a:r>
              <a:rPr lang="is-IS" sz="2400" dirty="0" smtClean="0"/>
              <a:t>framtíðar</a:t>
            </a:r>
            <a:endParaRPr lang="is-IS" sz="2400" dirty="0"/>
          </a:p>
        </p:txBody>
      </p:sp>
      <p:sp>
        <p:nvSpPr>
          <p:cNvPr id="16386" name="Rectangle 3"/>
          <p:cNvSpPr>
            <a:spLocks noGrp="1"/>
          </p:cNvSpPr>
          <p:nvPr>
            <p:ph type="body" idx="1"/>
          </p:nvPr>
        </p:nvSpPr>
        <p:spPr>
          <a:xfrm>
            <a:off x="179512" y="1346282"/>
            <a:ext cx="8964488" cy="4819022"/>
          </a:xfrm>
          <a:solidFill>
            <a:schemeClr val="bg1"/>
          </a:solidFill>
        </p:spPr>
        <p:txBody>
          <a:bodyPr/>
          <a:lstStyle/>
          <a:p>
            <a:pPr marL="0" indent="0">
              <a:buNone/>
            </a:pPr>
            <a:endParaRPr lang="is-IS" sz="2000" dirty="0" smtClean="0"/>
          </a:p>
          <a:p>
            <a:pPr marL="0" indent="0">
              <a:buNone/>
            </a:pPr>
            <a:r>
              <a:rPr lang="is-IS" sz="2000" dirty="0" smtClean="0"/>
              <a:t>Í umræðu um menntun og einkum skólastarf er þetta efni varla rætt.</a:t>
            </a:r>
          </a:p>
          <a:p>
            <a:pPr marL="0" indent="0">
              <a:buNone/>
            </a:pPr>
            <a:endParaRPr lang="is-IS" sz="2000" dirty="0"/>
          </a:p>
          <a:p>
            <a:pPr marL="0" indent="0">
              <a:buNone/>
            </a:pPr>
            <a:r>
              <a:rPr lang="is-IS" sz="2000" dirty="0" smtClean="0"/>
              <a:t>Það er rætt um flest annað: rekstrarform skóla, fjölda ára í skóla, menntun kennara, stjórnunarhætti skóla – mikið rætt um kennsluhætti og skipulag kennslunnar og oft um hvernig tækni skuli nýtt við kennslu. </a:t>
            </a:r>
          </a:p>
          <a:p>
            <a:pPr marL="0" indent="0">
              <a:buNone/>
            </a:pPr>
            <a:endParaRPr lang="is-IS" sz="2000" dirty="0" smtClean="0"/>
          </a:p>
          <a:p>
            <a:pPr marL="0" indent="0">
              <a:buNone/>
            </a:pPr>
            <a:r>
              <a:rPr lang="is-IS" sz="2000" dirty="0" smtClean="0"/>
              <a:t>Í mínum huga er mikilvægasta umræðuefnið einmitt inntak menntunar, ekki síst: undir hvaða áskoranir og umhverfi ætlum við að búa nemendur okkar þannig að þeir geti stjórnað eigin lífi, notið þess og leyst þau vandamál sem upp koma – en ekki verið viljalitlir leiksoppar umhverfis sem tekur af þeim öll völd. </a:t>
            </a:r>
          </a:p>
          <a:p>
            <a:pPr marL="0" indent="0">
              <a:buNone/>
            </a:pPr>
            <a:endParaRPr lang="is-IS" sz="2000" dirty="0"/>
          </a:p>
          <a:p>
            <a:pPr marL="0" indent="0">
              <a:buNone/>
            </a:pPr>
            <a:r>
              <a:rPr lang="is-IS" sz="2000" dirty="0" smtClean="0"/>
              <a:t>En hverjar eru þær áskoranir sem við viljum að unga fólki geti tekist farsællega á við? </a:t>
            </a:r>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35489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p:cNvSpPr>
          <p:nvPr/>
        </p:nvSpPr>
        <p:spPr bwMode="auto">
          <a:xfrm>
            <a:off x="0" y="1196752"/>
            <a:ext cx="9144000" cy="5661248"/>
          </a:xfrm>
          <a:prstGeom prst="rect">
            <a:avLst/>
          </a:prstGeom>
          <a:gradFill>
            <a:gsLst>
              <a:gs pos="0">
                <a:schemeClr val="accent1">
                  <a:lumMod val="5000"/>
                  <a:lumOff val="95000"/>
                </a:schemeClr>
              </a:gs>
              <a:gs pos="100000">
                <a:schemeClr val="accent1">
                  <a:lumMod val="30000"/>
                  <a:lumOff val="70000"/>
                </a:schemeClr>
              </a:gs>
            </a:gsLst>
            <a:lin ang="5400000" scaled="1"/>
          </a:gra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endParaRPr lang="is-IS" sz="2000" kern="0" dirty="0"/>
          </a:p>
        </p:txBody>
      </p:sp>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800" dirty="0" smtClean="0"/>
              <a:t>	</a:t>
            </a:r>
            <a:r>
              <a:rPr lang="is-IS" sz="2000" dirty="0" smtClean="0"/>
              <a:t>Menntun og skóli  - tengsl við ræturnar, nútímann og framtíðina </a:t>
            </a:r>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grpSp>
        <p:nvGrpSpPr>
          <p:cNvPr id="15" name="Group 14"/>
          <p:cNvGrpSpPr/>
          <p:nvPr/>
        </p:nvGrpSpPr>
        <p:grpSpPr>
          <a:xfrm>
            <a:off x="827584" y="2222887"/>
            <a:ext cx="1743356" cy="1296144"/>
            <a:chOff x="2501131" y="4057249"/>
            <a:chExt cx="1743356" cy="1296144"/>
          </a:xfrm>
        </p:grpSpPr>
        <p:sp>
          <p:nvSpPr>
            <p:cNvPr id="8" name="Oval 7"/>
            <p:cNvSpPr/>
            <p:nvPr/>
          </p:nvSpPr>
          <p:spPr>
            <a:xfrm>
              <a:off x="2501131" y="4057249"/>
              <a:ext cx="1743356" cy="1296144"/>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1" name="TextBox 10"/>
            <p:cNvSpPr txBox="1"/>
            <p:nvPr/>
          </p:nvSpPr>
          <p:spPr>
            <a:xfrm>
              <a:off x="2861171" y="4289822"/>
              <a:ext cx="1301668" cy="830997"/>
            </a:xfrm>
            <a:prstGeom prst="rect">
              <a:avLst/>
            </a:prstGeom>
            <a:noFill/>
          </p:spPr>
          <p:txBody>
            <a:bodyPr wrap="square" rtlCol="0">
              <a:spAutoFit/>
            </a:bodyPr>
            <a:lstStyle/>
            <a:p>
              <a:r>
                <a:rPr lang="is-IS" sz="1600" dirty="0" smtClean="0"/>
                <a:t>Saga og menning, ræturnar</a:t>
              </a:r>
              <a:endParaRPr lang="is-IS" sz="1600" dirty="0"/>
            </a:p>
          </p:txBody>
        </p:sp>
      </p:grpSp>
      <p:sp>
        <p:nvSpPr>
          <p:cNvPr id="18" name="Oval 17"/>
          <p:cNvSpPr/>
          <p:nvPr/>
        </p:nvSpPr>
        <p:spPr>
          <a:xfrm>
            <a:off x="3347864" y="3176629"/>
            <a:ext cx="1547703" cy="937032"/>
          </a:xfrm>
          <a:prstGeom prst="ellipse">
            <a:avLst/>
          </a:prstGeom>
          <a:solidFill>
            <a:srgbClr val="40C61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s-IS" dirty="0" smtClean="0">
                <a:solidFill>
                  <a:schemeClr val="tx1"/>
                </a:solidFill>
              </a:rPr>
              <a:t>Nútíminn</a:t>
            </a:r>
            <a:endParaRPr lang="is-IS" dirty="0">
              <a:solidFill>
                <a:schemeClr val="tx1"/>
              </a:solidFill>
            </a:endParaRPr>
          </a:p>
        </p:txBody>
      </p:sp>
      <p:grpSp>
        <p:nvGrpSpPr>
          <p:cNvPr id="19" name="Group 18"/>
          <p:cNvGrpSpPr/>
          <p:nvPr/>
        </p:nvGrpSpPr>
        <p:grpSpPr>
          <a:xfrm>
            <a:off x="6300192" y="4117206"/>
            <a:ext cx="1440929" cy="617527"/>
            <a:chOff x="2501131" y="4057249"/>
            <a:chExt cx="1743356" cy="1296144"/>
          </a:xfrm>
        </p:grpSpPr>
        <p:sp>
          <p:nvSpPr>
            <p:cNvPr id="20" name="Oval 19"/>
            <p:cNvSpPr/>
            <p:nvPr/>
          </p:nvSpPr>
          <p:spPr>
            <a:xfrm>
              <a:off x="2501131" y="4057249"/>
              <a:ext cx="1743356" cy="1296144"/>
            </a:xfrm>
            <a:prstGeom prst="ellipse">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21" name="TextBox 20"/>
            <p:cNvSpPr txBox="1"/>
            <p:nvPr/>
          </p:nvSpPr>
          <p:spPr>
            <a:xfrm>
              <a:off x="2799518" y="4473987"/>
              <a:ext cx="1301668" cy="516800"/>
            </a:xfrm>
            <a:prstGeom prst="rect">
              <a:avLst/>
            </a:prstGeom>
            <a:noFill/>
          </p:spPr>
          <p:txBody>
            <a:bodyPr wrap="square" rtlCol="0">
              <a:spAutoFit/>
            </a:bodyPr>
            <a:lstStyle/>
            <a:p>
              <a:r>
                <a:rPr lang="is-IS" sz="1000" dirty="0" smtClean="0"/>
                <a:t>Framtíðin(</a:t>
              </a:r>
              <a:r>
                <a:rPr lang="is-IS" sz="1000" dirty="0" err="1" smtClean="0"/>
                <a:t>ir</a:t>
              </a:r>
              <a:r>
                <a:rPr lang="is-IS" sz="1000" dirty="0" smtClean="0"/>
                <a:t>)</a:t>
              </a:r>
              <a:endParaRPr lang="is-IS" sz="1000" dirty="0"/>
            </a:p>
          </p:txBody>
        </p:sp>
      </p:grpSp>
    </p:spTree>
    <p:extLst>
      <p:ext uri="{BB962C8B-B14F-4D97-AF65-F5344CB8AC3E}">
        <p14:creationId xmlns:p14="http://schemas.microsoft.com/office/powerpoint/2010/main" val="43925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grpId="1" nodeType="clickEffect">
                                  <p:stCondLst>
                                    <p:cond delay="0"/>
                                  </p:stCondLst>
                                  <p:childTnLst>
                                    <p:animScale>
                                      <p:cBhvr>
                                        <p:cTn id="18" dur="2000" fill="hold"/>
                                        <p:tgtEl>
                                          <p:spTgt spid="1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childTnLst>
                                    <p:animScale>
                                      <p:cBhvr>
                                        <p:cTn id="26" dur="2000" fill="hold"/>
                                        <p:tgtEl>
                                          <p:spTgt spid="19"/>
                                        </p:tgtEl>
                                      </p:cBhvr>
                                      <p:by x="150000" y="150000"/>
                                    </p:animScale>
                                  </p:childTnLst>
                                </p:cTn>
                              </p:par>
                            </p:childTnLst>
                          </p:cTn>
                        </p:par>
                      </p:childTnLst>
                    </p:cTn>
                  </p:par>
                  <p:par>
                    <p:cTn id="27" fill="hold">
                      <p:stCondLst>
                        <p:cond delay="indefinite"/>
                      </p:stCondLst>
                      <p:childTnLst>
                        <p:par>
                          <p:cTn id="28" fill="hold">
                            <p:stCondLst>
                              <p:cond delay="0"/>
                            </p:stCondLst>
                            <p:childTnLst>
                              <p:par>
                                <p:cTn id="29" presetID="6" presetClass="emph" presetSubtype="0" fill="hold" nodeType="clickEffect">
                                  <p:stCondLst>
                                    <p:cond delay="0"/>
                                  </p:stCondLst>
                                  <p:childTnLst>
                                    <p:animScale>
                                      <p:cBhvr>
                                        <p:cTn id="30" dur="20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000" dirty="0" smtClean="0"/>
              <a:t>Hvað bíður nemenda? </a:t>
            </a:r>
            <a:r>
              <a:rPr lang="is-IS" sz="2000" dirty="0"/>
              <a:t>Miklar breytingar </a:t>
            </a:r>
            <a:r>
              <a:rPr lang="is-IS" sz="2000" dirty="0" smtClean="0"/>
              <a:t>sem hafa mikil áhrif á líf flestra og viðfangsefni skólans. En okkur hættir til að horfa á þetta mjög almennt og alls ekki af nægilegri </a:t>
            </a:r>
            <a:r>
              <a:rPr lang="is-IS" sz="2000" dirty="0" err="1" smtClean="0"/>
              <a:t>ígrundun</a:t>
            </a:r>
            <a:r>
              <a:rPr lang="is-IS" sz="2000" dirty="0" smtClean="0"/>
              <a:t>. </a:t>
            </a:r>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Rectangle 3"/>
          <p:cNvSpPr txBox="1">
            <a:spLocks/>
          </p:cNvSpPr>
          <p:nvPr/>
        </p:nvSpPr>
        <p:spPr bwMode="auto">
          <a:xfrm>
            <a:off x="0" y="1261896"/>
            <a:ext cx="9036496" cy="5596103"/>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a:spcBef>
                <a:spcPts val="1800"/>
              </a:spcBef>
              <a:buFont typeface="Arial" panose="020B0604020202020204" pitchFamily="34" charset="0"/>
              <a:buChar char="•"/>
            </a:pPr>
            <a:r>
              <a:rPr lang="is-IS" sz="1800" kern="0" dirty="0" smtClean="0"/>
              <a:t>atvinnulíf </a:t>
            </a:r>
            <a:r>
              <a:rPr lang="is-IS" sz="1800" kern="0" dirty="0"/>
              <a:t>mun </a:t>
            </a:r>
            <a:r>
              <a:rPr lang="is-IS" sz="1800" kern="0" dirty="0" smtClean="0"/>
              <a:t>umbyltast, - störf, eðli þeirra og menning</a:t>
            </a:r>
          </a:p>
          <a:p>
            <a:pPr>
              <a:spcBef>
                <a:spcPts val="1800"/>
              </a:spcBef>
              <a:buFont typeface="Arial" panose="020B0604020202020204" pitchFamily="34" charset="0"/>
              <a:buChar char="•"/>
            </a:pPr>
            <a:r>
              <a:rPr lang="is-IS" sz="1800" kern="0" dirty="0" smtClean="0"/>
              <a:t>loftslagið breytist, sem breytir heiminum kannski meira en flest annað</a:t>
            </a:r>
          </a:p>
          <a:p>
            <a:pPr>
              <a:spcBef>
                <a:spcPts val="1800"/>
              </a:spcBef>
              <a:buFont typeface="Arial" panose="020B0604020202020204" pitchFamily="34" charset="0"/>
              <a:buChar char="•"/>
            </a:pPr>
            <a:r>
              <a:rPr lang="is-IS" sz="1800" kern="0" dirty="0" smtClean="0"/>
              <a:t>auðlindir jarðar eru mikið </a:t>
            </a:r>
            <a:r>
              <a:rPr lang="is-IS" sz="1800" kern="0" dirty="0" err="1" smtClean="0"/>
              <a:t>nýttar</a:t>
            </a:r>
            <a:r>
              <a:rPr lang="is-IS" sz="1800" kern="0" dirty="0" smtClean="0"/>
              <a:t> – sumar ofnýttar, margar áskoranir þar </a:t>
            </a:r>
          </a:p>
          <a:p>
            <a:pPr>
              <a:spcBef>
                <a:spcPts val="1800"/>
              </a:spcBef>
              <a:buFont typeface="Arial" panose="020B0604020202020204" pitchFamily="34" charset="0"/>
              <a:buChar char="•"/>
            </a:pPr>
            <a:r>
              <a:rPr lang="is-IS" sz="1800" kern="0" dirty="0" smtClean="0"/>
              <a:t>menningarheimar mætast og blandast, </a:t>
            </a:r>
            <a:r>
              <a:rPr lang="is-IS" sz="1800" u="sng" kern="0" dirty="0" smtClean="0"/>
              <a:t>mannleg samskipti (og samskiptaleysi) umbyltast</a:t>
            </a:r>
          </a:p>
          <a:p>
            <a:pPr>
              <a:spcBef>
                <a:spcPts val="1800"/>
              </a:spcBef>
              <a:buFont typeface="Arial" panose="020B0604020202020204" pitchFamily="34" charset="0"/>
              <a:buChar char="•"/>
            </a:pPr>
            <a:r>
              <a:rPr lang="is-IS" sz="1800" kern="0" dirty="0" smtClean="0"/>
              <a:t>hlunnindum heims er misskipt, - fjármunum og ýmsum gæðum</a:t>
            </a:r>
          </a:p>
          <a:p>
            <a:pPr>
              <a:spcBef>
                <a:spcPts val="1800"/>
              </a:spcBef>
              <a:buFont typeface="Arial" panose="020B0604020202020204" pitchFamily="34" charset="0"/>
              <a:buChar char="•"/>
            </a:pPr>
            <a:r>
              <a:rPr lang="is-IS" sz="1800" kern="0" dirty="0" smtClean="0"/>
              <a:t>samfélög breytast og spennan innan þeirra vex </a:t>
            </a:r>
          </a:p>
          <a:p>
            <a:pPr>
              <a:spcBef>
                <a:spcPts val="1800"/>
              </a:spcBef>
              <a:buFont typeface="Arial" panose="020B0604020202020204" pitchFamily="34" charset="0"/>
              <a:buChar char="•"/>
            </a:pPr>
            <a:r>
              <a:rPr lang="is-IS" sz="1800" kern="0" dirty="0" smtClean="0"/>
              <a:t>gildi breytast, ný menning skapast í mörgum kimum daglegs lífs, en einnig í stjórnmálum eða vinnumenningu</a:t>
            </a:r>
          </a:p>
          <a:p>
            <a:pPr>
              <a:spcBef>
                <a:spcPts val="1800"/>
              </a:spcBef>
              <a:buFont typeface="Arial" panose="020B0604020202020204" pitchFamily="34" charset="0"/>
              <a:buChar char="•"/>
            </a:pPr>
            <a:r>
              <a:rPr lang="is-IS" sz="1800" kern="0" dirty="0" smtClean="0"/>
              <a:t>þekking vex gríðarlega á öllum sviðum, ný fög verða fyrirferðamikil (ekki aðeins erfðatækni og gervigreind) með siðferðilegum og félagslegum áskorunum</a:t>
            </a:r>
          </a:p>
          <a:p>
            <a:pPr>
              <a:spcBef>
                <a:spcPts val="1800"/>
              </a:spcBef>
              <a:buFont typeface="Arial" panose="020B0604020202020204" pitchFamily="34" charset="0"/>
              <a:buChar char="•"/>
            </a:pPr>
            <a:r>
              <a:rPr lang="is-IS" sz="1800" kern="0" dirty="0" smtClean="0"/>
              <a:t>alls kyns upplýsingar, um allt og alla (persónufrelsi; stórgögn (</a:t>
            </a:r>
            <a:r>
              <a:rPr lang="is-IS" sz="1800" kern="0" dirty="0" err="1" smtClean="0"/>
              <a:t>big</a:t>
            </a:r>
            <a:r>
              <a:rPr lang="is-IS" sz="1800" kern="0" dirty="0" smtClean="0"/>
              <a:t> </a:t>
            </a:r>
            <a:r>
              <a:rPr lang="is-IS" sz="1800" kern="0" dirty="0" err="1" smtClean="0"/>
              <a:t>data</a:t>
            </a:r>
            <a:r>
              <a:rPr lang="is-IS" sz="1800" kern="0" dirty="0" smtClean="0"/>
              <a:t>) ræður ferð)</a:t>
            </a:r>
          </a:p>
          <a:p>
            <a:pPr>
              <a:spcBef>
                <a:spcPts val="1800"/>
              </a:spcBef>
              <a:buFont typeface="Arial" panose="020B0604020202020204" pitchFamily="34" charset="0"/>
              <a:buChar char="•"/>
            </a:pPr>
            <a:r>
              <a:rPr lang="is-IS" sz="1800" kern="0" dirty="0" smtClean="0"/>
              <a:t>tækni blandast inn í alla kima okkar daglega lífs. </a:t>
            </a:r>
            <a:endParaRPr lang="is-IS" sz="2000" kern="0" dirty="0"/>
          </a:p>
        </p:txBody>
      </p:sp>
    </p:spTree>
    <p:extLst>
      <p:ext uri="{BB962C8B-B14F-4D97-AF65-F5344CB8AC3E}">
        <p14:creationId xmlns:p14="http://schemas.microsoft.com/office/powerpoint/2010/main" val="154416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5">
                                            <p:txEl>
                                              <p:pRg st="0" end="0"/>
                                            </p:txEl>
                                          </p:spTgt>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5" presetClass="emph" presetSubtype="0" nodeType="clickEffect">
                                  <p:stCondLst>
                                    <p:cond delay="0"/>
                                  </p:stCondLst>
                                  <p:iterate type="lt">
                                    <p:tmAbs val="25"/>
                                  </p:iterate>
                                  <p:childTnLst>
                                    <p:set>
                                      <p:cBhvr override="childStyle">
                                        <p:cTn id="10" dur="indefinite"/>
                                        <p:tgtEl>
                                          <p:spTgt spid="5">
                                            <p:txEl>
                                              <p:pRg st="1" end="1"/>
                                            </p:txEl>
                                          </p:spTgt>
                                        </p:tgtEl>
                                        <p:attrNameLst>
                                          <p:attrName>style.fontWeight</p:attrName>
                                        </p:attrNameLst>
                                      </p:cBhvr>
                                      <p:to>
                                        <p:strVal val="bold"/>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5" presetClass="emph" presetSubtype="0" nodeType="clickEffect">
                                  <p:stCondLst>
                                    <p:cond delay="0"/>
                                  </p:stCondLst>
                                  <p:iterate type="lt">
                                    <p:tmAbs val="25"/>
                                  </p:iterate>
                                  <p:childTnLst>
                                    <p:set>
                                      <p:cBhvr override="childStyle">
                                        <p:cTn id="18" dur="indefinite"/>
                                        <p:tgtEl>
                                          <p:spTgt spid="5">
                                            <p:txEl>
                                              <p:pRg st="3" end="3"/>
                                            </p:txEl>
                                          </p:spTgt>
                                        </p:tgtEl>
                                        <p:attrNameLst>
                                          <p:attrName>style.fontWeight</p:attrName>
                                        </p:attrNameLst>
                                      </p:cBhvr>
                                      <p:to>
                                        <p:strVal val="bold"/>
                                      </p:to>
                                    </p:set>
                                  </p:childTnLst>
                                </p:cTn>
                              </p:par>
                            </p:childTnLst>
                          </p:cTn>
                        </p:par>
                      </p:childTnLst>
                    </p:cTn>
                  </p:par>
                  <p:par>
                    <p:cTn id="19" fill="hold">
                      <p:stCondLst>
                        <p:cond delay="indefinite"/>
                      </p:stCondLst>
                      <p:childTnLst>
                        <p:par>
                          <p:cTn id="20" fill="hold">
                            <p:stCondLst>
                              <p:cond delay="0"/>
                            </p:stCondLst>
                            <p:childTnLst>
                              <p:par>
                                <p:cTn id="21" presetID="15" presetClass="emph" presetSubtype="0" nodeType="clickEffect">
                                  <p:stCondLst>
                                    <p:cond delay="0"/>
                                  </p:stCondLst>
                                  <p:iterate type="lt">
                                    <p:tmAbs val="25"/>
                                  </p:iterate>
                                  <p:childTnLst>
                                    <p:set>
                                      <p:cBhvr override="childStyle">
                                        <p:cTn id="22" dur="indefinite"/>
                                        <p:tgtEl>
                                          <p:spTgt spid="5">
                                            <p:txEl>
                                              <p:pRg st="4" end="4"/>
                                            </p:txEl>
                                          </p:spTgt>
                                        </p:tgtEl>
                                        <p:attrNameLst>
                                          <p:attrName>style.fontWeight</p:attrName>
                                        </p:attrNameLst>
                                      </p:cBhvr>
                                      <p:to>
                                        <p:strVal val="bold"/>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5">
                                            <p:txEl>
                                              <p:pRg st="5" end="5"/>
                                            </p:txEl>
                                          </p:spTgt>
                                        </p:tgtEl>
                                        <p:attrNameLst>
                                          <p:attrName>style.fontWeight</p:attrName>
                                        </p:attrNameLst>
                                      </p:cBhvr>
                                      <p:to>
                                        <p:strVal val="bold"/>
                                      </p:to>
                                    </p:set>
                                  </p:childTnLst>
                                </p:cTn>
                              </p:par>
                            </p:childTnLst>
                          </p:cTn>
                        </p:par>
                      </p:childTnLst>
                    </p:cTn>
                  </p:par>
                  <p:par>
                    <p:cTn id="27" fill="hold">
                      <p:stCondLst>
                        <p:cond delay="indefinite"/>
                      </p:stCondLst>
                      <p:childTnLst>
                        <p:par>
                          <p:cTn id="28" fill="hold">
                            <p:stCondLst>
                              <p:cond delay="0"/>
                            </p:stCondLst>
                            <p:childTnLst>
                              <p:par>
                                <p:cTn id="29" presetID="15" presetClass="emph" presetSubtype="0" nodeType="clickEffect">
                                  <p:stCondLst>
                                    <p:cond delay="0"/>
                                  </p:stCondLst>
                                  <p:iterate type="lt">
                                    <p:tmAbs val="25"/>
                                  </p:iterate>
                                  <p:childTnLst>
                                    <p:set>
                                      <p:cBhvr override="childStyle">
                                        <p:cTn id="30" dur="indefinite"/>
                                        <p:tgtEl>
                                          <p:spTgt spid="5">
                                            <p:txEl>
                                              <p:pRg st="6" end="6"/>
                                            </p:txEl>
                                          </p:spTgt>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5" presetClass="emph" presetSubtype="0" nodeType="clickEffect">
                                  <p:stCondLst>
                                    <p:cond delay="0"/>
                                  </p:stCondLst>
                                  <p:iterate type="lt">
                                    <p:tmAbs val="25"/>
                                  </p:iterate>
                                  <p:childTnLst>
                                    <p:set>
                                      <p:cBhvr override="childStyle">
                                        <p:cTn id="34" dur="indefinite"/>
                                        <p:tgtEl>
                                          <p:spTgt spid="5">
                                            <p:txEl>
                                              <p:pRg st="7" end="7"/>
                                            </p:txEl>
                                          </p:spTgt>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15" presetClass="emph" presetSubtype="0" nodeType="clickEffect">
                                  <p:stCondLst>
                                    <p:cond delay="0"/>
                                  </p:stCondLst>
                                  <p:iterate type="lt">
                                    <p:tmAbs val="25"/>
                                  </p:iterate>
                                  <p:childTnLst>
                                    <p:set>
                                      <p:cBhvr override="childStyle">
                                        <p:cTn id="38" dur="indefinite"/>
                                        <p:tgtEl>
                                          <p:spTgt spid="5">
                                            <p:txEl>
                                              <p:pRg st="8" end="8"/>
                                            </p:txEl>
                                          </p:spTgt>
                                        </p:tgtEl>
                                        <p:attrNameLst>
                                          <p:attrName>style.fontWeight</p:attrName>
                                        </p:attrNameLst>
                                      </p:cBhvr>
                                      <p:to>
                                        <p:strVal val="bold"/>
                                      </p:to>
                                    </p:set>
                                  </p:childTnLst>
                                </p:cTn>
                              </p:par>
                            </p:childTnLst>
                          </p:cTn>
                        </p:par>
                      </p:childTnLst>
                    </p:cTn>
                  </p:par>
                  <p:par>
                    <p:cTn id="39" fill="hold">
                      <p:stCondLst>
                        <p:cond delay="indefinite"/>
                      </p:stCondLst>
                      <p:childTnLst>
                        <p:par>
                          <p:cTn id="40" fill="hold">
                            <p:stCondLst>
                              <p:cond delay="0"/>
                            </p:stCondLst>
                            <p:childTnLst>
                              <p:par>
                                <p:cTn id="41" presetID="15" presetClass="emph" presetSubtype="0" nodeType="clickEffect">
                                  <p:stCondLst>
                                    <p:cond delay="0"/>
                                  </p:stCondLst>
                                  <p:iterate type="lt">
                                    <p:tmAbs val="25"/>
                                  </p:iterate>
                                  <p:childTnLst>
                                    <p:set>
                                      <p:cBhvr override="childStyle">
                                        <p:cTn id="42" dur="indefinite"/>
                                        <p:tgtEl>
                                          <p:spTgt spid="5">
                                            <p:txEl>
                                              <p:pRg st="9" end="9"/>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107504" y="116632"/>
            <a:ext cx="8856984" cy="1143000"/>
          </a:xfrm>
          <a:solidFill>
            <a:schemeClr val="bg1"/>
          </a:solidFill>
        </p:spPr>
        <p:txBody>
          <a:bodyPr/>
          <a:lstStyle/>
          <a:p>
            <a:pPr marL="450850" algn="l" eaLnBrk="1" hangingPunct="1"/>
            <a:r>
              <a:rPr lang="is-IS" sz="2800" dirty="0" smtClean="0"/>
              <a:t>	</a:t>
            </a:r>
            <a:r>
              <a:rPr lang="is-IS" sz="2000" dirty="0" smtClean="0"/>
              <a:t>Smám saman verða tilfinningaleg yfirvegun og félagsleg færni megin </a:t>
            </a:r>
            <a:r>
              <a:rPr lang="is-IS" sz="2000" dirty="0"/>
              <a:t>viðfangsefni </a:t>
            </a:r>
            <a:r>
              <a:rPr lang="is-IS" sz="2000" dirty="0" smtClean="0"/>
              <a:t>skólastarfs  - eða hvað?</a:t>
            </a:r>
            <a:r>
              <a:rPr lang="is-IS" sz="2000" dirty="0"/>
              <a:t/>
            </a:r>
            <a:br>
              <a:rPr lang="is-IS" sz="2000" dirty="0"/>
            </a:br>
            <a:r>
              <a:rPr lang="is-IS" sz="2000" dirty="0" smtClean="0"/>
              <a:t>				</a:t>
            </a:r>
            <a:r>
              <a:rPr lang="is-IS" sz="1400" dirty="0" smtClean="0"/>
              <a:t>https</a:t>
            </a:r>
            <a:r>
              <a:rPr lang="is-IS" sz="1400" dirty="0"/>
              <a:t>://www.weforum.org/agenda/2016/05/5-charts-that-explain-the-future-of-education/</a:t>
            </a:r>
            <a:endParaRPr lang="is-IS" sz="1400" dirty="0" smtClean="0"/>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Rectangle 3"/>
          <p:cNvSpPr txBox="1">
            <a:spLocks/>
          </p:cNvSpPr>
          <p:nvPr/>
        </p:nvSpPr>
        <p:spPr bwMode="auto">
          <a:xfrm>
            <a:off x="496144" y="1340768"/>
            <a:ext cx="7964288" cy="439248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endParaRPr lang="en-US" sz="2000" dirty="0" smtClean="0"/>
          </a:p>
          <a:p>
            <a:r>
              <a:rPr lang="en-US" sz="2000" dirty="0" smtClean="0"/>
              <a:t>The </a:t>
            </a:r>
            <a:r>
              <a:rPr lang="en-US" sz="2000" dirty="0"/>
              <a:t>new research shows that as the digital economy transforms the workplace, Social and Emotional Learning (SEL) skills such as collaboration, communication and problem solving will become ever more important as more traditional roles are mechanized.</a:t>
            </a:r>
          </a:p>
          <a:p>
            <a:r>
              <a:rPr lang="en-US" sz="2000" dirty="0"/>
              <a:t>With </a:t>
            </a:r>
            <a:r>
              <a:rPr lang="en-US" sz="2000" dirty="0">
                <a:hlinkClick r:id="rId2"/>
              </a:rPr>
              <a:t>more than half</a:t>
            </a:r>
            <a:r>
              <a:rPr lang="en-US" sz="2000" dirty="0"/>
              <a:t> of children now entering school expected to work in jobs that don’t yet exist, adaptability is becoming a core skill</a:t>
            </a:r>
            <a:r>
              <a:rPr lang="en-US" sz="2000" dirty="0" smtClean="0"/>
              <a:t>.</a:t>
            </a:r>
          </a:p>
          <a:p>
            <a:endParaRPr lang="en-US" sz="2000" dirty="0"/>
          </a:p>
          <a:p>
            <a:r>
              <a:rPr lang="en-US" sz="2000" b="1" dirty="0"/>
              <a:t>What is SEL?</a:t>
            </a:r>
            <a:endParaRPr lang="en-US" sz="2000" dirty="0"/>
          </a:p>
          <a:p>
            <a:r>
              <a:rPr lang="en-US" sz="2000" dirty="0"/>
              <a:t>Social and Emotional Learning skills are those abilities that lie outside core literacies such as reading, writing and arithmetic. They allow creativity, problem solving and communication and have at their heart social interactions.</a:t>
            </a:r>
          </a:p>
        </p:txBody>
      </p:sp>
    </p:spTree>
    <p:extLst>
      <p:ext uri="{BB962C8B-B14F-4D97-AF65-F5344CB8AC3E}">
        <p14:creationId xmlns:p14="http://schemas.microsoft.com/office/powerpoint/2010/main" val="40443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800" dirty="0" smtClean="0"/>
              <a:t>	</a:t>
            </a:r>
            <a:r>
              <a:rPr lang="is-IS" sz="2000" dirty="0" smtClean="0"/>
              <a:t>Fjórða iðnbyltingin: Áhrif á manneskjuna  -félagsleg eða sálfræðileg álitamál</a:t>
            </a:r>
            <a:br>
              <a:rPr lang="is-IS" sz="2000" dirty="0" smtClean="0"/>
            </a:br>
            <a:r>
              <a:rPr lang="is-IS" sz="1100" dirty="0"/>
              <a:t>sjá </a:t>
            </a:r>
            <a:r>
              <a:rPr lang="is-IS" sz="1100" dirty="0" err="1"/>
              <a:t>Klaus</a:t>
            </a:r>
            <a:r>
              <a:rPr lang="is-IS" sz="1100" dirty="0"/>
              <a:t> </a:t>
            </a:r>
            <a:r>
              <a:rPr lang="is-IS" sz="1100" dirty="0" err="1" smtClean="0"/>
              <a:t>Schwab</a:t>
            </a:r>
            <a:r>
              <a:rPr lang="is-IS" sz="1100" dirty="0" smtClean="0"/>
              <a:t>:   https</a:t>
            </a:r>
            <a:r>
              <a:rPr lang="is-IS" sz="1100" dirty="0"/>
              <a:t>://www.weforum.org/agenda/2016/01/the-fourth-industrial-revolution-what-it-means-and-how-to-respond/</a:t>
            </a:r>
            <a:r>
              <a:rPr lang="is-IS" sz="1100" dirty="0" smtClean="0"/>
              <a:t> </a:t>
            </a:r>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Rectangle 3"/>
          <p:cNvSpPr txBox="1">
            <a:spLocks/>
          </p:cNvSpPr>
          <p:nvPr/>
        </p:nvSpPr>
        <p:spPr bwMode="auto">
          <a:xfrm>
            <a:off x="496144" y="1340768"/>
            <a:ext cx="5660032" cy="295232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en-US" sz="1800" dirty="0" smtClean="0"/>
              <a:t>The </a:t>
            </a:r>
            <a:r>
              <a:rPr lang="en-US" sz="1800" dirty="0"/>
              <a:t>Fourth Industrial Revolution, finally, will change not only what we do but also who we are. </a:t>
            </a:r>
            <a:r>
              <a:rPr lang="en-US" sz="1800" b="1" dirty="0"/>
              <a:t>It will affect our identity and all the issues associated with it</a:t>
            </a:r>
            <a:r>
              <a:rPr lang="en-US" sz="1800" dirty="0"/>
              <a:t>: our sense of privacy, our notions of ownership, our consumption patterns, the time we devote to work and leisure, and how we develop our careers, cultivate our skills, meet people, and nurture relationships. It is already changing our health and leading to a “quantified” self, and sooner than we think it may lead to human augmentation. The list is endless because it is bound only by our imagination</a:t>
            </a:r>
            <a:r>
              <a:rPr lang="en-US" sz="1800" dirty="0" smtClean="0"/>
              <a:t>.</a:t>
            </a:r>
          </a:p>
          <a:p>
            <a:endParaRPr lang="en-US" sz="1800" dirty="0"/>
          </a:p>
        </p:txBody>
      </p:sp>
      <p:sp>
        <p:nvSpPr>
          <p:cNvPr id="6" name="Rectangle 3"/>
          <p:cNvSpPr txBox="1">
            <a:spLocks/>
          </p:cNvSpPr>
          <p:nvPr/>
        </p:nvSpPr>
        <p:spPr bwMode="auto">
          <a:xfrm>
            <a:off x="460215" y="4869160"/>
            <a:ext cx="1728192" cy="126355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en-US" sz="1800" dirty="0" err="1" smtClean="0"/>
              <a:t>Gæti</a:t>
            </a:r>
            <a:r>
              <a:rPr lang="en-US" sz="1800" dirty="0" smtClean="0"/>
              <a:t> </a:t>
            </a:r>
            <a:r>
              <a:rPr lang="en-US" sz="1800" dirty="0" err="1" smtClean="0"/>
              <a:t>verið</a:t>
            </a:r>
            <a:r>
              <a:rPr lang="en-US" sz="1800" dirty="0" smtClean="0"/>
              <a:t> </a:t>
            </a:r>
            <a:r>
              <a:rPr lang="en-US" sz="1800" dirty="0" err="1" smtClean="0"/>
              <a:t>að</a:t>
            </a:r>
            <a:r>
              <a:rPr lang="en-US" sz="1800" dirty="0" smtClean="0"/>
              <a:t> </a:t>
            </a:r>
            <a:r>
              <a:rPr lang="en-US" sz="1800" dirty="0" err="1" smtClean="0"/>
              <a:t>hluttekning</a:t>
            </a:r>
            <a:r>
              <a:rPr lang="en-US" sz="1800" dirty="0"/>
              <a:t> </a:t>
            </a:r>
            <a:r>
              <a:rPr lang="en-US" sz="1800" dirty="0" smtClean="0"/>
              <a:t>og </a:t>
            </a:r>
            <a:r>
              <a:rPr lang="en-US" sz="1800" dirty="0" err="1" smtClean="0"/>
              <a:t>samvinna</a:t>
            </a:r>
            <a:r>
              <a:rPr lang="en-US" sz="1800" dirty="0" smtClean="0"/>
              <a:t> </a:t>
            </a:r>
            <a:r>
              <a:rPr lang="en-US" sz="1800" dirty="0" err="1" smtClean="0"/>
              <a:t>yrðu</a:t>
            </a:r>
            <a:r>
              <a:rPr lang="en-US" sz="1800" dirty="0" smtClean="0"/>
              <a:t> </a:t>
            </a:r>
            <a:r>
              <a:rPr lang="en-US" sz="1800" dirty="0" err="1" smtClean="0"/>
              <a:t>undir</a:t>
            </a:r>
            <a:r>
              <a:rPr lang="en-US" sz="1800" dirty="0" smtClean="0"/>
              <a:t>?</a:t>
            </a:r>
            <a:endParaRPr lang="en-US" sz="1800" dirty="0"/>
          </a:p>
        </p:txBody>
      </p:sp>
      <p:sp>
        <p:nvSpPr>
          <p:cNvPr id="7" name="Rectangle 3"/>
          <p:cNvSpPr txBox="1">
            <a:spLocks/>
          </p:cNvSpPr>
          <p:nvPr/>
        </p:nvSpPr>
        <p:spPr bwMode="auto">
          <a:xfrm>
            <a:off x="2613448" y="4445496"/>
            <a:ext cx="6164088" cy="1954468"/>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endParaRPr lang="en-US" sz="1800" dirty="0"/>
          </a:p>
          <a:p>
            <a:pPr marL="0" indent="0">
              <a:buNone/>
            </a:pPr>
            <a:r>
              <a:rPr lang="en-US" sz="1800" dirty="0" smtClean="0"/>
              <a:t>… could </a:t>
            </a:r>
            <a:r>
              <a:rPr lang="en-US" sz="1800" dirty="0"/>
              <a:t>diminish </a:t>
            </a:r>
            <a:r>
              <a:rPr lang="en-US" sz="1800" dirty="0" smtClean="0"/>
              <a:t>… our human </a:t>
            </a:r>
            <a:r>
              <a:rPr lang="en-US" sz="1800" dirty="0"/>
              <a:t>capacities, such as compassion and cooperation. Our relationship with our smartphones is a case in point. Constant connection may deprive us of one of life’s most important assets: the time to pause, reflect, and engage in meaningful conversation</a:t>
            </a:r>
            <a:r>
              <a:rPr lang="en-US" sz="1800" dirty="0" smtClean="0"/>
              <a:t>.</a:t>
            </a:r>
            <a:endParaRPr lang="en-US" sz="1800" dirty="0"/>
          </a:p>
        </p:txBody>
      </p:sp>
      <p:sp>
        <p:nvSpPr>
          <p:cNvPr id="8" name="Rectangle 3"/>
          <p:cNvSpPr txBox="1">
            <a:spLocks/>
          </p:cNvSpPr>
          <p:nvPr/>
        </p:nvSpPr>
        <p:spPr bwMode="auto">
          <a:xfrm>
            <a:off x="7071781" y="1800838"/>
            <a:ext cx="1728192" cy="1263557"/>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en-US" sz="1800" dirty="0" err="1" smtClean="0"/>
              <a:t>Hvað</a:t>
            </a:r>
            <a:r>
              <a:rPr lang="en-US" sz="1800" dirty="0" smtClean="0"/>
              <a:t> </a:t>
            </a:r>
            <a:r>
              <a:rPr lang="en-US" sz="1800" dirty="0" err="1" smtClean="0"/>
              <a:t>með</a:t>
            </a:r>
            <a:r>
              <a:rPr lang="en-US" sz="1800" dirty="0" smtClean="0"/>
              <a:t> </a:t>
            </a:r>
            <a:r>
              <a:rPr lang="en-US" sz="1800" dirty="0" err="1" smtClean="0"/>
              <a:t>áhrif</a:t>
            </a:r>
            <a:r>
              <a:rPr lang="en-US" sz="1800" dirty="0" smtClean="0"/>
              <a:t> </a:t>
            </a:r>
            <a:r>
              <a:rPr lang="en-US" sz="1800" dirty="0" err="1" smtClean="0"/>
              <a:t>tækniþróunar</a:t>
            </a:r>
            <a:r>
              <a:rPr lang="en-US" sz="1800" dirty="0" smtClean="0"/>
              <a:t> á </a:t>
            </a:r>
            <a:r>
              <a:rPr lang="en-US" sz="1800" dirty="0" err="1" smtClean="0"/>
              <a:t>sjálfsmyndina</a:t>
            </a:r>
            <a:r>
              <a:rPr lang="en-US" sz="1800" dirty="0" smtClean="0"/>
              <a:t>?</a:t>
            </a:r>
            <a:endParaRPr lang="en-US" sz="1800" dirty="0"/>
          </a:p>
        </p:txBody>
      </p:sp>
    </p:spTree>
    <p:extLst>
      <p:ext uri="{BB962C8B-B14F-4D97-AF65-F5344CB8AC3E}">
        <p14:creationId xmlns:p14="http://schemas.microsoft.com/office/powerpoint/2010/main" val="364499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Rectangle 3"/>
          <p:cNvSpPr txBox="1">
            <a:spLocks/>
          </p:cNvSpPr>
          <p:nvPr/>
        </p:nvSpPr>
        <p:spPr bwMode="auto">
          <a:xfrm>
            <a:off x="2051720" y="2060848"/>
            <a:ext cx="5184576" cy="1656184"/>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is-IS" sz="2400" dirty="0" smtClean="0"/>
              <a:t>En hér hefur aðeins verið drepið á hluta eins þáttar af tíu ofangreindum þáttum. Hver og einn kallar á miklu dýpri umræðu. </a:t>
            </a:r>
          </a:p>
          <a:p>
            <a:endParaRPr lang="en-US" sz="1800" dirty="0"/>
          </a:p>
        </p:txBody>
      </p:sp>
    </p:spTree>
    <p:extLst>
      <p:ext uri="{BB962C8B-B14F-4D97-AF65-F5344CB8AC3E}">
        <p14:creationId xmlns:p14="http://schemas.microsoft.com/office/powerpoint/2010/main" val="173659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smtClean="0"/>
              <a:t>Um </a:t>
            </a:r>
            <a:r>
              <a:rPr lang="is-IS" sz="2400" dirty="0"/>
              <a:t>áhrif stöðugrar </a:t>
            </a:r>
            <a:r>
              <a:rPr lang="is-IS" sz="2400" dirty="0" smtClean="0"/>
              <a:t>tæknibyltinar</a:t>
            </a:r>
            <a:endParaRPr lang="is-IS" sz="2400" dirty="0"/>
          </a:p>
        </p:txBody>
      </p:sp>
      <p:sp>
        <p:nvSpPr>
          <p:cNvPr id="16386" name="Rectangle 3"/>
          <p:cNvSpPr>
            <a:spLocks noGrp="1"/>
          </p:cNvSpPr>
          <p:nvPr>
            <p:ph type="body" idx="1"/>
          </p:nvPr>
        </p:nvSpPr>
        <p:spPr>
          <a:xfrm>
            <a:off x="107504" y="1259632"/>
            <a:ext cx="9108504" cy="5279281"/>
          </a:xfrm>
          <a:solidFill>
            <a:schemeClr val="bg1"/>
          </a:solidFill>
        </p:spPr>
        <p:txBody>
          <a:bodyPr/>
          <a:lstStyle/>
          <a:p>
            <a:pPr marL="0" indent="0">
              <a:buNone/>
            </a:pPr>
            <a:r>
              <a:rPr lang="is-IS" sz="2000" dirty="0" smtClean="0"/>
              <a:t>Mest áberandi áskorunin, en kannski ekki sú mikilvægasta – en mikilvæg þó. </a:t>
            </a:r>
          </a:p>
          <a:p>
            <a:endParaRPr lang="is-IS" sz="2000" dirty="0"/>
          </a:p>
          <a:p>
            <a:pPr marL="263525" lvl="1" indent="-263525"/>
            <a:r>
              <a:rPr lang="is-IS" sz="1800" dirty="0" smtClean="0"/>
              <a:t>Áður fyrr vildu menn nota tölvur til að kenna að sumu leyti úrelta hluti (fartölvuvæðing), - hluti sem tölvurnar tóku í raun yfir  – við erum ekki að fullu laus við þá hugmynd – sem var skiljanleg og oft metnaðarfull á sínum tíma (var sjálfur virkur talsmaður tölvuvæðingar skólastarfs á síðustu öld).</a:t>
            </a:r>
          </a:p>
          <a:p>
            <a:pPr marL="263525" lvl="1" indent="-263525"/>
            <a:endParaRPr lang="is-IS" sz="1800" dirty="0"/>
          </a:p>
          <a:p>
            <a:pPr marL="263525" lvl="1" indent="-263525">
              <a:spcBef>
                <a:spcPts val="1200"/>
              </a:spcBef>
            </a:pPr>
            <a:r>
              <a:rPr lang="is-IS" sz="1800" dirty="0" smtClean="0"/>
              <a:t>En </a:t>
            </a:r>
            <a:r>
              <a:rPr lang="is-IS" sz="1800" dirty="0" err="1" smtClean="0"/>
              <a:t>tölvutæknin</a:t>
            </a:r>
            <a:r>
              <a:rPr lang="is-IS" sz="1800" dirty="0" smtClean="0"/>
              <a:t> </a:t>
            </a:r>
            <a:r>
              <a:rPr lang="is-IS" sz="1800" b="1" dirty="0" err="1" smtClean="0"/>
              <a:t>gjörbreytir</a:t>
            </a:r>
            <a:r>
              <a:rPr lang="is-IS" sz="1800" b="1" dirty="0" smtClean="0"/>
              <a:t> </a:t>
            </a:r>
            <a:r>
              <a:rPr lang="is-IS" sz="1800" dirty="0" smtClean="0"/>
              <a:t>fjölmörgu í umhverfi okkar; hún breytir þess vegna  líka miklu um það sem er gagnlegt að læra; hún breytir samskiptaháttum okkar, jafnvel tilfinningum og siðferði. </a:t>
            </a:r>
            <a:r>
              <a:rPr lang="is-IS" sz="1800" dirty="0" err="1" smtClean="0"/>
              <a:t>Tölvutæknin</a:t>
            </a:r>
            <a:r>
              <a:rPr lang="is-IS" sz="1800" dirty="0" smtClean="0"/>
              <a:t> leggur okkur í hendur óteljandi verkfæri sem opna stöðugt nýja heima. </a:t>
            </a:r>
          </a:p>
          <a:p>
            <a:pPr marL="263525" lvl="1" indent="-263525">
              <a:spcBef>
                <a:spcPts val="1200"/>
              </a:spcBef>
            </a:pPr>
            <a:r>
              <a:rPr lang="is-IS" sz="1800" dirty="0" err="1" smtClean="0"/>
              <a:t>Tölvutæknin</a:t>
            </a:r>
            <a:r>
              <a:rPr lang="is-IS" sz="1800" dirty="0" smtClean="0"/>
              <a:t> krefur okkur því um samskiptahæfni, siðferðisskilning, frumkvæði. Einnig að við notfærum okkur í </a:t>
            </a:r>
            <a:r>
              <a:rPr lang="is-IS" sz="1800" dirty="0" err="1" smtClean="0"/>
              <a:t>sífellu</a:t>
            </a:r>
            <a:r>
              <a:rPr lang="is-IS" sz="1800" dirty="0" smtClean="0"/>
              <a:t> nýja tækni og tryggjum að við skiljum leyndardóma hennar. </a:t>
            </a:r>
            <a:r>
              <a:rPr lang="is-IS" sz="1800" dirty="0"/>
              <a:t>F</a:t>
            </a:r>
            <a:r>
              <a:rPr lang="is-IS" sz="1800" dirty="0" smtClean="0"/>
              <a:t>orritun verður líka, fyrir bragðið, eðlilegur þáttur almennrar menntunar. </a:t>
            </a:r>
          </a:p>
          <a:p>
            <a:pPr marL="263525" lvl="1" indent="-263525">
              <a:spcBef>
                <a:spcPts val="1200"/>
              </a:spcBef>
            </a:pPr>
            <a:r>
              <a:rPr lang="is-IS" sz="1800" dirty="0" smtClean="0"/>
              <a:t>En ágengni þessarar tækni undirstrikar líka marga </a:t>
            </a:r>
            <a:r>
              <a:rPr lang="is-IS" sz="1800" dirty="0" err="1" smtClean="0"/>
              <a:t>gamalkunnuga</a:t>
            </a:r>
            <a:r>
              <a:rPr lang="is-IS" sz="1800" dirty="0" smtClean="0"/>
              <a:t> og merkilega þætti sem verða sífellt mikilvægari sem viðfangsefni skólans, svo sem samvera, félagsskapur, vinátta, tilfinningar og líka líkamsrækt, útivist </a:t>
            </a:r>
            <a:r>
              <a:rPr lang="is-IS" sz="1800" smtClean="0"/>
              <a:t>og náttúruna.</a:t>
            </a: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311314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40005" y="1114425"/>
            <a:ext cx="9184005" cy="5743575"/>
          </a:xfrm>
          <a:prstGeom prst="rect">
            <a:avLst/>
          </a:prstGeom>
        </p:spPr>
      </p:pic>
      <p:sp>
        <p:nvSpPr>
          <p:cNvPr id="5" name="Síðufótarstaðgengill 4"/>
          <p:cNvSpPr>
            <a:spLocks noGrp="1"/>
          </p:cNvSpPr>
          <p:nvPr>
            <p:ph type="ftr" sz="quarter" idx="11"/>
          </p:nvPr>
        </p:nvSpPr>
        <p:spPr/>
        <p:txBody>
          <a:bodyPr/>
          <a:lstStyle/>
          <a:p>
            <a:pPr>
              <a:defRPr/>
            </a:pPr>
            <a:r>
              <a:rPr lang="fi-FI" smtClean="0"/>
              <a:t>Jón Torfi Jónasson                          Naustaskóla BKNE 15-08 2017</a:t>
            </a:r>
            <a:endParaRPr lang="is-IS"/>
          </a:p>
        </p:txBody>
      </p:sp>
      <p:sp>
        <p:nvSpPr>
          <p:cNvPr id="4" name="Rectangle 3"/>
          <p:cNvSpPr/>
          <p:nvPr/>
        </p:nvSpPr>
        <p:spPr>
          <a:xfrm>
            <a:off x="179512" y="188640"/>
            <a:ext cx="5400600" cy="646331"/>
          </a:xfrm>
          <a:prstGeom prst="rect">
            <a:avLst/>
          </a:prstGeom>
          <a:solidFill>
            <a:schemeClr val="bg1"/>
          </a:solidFill>
        </p:spPr>
        <p:txBody>
          <a:bodyPr wrap="square">
            <a:spAutoFit/>
          </a:bodyPr>
          <a:lstStyle/>
          <a:p>
            <a:r>
              <a:rPr lang="en-US" dirty="0">
                <a:solidFill>
                  <a:srgbClr val="141414"/>
                </a:solidFill>
                <a:latin typeface="Neue Helvetica W01"/>
              </a:rPr>
              <a:t> </a:t>
            </a:r>
            <a:r>
              <a:rPr lang="en-US" dirty="0" err="1" smtClean="0">
                <a:solidFill>
                  <a:srgbClr val="141414"/>
                </a:solidFill>
                <a:latin typeface="Neue Helvetica W01"/>
              </a:rPr>
              <a:t>sjá</a:t>
            </a:r>
            <a:r>
              <a:rPr lang="en-US" dirty="0" smtClean="0">
                <a:solidFill>
                  <a:srgbClr val="141414"/>
                </a:solidFill>
                <a:latin typeface="Neue Helvetica W01"/>
              </a:rPr>
              <a:t>  </a:t>
            </a:r>
            <a:r>
              <a:rPr lang="en-US" i="1" dirty="0" smtClean="0">
                <a:solidFill>
                  <a:srgbClr val="005C9C"/>
                </a:solidFill>
                <a:latin typeface="Neue Helvetica W01"/>
                <a:hlinkClick r:id="rId3"/>
              </a:rPr>
              <a:t>Technology </a:t>
            </a:r>
            <a:r>
              <a:rPr lang="en-US" i="1" dirty="0">
                <a:solidFill>
                  <a:srgbClr val="005C9C"/>
                </a:solidFill>
                <a:latin typeface="Neue Helvetica W01"/>
                <a:hlinkClick r:id="rId3"/>
              </a:rPr>
              <a:t>Tipping Points and Societal Impact</a:t>
            </a:r>
            <a:r>
              <a:rPr lang="en-US" dirty="0">
                <a:solidFill>
                  <a:srgbClr val="141414"/>
                </a:solidFill>
                <a:latin typeface="Neue Helvetica W01"/>
              </a:rPr>
              <a:t> </a:t>
            </a:r>
            <a:endParaRPr lang="is-IS" dirty="0"/>
          </a:p>
        </p:txBody>
      </p:sp>
      <p:sp>
        <p:nvSpPr>
          <p:cNvPr id="6" name="Rectangle 5"/>
          <p:cNvSpPr/>
          <p:nvPr/>
        </p:nvSpPr>
        <p:spPr>
          <a:xfrm>
            <a:off x="192088" y="484466"/>
            <a:ext cx="7476256" cy="307777"/>
          </a:xfrm>
          <a:prstGeom prst="rect">
            <a:avLst/>
          </a:prstGeom>
          <a:solidFill>
            <a:schemeClr val="bg1"/>
          </a:solidFill>
        </p:spPr>
        <p:txBody>
          <a:bodyPr wrap="square">
            <a:spAutoFit/>
          </a:bodyPr>
          <a:lstStyle/>
          <a:p>
            <a:r>
              <a:rPr lang="is-IS" sz="1400" dirty="0"/>
              <a:t>https://www.weforum.org/agenda/archive/fourth-industrial-revolution</a:t>
            </a:r>
          </a:p>
        </p:txBody>
      </p:sp>
      <p:sp>
        <p:nvSpPr>
          <p:cNvPr id="8" name="Rectangle 7"/>
          <p:cNvSpPr/>
          <p:nvPr/>
        </p:nvSpPr>
        <p:spPr>
          <a:xfrm>
            <a:off x="402052" y="6078817"/>
            <a:ext cx="3403496" cy="369332"/>
          </a:xfrm>
          <a:prstGeom prst="rect">
            <a:avLst/>
          </a:prstGeom>
        </p:spPr>
        <p:txBody>
          <a:bodyPr wrap="none">
            <a:spAutoFit/>
          </a:bodyPr>
          <a:lstStyle/>
          <a:p>
            <a:r>
              <a:rPr lang="is-IS" dirty="0">
                <a:hlinkClick r:id="rId4"/>
              </a:rPr>
              <a:t>https://</a:t>
            </a:r>
            <a:r>
              <a:rPr lang="is-IS" dirty="0" smtClean="0">
                <a:hlinkClick r:id="rId4"/>
              </a:rPr>
              <a:t>youtu.be/z6Ew7N9tPOo</a:t>
            </a:r>
            <a:r>
              <a:rPr lang="is-IS" dirty="0" smtClean="0"/>
              <a:t> </a:t>
            </a:r>
            <a:endParaRPr lang="is-IS" dirty="0"/>
          </a:p>
        </p:txBody>
      </p:sp>
      <p:sp>
        <p:nvSpPr>
          <p:cNvPr id="12" name="Rectangle 11"/>
          <p:cNvSpPr/>
          <p:nvPr/>
        </p:nvSpPr>
        <p:spPr>
          <a:xfrm>
            <a:off x="4355976" y="792243"/>
            <a:ext cx="4817242" cy="1200329"/>
          </a:xfrm>
          <a:prstGeom prst="rect">
            <a:avLst/>
          </a:prstGeom>
          <a:solidFill>
            <a:schemeClr val="bg1"/>
          </a:solidFill>
        </p:spPr>
        <p:txBody>
          <a:bodyPr wrap="square">
            <a:spAutoFit/>
          </a:bodyPr>
          <a:lstStyle/>
          <a:p>
            <a:r>
              <a:rPr lang="is-IS" dirty="0" smtClean="0"/>
              <a:t>Hvenær verða neðangreindir þættir áberandi hluti daglegs lífs? Ágiskanir fjölmargra sérfræðinga. Miðgildi, en niðurstöðurnar sýna ekki hve mikil breidd er í skoðunum.</a:t>
            </a:r>
            <a:endParaRPr lang="is-IS" b="1" dirty="0">
              <a:solidFill>
                <a:srgbClr val="111111"/>
              </a:solidFill>
              <a:latin typeface="Arial" panose="020B0604020202020204" pitchFamily="34" charset="0"/>
            </a:endParaRPr>
          </a:p>
        </p:txBody>
      </p:sp>
      <p:sp>
        <p:nvSpPr>
          <p:cNvPr id="15" name="Rectangle 14"/>
          <p:cNvSpPr/>
          <p:nvPr/>
        </p:nvSpPr>
        <p:spPr>
          <a:xfrm>
            <a:off x="5148064" y="4834832"/>
            <a:ext cx="3744416" cy="1815882"/>
          </a:xfrm>
          <a:prstGeom prst="rect">
            <a:avLst/>
          </a:prstGeom>
          <a:solidFill>
            <a:schemeClr val="bg1"/>
          </a:solidFill>
        </p:spPr>
        <p:txBody>
          <a:bodyPr wrap="square">
            <a:spAutoFit/>
          </a:bodyPr>
          <a:lstStyle/>
          <a:p>
            <a:r>
              <a:rPr lang="is-IS" sz="2800" dirty="0" smtClean="0"/>
              <a:t>Tafla sýnd til að undirstrika hve víða </a:t>
            </a:r>
            <a:r>
              <a:rPr lang="is-IS" sz="2800" dirty="0" err="1" smtClean="0"/>
              <a:t>tæknin</a:t>
            </a:r>
            <a:r>
              <a:rPr lang="is-IS" sz="2800" dirty="0" smtClean="0"/>
              <a:t> mun snerta okkar daglega líf. </a:t>
            </a:r>
            <a:endParaRPr lang="is-IS" sz="2800" b="1" dirty="0">
              <a:solidFill>
                <a:srgbClr val="111111"/>
              </a:solidFill>
              <a:latin typeface="Arial" panose="020B0604020202020204" pitchFamily="34" charset="0"/>
            </a:endParaRPr>
          </a:p>
        </p:txBody>
      </p:sp>
    </p:spTree>
    <p:extLst>
      <p:ext uri="{BB962C8B-B14F-4D97-AF65-F5344CB8AC3E}">
        <p14:creationId xmlns:p14="http://schemas.microsoft.com/office/powerpoint/2010/main" val="51827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9144000" cy="1143000"/>
          </a:xfrm>
          <a:solidFill>
            <a:schemeClr val="bg1"/>
          </a:solidFill>
        </p:spPr>
        <p:txBody>
          <a:bodyPr/>
          <a:lstStyle/>
          <a:p>
            <a:pPr marL="0" indent="0" algn="l">
              <a:buNone/>
            </a:pPr>
            <a:r>
              <a:rPr lang="is-IS" sz="2800" dirty="0" smtClean="0"/>
              <a:t>	</a:t>
            </a:r>
            <a:r>
              <a:rPr lang="is-IS" sz="2000" dirty="0"/>
              <a:t>Sný mér hér að tveimur efnisþáttum þar sem þann síðari má rekja til þess fyrri:</a:t>
            </a:r>
          </a:p>
        </p:txBody>
      </p:sp>
      <p:sp>
        <p:nvSpPr>
          <p:cNvPr id="16386" name="Rectangle 3"/>
          <p:cNvSpPr>
            <a:spLocks noGrp="1"/>
          </p:cNvSpPr>
          <p:nvPr>
            <p:ph type="body" idx="1"/>
          </p:nvPr>
        </p:nvSpPr>
        <p:spPr>
          <a:xfrm>
            <a:off x="539552" y="1346282"/>
            <a:ext cx="8424936" cy="4819022"/>
          </a:xfrm>
        </p:spPr>
        <p:txBody>
          <a:bodyPr/>
          <a:lstStyle/>
          <a:p>
            <a:pPr marL="0" indent="0">
              <a:buNone/>
            </a:pPr>
            <a:endParaRPr lang="is-IS" sz="2000" dirty="0" smtClean="0"/>
          </a:p>
          <a:p>
            <a:pPr marL="0" indent="0">
              <a:buNone/>
            </a:pPr>
            <a:r>
              <a:rPr lang="is-IS" sz="2000" dirty="0" smtClean="0"/>
              <a:t>I.	Menntun og framtíðin</a:t>
            </a:r>
            <a:endParaRPr lang="is-IS" sz="2000" dirty="0"/>
          </a:p>
          <a:p>
            <a:pPr lvl="1"/>
            <a:r>
              <a:rPr lang="is-IS" sz="2000" dirty="0" smtClean="0"/>
              <a:t>Tilgangur menntunar – hlutverk skóla</a:t>
            </a:r>
          </a:p>
          <a:p>
            <a:pPr lvl="1"/>
            <a:r>
              <a:rPr lang="is-IS" sz="2000" dirty="0" smtClean="0"/>
              <a:t>Hvað eigum við með framtíðin?</a:t>
            </a:r>
          </a:p>
          <a:p>
            <a:pPr lvl="1"/>
            <a:r>
              <a:rPr lang="is-IS" sz="2000" dirty="0" smtClean="0"/>
              <a:t>Um áskoranir framtíðar</a:t>
            </a:r>
          </a:p>
          <a:p>
            <a:pPr lvl="1"/>
            <a:r>
              <a:rPr lang="is-IS" sz="2000" dirty="0" smtClean="0"/>
              <a:t>Um áhrif stöðugrar tæknibyltinar</a:t>
            </a:r>
          </a:p>
          <a:p>
            <a:pPr lvl="1"/>
            <a:r>
              <a:rPr lang="is-IS" sz="2000" dirty="0" smtClean="0"/>
              <a:t>Lykilhæfni – tækni - nýsköpun</a:t>
            </a:r>
          </a:p>
          <a:p>
            <a:endParaRPr lang="is-IS" sz="2000" dirty="0"/>
          </a:p>
          <a:p>
            <a:pPr marL="0" indent="0">
              <a:buNone/>
            </a:pPr>
            <a:r>
              <a:rPr lang="is-IS" sz="2000" dirty="0" smtClean="0"/>
              <a:t>II.	Um þátt og stöðu kennarans í þróun menntunar</a:t>
            </a:r>
          </a:p>
          <a:p>
            <a:pPr lvl="1"/>
            <a:r>
              <a:rPr lang="is-IS" sz="2000" dirty="0" smtClean="0"/>
              <a:t>Um fagmennsku og sjálfstraust kennara</a:t>
            </a:r>
          </a:p>
          <a:p>
            <a:pPr lvl="1"/>
            <a:r>
              <a:rPr lang="is-IS" sz="2000" dirty="0"/>
              <a:t>Um símenntun og </a:t>
            </a:r>
            <a:r>
              <a:rPr lang="is-IS" sz="2000" dirty="0" smtClean="0"/>
              <a:t>starfsþróun</a:t>
            </a:r>
          </a:p>
          <a:p>
            <a:pPr lvl="1"/>
            <a:r>
              <a:rPr lang="is-IS" sz="2000" dirty="0" smtClean="0"/>
              <a:t>Um mikilvægi samtalsins</a:t>
            </a: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422096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386">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638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smtClean="0"/>
              <a:t>Lykilhæfni </a:t>
            </a:r>
            <a:r>
              <a:rPr lang="is-IS" sz="2400" dirty="0"/>
              <a:t>– tækni - nýsköpun</a:t>
            </a:r>
          </a:p>
        </p:txBody>
      </p:sp>
      <p:sp>
        <p:nvSpPr>
          <p:cNvPr id="16386" name="Rectangle 3"/>
          <p:cNvSpPr>
            <a:spLocks noGrp="1"/>
          </p:cNvSpPr>
          <p:nvPr>
            <p:ph type="body" idx="1"/>
          </p:nvPr>
        </p:nvSpPr>
        <p:spPr>
          <a:xfrm>
            <a:off x="539552" y="1346282"/>
            <a:ext cx="8424936" cy="4819022"/>
          </a:xfrm>
        </p:spPr>
        <p:txBody>
          <a:bodyPr/>
          <a:lstStyle/>
          <a:p>
            <a:pPr marL="0" indent="0">
              <a:buNone/>
            </a:pPr>
            <a:r>
              <a:rPr lang="is-IS" sz="2000" dirty="0" err="1" smtClean="0"/>
              <a:t>Fátt</a:t>
            </a:r>
            <a:r>
              <a:rPr lang="is-IS" sz="2000" dirty="0" smtClean="0"/>
              <a:t> sagt hér um þessa þætti þótt þeir séu undirtitill málþingsins; þetta þó:</a:t>
            </a:r>
          </a:p>
          <a:p>
            <a:pPr marL="0" indent="0">
              <a:buNone/>
            </a:pPr>
            <a:endParaRPr lang="is-IS" sz="2000" dirty="0"/>
          </a:p>
          <a:p>
            <a:pPr marL="0" indent="0">
              <a:buNone/>
            </a:pPr>
            <a:r>
              <a:rPr lang="is-IS" sz="2000" dirty="0" smtClean="0"/>
              <a:t>Lykilhæfni. Síðasta námskrá opnaði rækilega umræðuna um námskrá og var mjög þarft innlegg. Hins vegar má færa líkur að því að hugmyndin um lykilhæfni verði smám saman úrelt, eða að margvíslega færni aðra en þá sem nefnd er í námskránni megi með góðum rökum setja í þennan flokk. </a:t>
            </a:r>
          </a:p>
          <a:p>
            <a:pPr marL="0" indent="0">
              <a:buNone/>
            </a:pPr>
            <a:endParaRPr lang="is-IS" sz="2000" dirty="0"/>
          </a:p>
          <a:p>
            <a:pPr marL="0" indent="0">
              <a:buNone/>
            </a:pPr>
            <a:r>
              <a:rPr lang="is-IS" sz="2000" dirty="0" smtClean="0"/>
              <a:t>Tækni. Við ættum sennilega að vera miklu opnari fyrir því að flétta nýja tækni inn í skólastarf, en oftast á allt öðrum forsendum en við erum vön að gera.</a:t>
            </a:r>
          </a:p>
          <a:p>
            <a:pPr marL="0" indent="0">
              <a:buNone/>
            </a:pPr>
            <a:endParaRPr lang="is-IS" sz="2000" dirty="0"/>
          </a:p>
          <a:p>
            <a:pPr marL="0" indent="0">
              <a:buNone/>
            </a:pPr>
            <a:r>
              <a:rPr lang="is-IS" sz="2000" dirty="0" smtClean="0"/>
              <a:t>Nýsköpun. Kannski felst besta nýsköpunarkennslan eða nýsköpunarmenningin í því að kennarar og skólar fari ýmsar nýja leiðir í vali á inntaki starfs síns. Með því mætti hópvirkja fagfólk menntakerfisins (</a:t>
            </a:r>
            <a:r>
              <a:rPr lang="is-IS" sz="2000" dirty="0" err="1" smtClean="0"/>
              <a:t>crowdsource</a:t>
            </a:r>
            <a:r>
              <a:rPr lang="is-IS" sz="2000" dirty="0" smtClean="0"/>
              <a:t>). </a:t>
            </a:r>
          </a:p>
          <a:p>
            <a:pPr marL="0" indent="0">
              <a:buNone/>
            </a:pPr>
            <a:endParaRPr lang="is-IS" sz="2000" dirty="0"/>
          </a:p>
          <a:p>
            <a:pPr marL="0" indent="0">
              <a:buNone/>
            </a:pP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303970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pPr marL="0" indent="0">
              <a:buNone/>
            </a:pPr>
            <a:r>
              <a:rPr lang="is-IS" sz="2800" dirty="0" smtClean="0"/>
              <a:t>Um </a:t>
            </a:r>
            <a:r>
              <a:rPr lang="is-IS" sz="2800" dirty="0"/>
              <a:t>þátt og stöðu kennarans í þróun </a:t>
            </a:r>
            <a:r>
              <a:rPr lang="is-IS" sz="2800" dirty="0" smtClean="0"/>
              <a:t>menntunar</a:t>
            </a:r>
            <a:endParaRPr lang="is-IS" sz="28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34445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pPr lvl="1"/>
            <a:r>
              <a:rPr lang="is-IS" sz="2400" dirty="0"/>
              <a:t>Um fagmennsku og sjálfstraust </a:t>
            </a:r>
            <a:r>
              <a:rPr lang="is-IS" sz="2400" dirty="0" smtClean="0"/>
              <a:t>kennara</a:t>
            </a:r>
            <a:endParaRPr lang="is-IS" sz="24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
        <p:nvSpPr>
          <p:cNvPr id="6" name="Rectangle 3"/>
          <p:cNvSpPr txBox="1">
            <a:spLocks/>
          </p:cNvSpPr>
          <p:nvPr/>
        </p:nvSpPr>
        <p:spPr bwMode="auto">
          <a:xfrm>
            <a:off x="539552" y="1346282"/>
            <a:ext cx="8424936" cy="481902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Font typeface="Arial" charset="0"/>
              <a:buNone/>
            </a:pPr>
            <a:r>
              <a:rPr lang="is-IS" sz="2000" kern="0" dirty="0" smtClean="0"/>
              <a:t>Sný mér að seinni efnisþætti framsögu minnar.  Inni skólakerfinu starfar gríðarlega fjölmennur hópur afar vel menntaðs fólks.  </a:t>
            </a:r>
          </a:p>
          <a:p>
            <a:pPr marL="0" indent="0">
              <a:buFont typeface="Arial" charset="0"/>
              <a:buNone/>
            </a:pPr>
            <a:endParaRPr lang="is-IS" sz="2000" kern="0" dirty="0" smtClean="0"/>
          </a:p>
          <a:p>
            <a:pPr marL="514350" indent="-514350">
              <a:buFont typeface="Arial" charset="0"/>
              <a:buAutoNum type="romanUcPeriod"/>
            </a:pPr>
            <a:r>
              <a:rPr lang="is-IS" sz="1800" kern="0" dirty="0" smtClean="0"/>
              <a:t>Leikskólakennarar</a:t>
            </a:r>
          </a:p>
          <a:p>
            <a:pPr marL="514350" indent="-514350">
              <a:buFont typeface="Arial" charset="0"/>
              <a:buAutoNum type="romanUcPeriod"/>
            </a:pPr>
            <a:r>
              <a:rPr lang="is-IS" sz="1800" kern="0" dirty="0" smtClean="0"/>
              <a:t>Grunnskólakennarar</a:t>
            </a:r>
          </a:p>
          <a:p>
            <a:pPr marL="514350" indent="-514350">
              <a:buFont typeface="Arial" charset="0"/>
              <a:buAutoNum type="romanUcPeriod"/>
            </a:pPr>
            <a:r>
              <a:rPr lang="is-IS" sz="1800" kern="0" dirty="0" smtClean="0"/>
              <a:t>Framhaldsskólakennarar</a:t>
            </a:r>
          </a:p>
          <a:p>
            <a:pPr marL="514350" indent="-514350">
              <a:buFont typeface="Arial" charset="0"/>
              <a:buAutoNum type="romanUcPeriod"/>
            </a:pPr>
            <a:r>
              <a:rPr lang="is-IS" sz="1800" kern="0" dirty="0" smtClean="0"/>
              <a:t>Fjöldi annars fagfólks og starfsmanna</a:t>
            </a:r>
          </a:p>
          <a:p>
            <a:endParaRPr lang="is-IS" sz="2000" kern="0" dirty="0" smtClean="0"/>
          </a:p>
          <a:p>
            <a:pPr marL="0" indent="0">
              <a:buFont typeface="Arial" charset="0"/>
              <a:buNone/>
            </a:pPr>
            <a:endParaRPr lang="is-IS" sz="2000" kern="0" dirty="0" smtClean="0"/>
          </a:p>
          <a:p>
            <a:pPr marL="0" indent="0">
              <a:buFont typeface="Arial" charset="0"/>
              <a:buNone/>
            </a:pPr>
            <a:endParaRPr lang="is-IS" sz="2000" kern="0" dirty="0" smtClean="0"/>
          </a:p>
          <a:p>
            <a:pPr marL="0" indent="0">
              <a:buFont typeface="Arial" charset="0"/>
              <a:buNone/>
            </a:pPr>
            <a:endParaRPr lang="is-IS" sz="2000" kern="0" dirty="0" smtClean="0"/>
          </a:p>
          <a:p>
            <a:pPr marL="0" indent="0">
              <a:buFont typeface="Arial" charset="0"/>
              <a:buNone/>
            </a:pPr>
            <a:endParaRPr lang="is-IS" sz="2000" kern="0" dirty="0" smtClean="0"/>
          </a:p>
          <a:p>
            <a:pPr marL="0" indent="0">
              <a:buFont typeface="Arial" charset="0"/>
              <a:buNone/>
            </a:pPr>
            <a:endParaRPr lang="is-IS" sz="2000" kern="0" dirty="0" smtClean="0"/>
          </a:p>
          <a:p>
            <a:pPr marL="0" indent="0">
              <a:buFont typeface="Arial" charset="0"/>
              <a:buNone/>
            </a:pPr>
            <a:endParaRPr lang="is-IS" sz="2000" kern="0" dirty="0"/>
          </a:p>
        </p:txBody>
      </p:sp>
      <p:pic>
        <p:nvPicPr>
          <p:cNvPr id="3" name="Picture 2"/>
          <p:cNvPicPr>
            <a:picLocks noChangeAspect="1"/>
          </p:cNvPicPr>
          <p:nvPr/>
        </p:nvPicPr>
        <p:blipFill>
          <a:blip r:embed="rId2"/>
          <a:stretch>
            <a:fillRect/>
          </a:stretch>
        </p:blipFill>
        <p:spPr>
          <a:xfrm>
            <a:off x="938469" y="4221088"/>
            <a:ext cx="7267062" cy="1896020"/>
          </a:xfrm>
          <a:prstGeom prst="rect">
            <a:avLst/>
          </a:prstGeom>
        </p:spPr>
      </p:pic>
    </p:spTree>
    <p:extLst>
      <p:ext uri="{BB962C8B-B14F-4D97-AF65-F5344CB8AC3E}">
        <p14:creationId xmlns:p14="http://schemas.microsoft.com/office/powerpoint/2010/main" val="16158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pPr lvl="1"/>
            <a:r>
              <a:rPr lang="is-IS" sz="2400" dirty="0"/>
              <a:t>Um fagmennsku og sjálfstraust </a:t>
            </a:r>
            <a:r>
              <a:rPr lang="is-IS" sz="2400" dirty="0" smtClean="0"/>
              <a:t>kennara</a:t>
            </a:r>
            <a:endParaRPr lang="is-IS" sz="24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
        <p:nvSpPr>
          <p:cNvPr id="6" name="Rectangle 3"/>
          <p:cNvSpPr txBox="1">
            <a:spLocks/>
          </p:cNvSpPr>
          <p:nvPr/>
        </p:nvSpPr>
        <p:spPr bwMode="auto">
          <a:xfrm>
            <a:off x="179512" y="1346282"/>
            <a:ext cx="8784976" cy="4819022"/>
          </a:xfrm>
          <a:prstGeom prst="rect">
            <a:avLst/>
          </a:prstGeom>
          <a:no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Font typeface="Arial" charset="0"/>
              <a:buNone/>
            </a:pPr>
            <a:r>
              <a:rPr lang="is-IS" sz="2000" kern="0" dirty="0" smtClean="0"/>
              <a:t>Fagstéttin verður að undirstrika eftirfarandi, gagnvart sjálfri sér og öðrum:</a:t>
            </a:r>
          </a:p>
          <a:p>
            <a:pPr marL="0" indent="0">
              <a:buFont typeface="Arial" charset="0"/>
              <a:buNone/>
            </a:pPr>
            <a:endParaRPr lang="is-IS" sz="2000" kern="0" dirty="0"/>
          </a:p>
          <a:p>
            <a:pPr>
              <a:spcBef>
                <a:spcPts val="1200"/>
              </a:spcBef>
              <a:buFont typeface="Wingdings" panose="05000000000000000000" pitchFamily="2" charset="2"/>
              <a:buChar char="§"/>
            </a:pPr>
            <a:r>
              <a:rPr lang="is-IS" sz="2000" kern="0" dirty="0" smtClean="0"/>
              <a:t>Afl sitt sem felst í góðri menntun hennar, fjölda og staðsetningu á vettvangi skólans til þess að sinna skólastarfi og þróun þess.</a:t>
            </a:r>
          </a:p>
          <a:p>
            <a:pPr>
              <a:spcBef>
                <a:spcPts val="1200"/>
              </a:spcBef>
              <a:buFont typeface="Wingdings" panose="05000000000000000000" pitchFamily="2" charset="2"/>
              <a:buChar char="§"/>
            </a:pPr>
            <a:r>
              <a:rPr lang="is-IS" sz="2000" kern="0" dirty="0" smtClean="0"/>
              <a:t>Afl sitt með tilvísun í gróskumikið þróunarstarf í skólum um allt land; starf sem sýnir burði, frumkvæði og áhuga til þess að stuðla að endurnýjun menntunar.</a:t>
            </a:r>
          </a:p>
          <a:p>
            <a:pPr>
              <a:spcBef>
                <a:spcPts val="1200"/>
              </a:spcBef>
              <a:buFont typeface="Wingdings" panose="05000000000000000000" pitchFamily="2" charset="2"/>
              <a:buChar char="§"/>
            </a:pPr>
            <a:r>
              <a:rPr lang="is-IS" sz="2000" kern="0" dirty="0" smtClean="0"/>
              <a:t>Skynsemi þess að virkja þetta afl, m.a. með tilvísun í þá staðreynd að aðeins starf sem unnið er að undirlagi og með „eignarhaldi“ þeirra sem eiga að vinna það  </a:t>
            </a:r>
            <a:r>
              <a:rPr lang="is-IS" sz="2000" kern="0" dirty="0"/>
              <a:t>verður </a:t>
            </a:r>
            <a:r>
              <a:rPr lang="is-IS" sz="2000" kern="0" dirty="0" smtClean="0"/>
              <a:t>lífseigt </a:t>
            </a:r>
            <a:r>
              <a:rPr lang="is-IS" sz="2000" kern="0" dirty="0"/>
              <a:t>og </a:t>
            </a:r>
            <a:r>
              <a:rPr lang="is-IS" sz="2000" kern="0" dirty="0" smtClean="0"/>
              <a:t>gróskumikið.</a:t>
            </a:r>
            <a:endParaRPr lang="is-IS" sz="2000" kern="0" dirty="0"/>
          </a:p>
          <a:p>
            <a:pPr>
              <a:spcBef>
                <a:spcPts val="1200"/>
              </a:spcBef>
              <a:buFont typeface="Wingdings" panose="05000000000000000000" pitchFamily="2" charset="2"/>
              <a:buChar char="§"/>
            </a:pPr>
            <a:r>
              <a:rPr lang="is-IS" sz="2000" kern="0" dirty="0" smtClean="0"/>
              <a:t>Að henni sé sýnt fullt traust, enda sé hún reiðubúin til að standa áfram undir því, eins og hún hefur gert. Jafnframt séu henni sköpuð skilyrði til sífelldrar þróunar; það sé skólanum algjör lífsnauðsyn. </a:t>
            </a:r>
            <a:endParaRPr lang="is-IS" sz="2000" kern="0" dirty="0"/>
          </a:p>
        </p:txBody>
      </p:sp>
    </p:spTree>
    <p:extLst>
      <p:ext uri="{BB962C8B-B14F-4D97-AF65-F5344CB8AC3E}">
        <p14:creationId xmlns:p14="http://schemas.microsoft.com/office/powerpoint/2010/main" val="405894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pPr lvl="1"/>
            <a:r>
              <a:rPr lang="is-IS" sz="2400" dirty="0" smtClean="0"/>
              <a:t>Um </a:t>
            </a:r>
            <a:r>
              <a:rPr lang="is-IS" sz="2400" dirty="0"/>
              <a:t>símenntun og </a:t>
            </a:r>
            <a:r>
              <a:rPr lang="is-IS" sz="2400" dirty="0" smtClean="0"/>
              <a:t>starfsþróun</a:t>
            </a:r>
            <a:endParaRPr lang="is-IS" sz="2400" dirty="0"/>
          </a:p>
        </p:txBody>
      </p:sp>
      <p:sp>
        <p:nvSpPr>
          <p:cNvPr id="16386" name="Rectangle 3"/>
          <p:cNvSpPr>
            <a:spLocks noGrp="1"/>
          </p:cNvSpPr>
          <p:nvPr>
            <p:ph type="body" idx="1"/>
          </p:nvPr>
        </p:nvSpPr>
        <p:spPr>
          <a:xfrm>
            <a:off x="539552" y="1346282"/>
            <a:ext cx="8424936" cy="4819022"/>
          </a:xfrm>
        </p:spPr>
        <p:txBody>
          <a:bodyPr/>
          <a:lstStyle/>
          <a:p>
            <a:pPr marL="0" indent="0">
              <a:buNone/>
            </a:pPr>
            <a:endParaRPr lang="is-IS" sz="2000" dirty="0" smtClean="0"/>
          </a:p>
          <a:p>
            <a:pPr marL="0" indent="0">
              <a:buNone/>
            </a:pPr>
            <a:endParaRPr lang="is-IS" sz="2000" dirty="0"/>
          </a:p>
          <a:p>
            <a:pPr marL="0" indent="0" algn="ctr">
              <a:buNone/>
            </a:pPr>
            <a:r>
              <a:rPr lang="is-IS" sz="2000" dirty="0" smtClean="0"/>
              <a:t>Tvær hliðar á sama peningi</a:t>
            </a: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1216708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800" dirty="0" smtClean="0"/>
              <a:t>	Smá innskot</a:t>
            </a:r>
          </a:p>
        </p:txBody>
      </p:sp>
      <p:sp>
        <p:nvSpPr>
          <p:cNvPr id="16386" name="Rectangle 3"/>
          <p:cNvSpPr>
            <a:spLocks noGrp="1"/>
          </p:cNvSpPr>
          <p:nvPr>
            <p:ph type="body" idx="1"/>
          </p:nvPr>
        </p:nvSpPr>
        <p:spPr>
          <a:xfrm>
            <a:off x="1619672" y="1346282"/>
            <a:ext cx="6264696" cy="4819022"/>
          </a:xfrm>
        </p:spPr>
        <p:txBody>
          <a:bodyPr/>
          <a:lstStyle/>
          <a:p>
            <a:pPr marL="0" indent="0">
              <a:buNone/>
            </a:pPr>
            <a:endParaRPr lang="en-US" sz="2000" dirty="0" smtClean="0"/>
          </a:p>
          <a:p>
            <a:pPr marL="0" indent="0">
              <a:buNone/>
            </a:pPr>
            <a:endParaRPr lang="en-US" sz="2000" dirty="0"/>
          </a:p>
          <a:p>
            <a:pPr marL="0" indent="0">
              <a:buNone/>
            </a:pPr>
            <a:endParaRPr lang="en-US" sz="2000" dirty="0"/>
          </a:p>
          <a:p>
            <a:pPr marL="0" indent="0">
              <a:buNone/>
            </a:pPr>
            <a:r>
              <a:rPr lang="is-IS" sz="2000" dirty="0" smtClean="0"/>
              <a:t>Steingrímur Arason. (1919). Stjórnarbylting á skólasviðinu. </a:t>
            </a:r>
          </a:p>
          <a:p>
            <a:pPr marL="0" indent="0">
              <a:buNone/>
            </a:pPr>
            <a:endParaRPr lang="is-IS" sz="2000" dirty="0" smtClean="0"/>
          </a:p>
          <a:p>
            <a:pPr marL="0" indent="0">
              <a:buNone/>
            </a:pPr>
            <a:r>
              <a:rPr lang="is-IS" sz="2000" dirty="0" smtClean="0"/>
              <a:t>“Sú hugmynd telst nú til fortíðar fremur en nútíðar, að með kennaraprófínu hafi kennarinn fengið fræðanesti, sem endist lífsleiðina á enda, því að aldrei </a:t>
            </a:r>
            <a:r>
              <a:rPr lang="is-IS" sz="2000" dirty="0" err="1" smtClean="0"/>
              <a:t>ríður</a:t>
            </a:r>
            <a:r>
              <a:rPr lang="is-IS" sz="2000" dirty="0" smtClean="0"/>
              <a:t> kennaranum meira á hjálp, en þegar hann er farinn að kenna. Nýjar kringumstæður flytja með sér nýja örðugleika, sem hann hafði aldrei dreymt um.”</a:t>
            </a:r>
          </a:p>
          <a:p>
            <a:pPr>
              <a:buFont typeface="Wingdings" panose="05000000000000000000" pitchFamily="2" charset="2"/>
              <a:buChar char="Ø"/>
            </a:pPr>
            <a:endParaRPr lang="is-IS" sz="2000" dirty="0"/>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Tree>
    <p:extLst>
      <p:ext uri="{BB962C8B-B14F-4D97-AF65-F5344CB8AC3E}">
        <p14:creationId xmlns:p14="http://schemas.microsoft.com/office/powerpoint/2010/main" val="4185750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5508104" cy="1143000"/>
          </a:xfrm>
          <a:solidFill>
            <a:srgbClr val="F7C5A3"/>
          </a:solidFill>
        </p:spPr>
        <p:txBody>
          <a:bodyPr/>
          <a:lstStyle/>
          <a:p>
            <a:r>
              <a:rPr lang="en-GB" sz="2000" dirty="0" err="1" smtClean="0"/>
              <a:t>Fullan</a:t>
            </a:r>
            <a:r>
              <a:rPr lang="en-GB" sz="2000" dirty="0" smtClean="0"/>
              <a:t> </a:t>
            </a:r>
            <a:r>
              <a:rPr lang="en-GB" sz="2000" dirty="0"/>
              <a:t>og Hargreaves 2016 – Call to action Bring the profession back in </a:t>
            </a:r>
            <a:r>
              <a:rPr lang="en-GB" sz="2800" dirty="0"/>
              <a:t/>
            </a:r>
            <a:br>
              <a:rPr lang="en-GB" sz="2800" dirty="0"/>
            </a:br>
            <a:r>
              <a:rPr lang="is-IS" sz="1600" dirty="0"/>
              <a:t>Viðbrögð  við kanadískri rannsókn á starfsþróun</a:t>
            </a:r>
          </a:p>
        </p:txBody>
      </p:sp>
      <p:sp>
        <p:nvSpPr>
          <p:cNvPr id="16386" name="Rectangle 3"/>
          <p:cNvSpPr>
            <a:spLocks noGrp="1"/>
          </p:cNvSpPr>
          <p:nvPr>
            <p:ph type="body" idx="1"/>
          </p:nvPr>
        </p:nvSpPr>
        <p:spPr>
          <a:xfrm>
            <a:off x="251520" y="1346282"/>
            <a:ext cx="8496944" cy="4819022"/>
          </a:xfrm>
        </p:spPr>
        <p:txBody>
          <a:bodyPr/>
          <a:lstStyle/>
          <a:p>
            <a:pPr marL="0" indent="0">
              <a:buNone/>
            </a:pPr>
            <a:endParaRPr lang="is-IS" sz="2000" dirty="0" smtClean="0"/>
          </a:p>
          <a:p>
            <a:pPr marL="0" indent="0">
              <a:buNone/>
            </a:pPr>
            <a:r>
              <a:rPr lang="is-IS" sz="2000" dirty="0" smtClean="0"/>
              <a:t>Þeir </a:t>
            </a:r>
            <a:r>
              <a:rPr lang="is-IS" sz="2000" dirty="0"/>
              <a:t>gera mikinn mun á </a:t>
            </a:r>
            <a:endParaRPr lang="is-IS" sz="2000" dirty="0" smtClean="0"/>
          </a:p>
          <a:p>
            <a:r>
              <a:rPr lang="is-IS" sz="2000" dirty="0" smtClean="0"/>
              <a:t>Faglegum </a:t>
            </a:r>
            <a:r>
              <a:rPr lang="is-IS" sz="2000" dirty="0"/>
              <a:t>þekkingarauka – skilningi (</a:t>
            </a:r>
            <a:r>
              <a:rPr lang="is-IS" sz="2000" dirty="0" err="1"/>
              <a:t>professional</a:t>
            </a:r>
            <a:r>
              <a:rPr lang="is-IS" sz="2000" dirty="0"/>
              <a:t> </a:t>
            </a:r>
            <a:r>
              <a:rPr lang="is-IS" sz="2000" dirty="0" err="1"/>
              <a:t>learning</a:t>
            </a:r>
            <a:r>
              <a:rPr lang="is-IS" sz="2000" dirty="0" smtClean="0"/>
              <a:t>), sem við höfum kallað símenntun, eða endurmenntun eða faglega símenntun</a:t>
            </a:r>
            <a:endParaRPr lang="is-IS" sz="2000" dirty="0"/>
          </a:p>
          <a:p>
            <a:pPr marL="0" indent="0">
              <a:buNone/>
            </a:pPr>
            <a:r>
              <a:rPr lang="is-IS" sz="2000" dirty="0" smtClean="0"/>
              <a:t>og</a:t>
            </a:r>
            <a:endParaRPr lang="is-IS" sz="2000" dirty="0"/>
          </a:p>
          <a:p>
            <a:r>
              <a:rPr lang="is-IS" sz="2000" dirty="0" smtClean="0"/>
              <a:t>aukinni </a:t>
            </a:r>
            <a:r>
              <a:rPr lang="is-IS" sz="2000" dirty="0"/>
              <a:t>starfslegri fagmennsku (</a:t>
            </a:r>
            <a:r>
              <a:rPr lang="is-IS" sz="2000" dirty="0" err="1"/>
              <a:t>professional</a:t>
            </a:r>
            <a:r>
              <a:rPr lang="is-IS" sz="2000" dirty="0"/>
              <a:t> </a:t>
            </a:r>
            <a:r>
              <a:rPr lang="is-IS" sz="2000" dirty="0" err="1"/>
              <a:t>development</a:t>
            </a:r>
            <a:r>
              <a:rPr lang="is-IS" sz="2000" dirty="0" smtClean="0"/>
              <a:t>), þróun í starfi eða þróun starfs</a:t>
            </a:r>
            <a:endParaRPr lang="is-IS" sz="2000" dirty="0"/>
          </a:p>
          <a:p>
            <a:pPr marL="0" indent="0">
              <a:buNone/>
            </a:pPr>
            <a:endParaRPr lang="is-IS" sz="800" dirty="0" smtClean="0"/>
          </a:p>
          <a:p>
            <a:pPr marL="0" indent="0">
              <a:buNone/>
            </a:pPr>
            <a:endParaRPr lang="is-IS" sz="800" dirty="0" smtClean="0"/>
          </a:p>
          <a:p>
            <a:pPr marL="0" indent="0">
              <a:buNone/>
            </a:pPr>
            <a:r>
              <a:rPr lang="is-IS" sz="2000" dirty="0" smtClean="0"/>
              <a:t>Hver </a:t>
            </a:r>
            <a:r>
              <a:rPr lang="is-IS" sz="2000" dirty="0"/>
              <a:t>er munurinn? Áhugaverð </a:t>
            </a:r>
            <a:r>
              <a:rPr lang="is-IS" sz="2000" dirty="0" err="1" smtClean="0"/>
              <a:t>pæling</a:t>
            </a:r>
            <a:r>
              <a:rPr lang="is-IS" sz="2000" dirty="0" smtClean="0"/>
              <a:t>, því hún skiptir máli hvar við leggjum áherslu okkar og látum ekki annað gleypa hitt. </a:t>
            </a:r>
          </a:p>
          <a:p>
            <a:pPr marL="0" indent="0">
              <a:buNone/>
            </a:pPr>
            <a:endParaRPr lang="is-IS" sz="800" dirty="0" smtClean="0"/>
          </a:p>
          <a:p>
            <a:pPr marL="0" indent="0">
              <a:buNone/>
            </a:pPr>
            <a:r>
              <a:rPr lang="is-IS" sz="2000" dirty="0" smtClean="0"/>
              <a:t>Þeir </a:t>
            </a:r>
            <a:r>
              <a:rPr lang="is-IS" sz="2000" dirty="0"/>
              <a:t>leggja til að þetta sé aðgreint að hluta, </a:t>
            </a:r>
            <a:r>
              <a:rPr lang="is-IS" sz="2000" dirty="0" smtClean="0"/>
              <a:t>a.m.k. </a:t>
            </a:r>
            <a:r>
              <a:rPr lang="is-IS" sz="2000" dirty="0"/>
              <a:t>þannig að annað </a:t>
            </a:r>
            <a:r>
              <a:rPr lang="is-IS" sz="2000" dirty="0" err="1"/>
              <a:t>týnist</a:t>
            </a:r>
            <a:r>
              <a:rPr lang="is-IS" sz="2000" dirty="0"/>
              <a:t> ekki eða verði jaðarsett af öðru. Þetta kallar sennilega á </a:t>
            </a:r>
            <a:r>
              <a:rPr lang="is-IS" sz="2000" dirty="0" smtClean="0"/>
              <a:t>(svolítið) nýjar </a:t>
            </a:r>
            <a:r>
              <a:rPr lang="is-IS" sz="2000" dirty="0"/>
              <a:t>skilgreiningar,  í „starfsþróunarumræðunni“!?</a:t>
            </a:r>
          </a:p>
          <a:p>
            <a:pPr marL="0" indent="0">
              <a:buNone/>
            </a:pPr>
            <a:endParaRPr lang="is-IS" sz="2400" dirty="0"/>
          </a:p>
          <a:p>
            <a:pPr>
              <a:buFont typeface="Wingdings" panose="05000000000000000000" pitchFamily="2" charset="2"/>
              <a:buChar char="Ø"/>
            </a:pPr>
            <a:endParaRPr lang="is-IS" sz="2400" dirty="0"/>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Rectangle 3"/>
          <p:cNvSpPr txBox="1">
            <a:spLocks/>
          </p:cNvSpPr>
          <p:nvPr/>
        </p:nvSpPr>
        <p:spPr bwMode="auto">
          <a:xfrm>
            <a:off x="5594159" y="0"/>
            <a:ext cx="3556571" cy="1590989"/>
          </a:xfrm>
          <a:prstGeom prst="rect">
            <a:avLst/>
          </a:prstGeom>
          <a:solidFill>
            <a:schemeClr val="bg1"/>
          </a:solidFill>
          <a:ln w="9525">
            <a:noFill/>
            <a:miter lim="800000"/>
            <a:headEnd/>
            <a:tailEnd/>
          </a:ln>
        </p:spPr>
        <p:txBody>
          <a:bodyPr vert="horz" wrap="square" lIns="91432" tIns="45716" rIns="91432" bIns="45716" numCol="1" anchor="t" anchorCtr="0" compatLnSpc="1">
            <a:prstTxWarp prst="textNoShape">
              <a:avLst/>
            </a:prstTxWarp>
          </a:bodyPr>
          <a:lstStyle>
            <a:lvl1pPr marL="342869" indent="-342869" algn="l" defTabSz="457159" rtl="0" eaLnBrk="0" fontAlgn="base" hangingPunct="0">
              <a:spcBef>
                <a:spcPct val="20000"/>
              </a:spcBef>
              <a:spcAft>
                <a:spcPct val="0"/>
              </a:spcAft>
              <a:buFont typeface="Arial" charset="0"/>
              <a:buChar char="•"/>
              <a:defRPr sz="3200">
                <a:solidFill>
                  <a:schemeClr val="tx1"/>
                </a:solidFill>
                <a:latin typeface="+mn-lt"/>
                <a:ea typeface="+mn-ea"/>
                <a:cs typeface="+mn-cs"/>
              </a:defRPr>
            </a:lvl1pPr>
            <a:lvl2pPr marL="742883" indent="-285724" algn="l" defTabSz="457159" rtl="0" eaLnBrk="0" fontAlgn="base" hangingPunct="0">
              <a:spcBef>
                <a:spcPct val="20000"/>
              </a:spcBef>
              <a:spcAft>
                <a:spcPct val="0"/>
              </a:spcAft>
              <a:buFont typeface="Arial" charset="0"/>
              <a:buChar char="–"/>
              <a:defRPr sz="2800">
                <a:solidFill>
                  <a:schemeClr val="tx1"/>
                </a:solidFill>
                <a:latin typeface="+mn-lt"/>
              </a:defRPr>
            </a:lvl2pPr>
            <a:lvl3pPr marL="1142898" indent="-228579" algn="l" defTabSz="457159" rtl="0" eaLnBrk="0" fontAlgn="base" hangingPunct="0">
              <a:spcBef>
                <a:spcPct val="20000"/>
              </a:spcBef>
              <a:spcAft>
                <a:spcPct val="0"/>
              </a:spcAft>
              <a:buFont typeface="Arial" charset="0"/>
              <a:buChar char="•"/>
              <a:defRPr sz="2400">
                <a:solidFill>
                  <a:schemeClr val="tx1"/>
                </a:solidFill>
                <a:latin typeface="+mn-lt"/>
              </a:defRPr>
            </a:lvl3pPr>
            <a:lvl4pPr marL="1600056" indent="-228579" algn="l" defTabSz="457159" rtl="0" eaLnBrk="0" fontAlgn="base" hangingPunct="0">
              <a:spcBef>
                <a:spcPct val="20000"/>
              </a:spcBef>
              <a:spcAft>
                <a:spcPct val="0"/>
              </a:spcAft>
              <a:buFont typeface="Arial" charset="0"/>
              <a:buChar char="–"/>
              <a:defRPr sz="2000">
                <a:solidFill>
                  <a:schemeClr val="tx1"/>
                </a:solidFill>
                <a:latin typeface="+mn-lt"/>
              </a:defRPr>
            </a:lvl4pPr>
            <a:lvl5pPr marL="2057216" indent="-228579" algn="l" defTabSz="457159" rtl="0" eaLnBrk="0" fontAlgn="base" hangingPunct="0">
              <a:spcBef>
                <a:spcPct val="20000"/>
              </a:spcBef>
              <a:spcAft>
                <a:spcPct val="0"/>
              </a:spcAft>
              <a:buFont typeface="Arial" charset="0"/>
              <a:buChar char="»"/>
              <a:defRPr sz="2000">
                <a:solidFill>
                  <a:schemeClr val="tx1"/>
                </a:solidFill>
                <a:latin typeface="+mn-lt"/>
              </a:defRPr>
            </a:lvl5pPr>
            <a:lvl6pPr marL="2514375" indent="-228579" algn="l" defTabSz="457159" rtl="0" fontAlgn="base">
              <a:spcBef>
                <a:spcPct val="20000"/>
              </a:spcBef>
              <a:spcAft>
                <a:spcPct val="0"/>
              </a:spcAft>
              <a:buFont typeface="Arial" pitchFamily="34" charset="0"/>
              <a:buChar char="»"/>
              <a:defRPr sz="2000">
                <a:solidFill>
                  <a:schemeClr val="tx1"/>
                </a:solidFill>
                <a:latin typeface="+mn-lt"/>
              </a:defRPr>
            </a:lvl6pPr>
            <a:lvl7pPr marL="2971534" indent="-228579" algn="l" defTabSz="457159" rtl="0" fontAlgn="base">
              <a:spcBef>
                <a:spcPct val="20000"/>
              </a:spcBef>
              <a:spcAft>
                <a:spcPct val="0"/>
              </a:spcAft>
              <a:buFont typeface="Arial" pitchFamily="34" charset="0"/>
              <a:buChar char="»"/>
              <a:defRPr sz="2000">
                <a:solidFill>
                  <a:schemeClr val="tx1"/>
                </a:solidFill>
                <a:latin typeface="+mn-lt"/>
              </a:defRPr>
            </a:lvl7pPr>
            <a:lvl8pPr marL="3428693" indent="-228579" algn="l" defTabSz="457159" rtl="0" fontAlgn="base">
              <a:spcBef>
                <a:spcPct val="20000"/>
              </a:spcBef>
              <a:spcAft>
                <a:spcPct val="0"/>
              </a:spcAft>
              <a:buFont typeface="Arial" pitchFamily="34" charset="0"/>
              <a:buChar char="»"/>
              <a:defRPr sz="2000">
                <a:solidFill>
                  <a:schemeClr val="tx1"/>
                </a:solidFill>
                <a:latin typeface="+mn-lt"/>
              </a:defRPr>
            </a:lvl8pPr>
            <a:lvl9pPr marL="3885851" indent="-228579" algn="l" defTabSz="457159" rtl="0" fontAlgn="base">
              <a:spcBef>
                <a:spcPct val="20000"/>
              </a:spcBef>
              <a:spcAft>
                <a:spcPct val="0"/>
              </a:spcAft>
              <a:buFont typeface="Arial" pitchFamily="34" charset="0"/>
              <a:buChar char="»"/>
              <a:defRPr sz="2000">
                <a:solidFill>
                  <a:schemeClr val="tx1"/>
                </a:solidFill>
                <a:latin typeface="+mn-lt"/>
              </a:defRPr>
            </a:lvl9pPr>
          </a:lstStyle>
          <a:p>
            <a:pPr marL="0" indent="0">
              <a:buNone/>
            </a:pPr>
            <a:r>
              <a:rPr lang="is-IS" sz="1800" kern="0" dirty="0" smtClean="0">
                <a:hlinkClick r:id="rId2"/>
              </a:rPr>
              <a:t>https</a:t>
            </a:r>
            <a:r>
              <a:rPr lang="is-IS" sz="1800" kern="0" dirty="0">
                <a:hlinkClick r:id="rId2"/>
              </a:rPr>
              <a:t>://learningforward.org</a:t>
            </a:r>
            <a:r>
              <a:rPr lang="is-IS" sz="1800" kern="0" dirty="0" smtClean="0">
                <a:hlinkClick r:id="rId2"/>
              </a:rPr>
              <a:t>/</a:t>
            </a:r>
            <a:endParaRPr lang="is-IS" sz="1800" kern="0" dirty="0" smtClean="0"/>
          </a:p>
          <a:p>
            <a:pPr marL="0" indent="0">
              <a:buNone/>
            </a:pPr>
            <a:r>
              <a:rPr lang="is-IS" sz="1400" kern="0" dirty="0">
                <a:hlinkClick r:id="rId3"/>
              </a:rPr>
              <a:t>https://</a:t>
            </a:r>
            <a:r>
              <a:rPr lang="is-IS" sz="1400" kern="0" dirty="0" smtClean="0">
                <a:hlinkClick r:id="rId3"/>
              </a:rPr>
              <a:t>learningforward.org/publications</a:t>
            </a:r>
            <a:endParaRPr lang="is-IS" sz="1400" kern="0" dirty="0" smtClean="0"/>
          </a:p>
          <a:p>
            <a:pPr marL="0" indent="0">
              <a:buNone/>
            </a:pPr>
            <a:r>
              <a:rPr lang="is-IS" sz="1400" kern="0" dirty="0">
                <a:hlinkClick r:id="rId4"/>
              </a:rPr>
              <a:t>https://</a:t>
            </a:r>
            <a:r>
              <a:rPr lang="is-IS" sz="1400" kern="0" dirty="0" smtClean="0">
                <a:hlinkClick r:id="rId4"/>
              </a:rPr>
              <a:t>learningforward.org/publications/canada-study</a:t>
            </a:r>
            <a:r>
              <a:rPr lang="is-IS" sz="1400" kern="0" dirty="0" smtClean="0"/>
              <a:t> </a:t>
            </a:r>
          </a:p>
        </p:txBody>
      </p:sp>
    </p:spTree>
    <p:extLst>
      <p:ext uri="{BB962C8B-B14F-4D97-AF65-F5344CB8AC3E}">
        <p14:creationId xmlns:p14="http://schemas.microsoft.com/office/powerpoint/2010/main" val="3202982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38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9144000" cy="1143000"/>
          </a:xfrm>
          <a:solidFill>
            <a:srgbClr val="F7C5A3"/>
          </a:solidFill>
        </p:spPr>
        <p:txBody>
          <a:bodyPr/>
          <a:lstStyle/>
          <a:p>
            <a:pPr algn="l" eaLnBrk="1" hangingPunct="1"/>
            <a:r>
              <a:rPr lang="is-IS" sz="2800" dirty="0" smtClean="0"/>
              <a:t>	Aðeins um muninn:</a:t>
            </a:r>
            <a:endParaRPr lang="is-IS" sz="2400" dirty="0" smtClean="0"/>
          </a:p>
        </p:txBody>
      </p:sp>
      <p:sp>
        <p:nvSpPr>
          <p:cNvPr id="16386" name="Rectangle 3"/>
          <p:cNvSpPr>
            <a:spLocks noGrp="1"/>
          </p:cNvSpPr>
          <p:nvPr>
            <p:ph type="body" idx="1"/>
          </p:nvPr>
        </p:nvSpPr>
        <p:spPr>
          <a:xfrm>
            <a:off x="539552" y="1124744"/>
            <a:ext cx="8208912" cy="5040560"/>
          </a:xfrm>
        </p:spPr>
        <p:txBody>
          <a:bodyPr/>
          <a:lstStyle/>
          <a:p>
            <a:pPr marL="457200" indent="-457200">
              <a:buAutoNum type="alphaUcPeriod"/>
            </a:pPr>
            <a:endParaRPr lang="is-IS" sz="2000" dirty="0" smtClean="0"/>
          </a:p>
          <a:p>
            <a:pPr marL="457200" indent="-457200">
              <a:buAutoNum type="alphaUcPeriod"/>
            </a:pPr>
            <a:r>
              <a:rPr lang="is-IS" sz="2000" dirty="0" smtClean="0"/>
              <a:t>Símenntun: Fylgjast vel með þróun í faginu, þróun í samfélaginu, þróun í kennslufræði, skólaumræðunni, umræðu um skólaþróun – m.a. framtíðar </a:t>
            </a:r>
            <a:r>
              <a:rPr lang="is-IS" sz="2000" dirty="0" err="1" smtClean="0"/>
              <a:t>pælingum</a:t>
            </a:r>
            <a:r>
              <a:rPr lang="is-IS" sz="2000" dirty="0" smtClean="0"/>
              <a:t>, …</a:t>
            </a:r>
          </a:p>
          <a:p>
            <a:pPr marL="457200" indent="-457200">
              <a:buAutoNum type="alphaUcPeriod"/>
            </a:pPr>
            <a:r>
              <a:rPr lang="is-IS" sz="2000" dirty="0" smtClean="0"/>
              <a:t>Starfsþróun: Ígrunda starfshætti sína, fá endurgjöf, </a:t>
            </a:r>
            <a:r>
              <a:rPr lang="is-IS" sz="2000" dirty="0"/>
              <a:t>prófa nýjar leiðir, </a:t>
            </a:r>
            <a:r>
              <a:rPr lang="is-IS" sz="2000" dirty="0" smtClean="0"/>
              <a:t>skoða starfshætti annarra, - breyta verklagi sínu og áherslum, ….</a:t>
            </a:r>
          </a:p>
          <a:p>
            <a:pPr marL="457200" indent="-457200">
              <a:buAutoNum type="alphaUcPeriod"/>
            </a:pPr>
            <a:r>
              <a:rPr lang="is-IS" sz="2000" dirty="0" smtClean="0"/>
              <a:t>Margt sem fram fer í starfi kennara, er blanda af þessu tvennu.</a:t>
            </a:r>
          </a:p>
          <a:p>
            <a:pPr marL="457200" indent="-457200">
              <a:buAutoNum type="alphaUcPeriod"/>
            </a:pPr>
            <a:endParaRPr lang="is-IS" sz="2000" dirty="0"/>
          </a:p>
          <a:p>
            <a:pPr marL="0" indent="0">
              <a:buNone/>
            </a:pPr>
            <a:r>
              <a:rPr lang="is-IS" sz="2000" dirty="0" smtClean="0"/>
              <a:t>Fullan  &amp; </a:t>
            </a:r>
            <a:r>
              <a:rPr lang="is-IS" sz="2000" dirty="0" err="1" smtClean="0"/>
              <a:t>Hargreaves</a:t>
            </a:r>
            <a:r>
              <a:rPr lang="is-IS" sz="2000" dirty="0" smtClean="0"/>
              <a:t> 2016   setja þetta upp sem tvö svið sem þurfa að skarast</a:t>
            </a:r>
          </a:p>
          <a:p>
            <a:pPr marL="457200" indent="-457200">
              <a:buAutoNum type="alphaUcPeriod" startAt="2"/>
            </a:pPr>
            <a:endParaRPr lang="is-IS" sz="2000" dirty="0"/>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2" name="Oval 1"/>
          <p:cNvSpPr/>
          <p:nvPr/>
        </p:nvSpPr>
        <p:spPr>
          <a:xfrm>
            <a:off x="1381541" y="4581128"/>
            <a:ext cx="2016224" cy="1584176"/>
          </a:xfrm>
          <a:prstGeom prst="ellipse">
            <a:avLst/>
          </a:prstGeom>
          <a:gradFill>
            <a:gsLst>
              <a:gs pos="0">
                <a:srgbClr val="00B050"/>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is-IS" dirty="0" smtClean="0">
                <a:ln w="0"/>
                <a:solidFill>
                  <a:schemeClr val="bg1"/>
                </a:solidFill>
                <a:effectLst>
                  <a:outerShdw blurRad="38100" dist="25400" dir="5400000" algn="ctr" rotWithShape="0">
                    <a:srgbClr val="6E747A">
                      <a:alpha val="43000"/>
                    </a:srgbClr>
                  </a:outerShdw>
                </a:effectLst>
              </a:rPr>
              <a:t>Símenntun</a:t>
            </a:r>
            <a:endParaRPr lang="is-IS" dirty="0">
              <a:ln w="0"/>
              <a:solidFill>
                <a:schemeClr val="bg1"/>
              </a:solidFill>
              <a:effectLst>
                <a:outerShdw blurRad="38100" dist="25400" dir="5400000" algn="ctr" rotWithShape="0">
                  <a:srgbClr val="6E747A">
                    <a:alpha val="43000"/>
                  </a:srgbClr>
                </a:outerShdw>
              </a:effectLst>
            </a:endParaRPr>
          </a:p>
        </p:txBody>
      </p:sp>
      <p:sp>
        <p:nvSpPr>
          <p:cNvPr id="7" name="Oval 6"/>
          <p:cNvSpPr/>
          <p:nvPr/>
        </p:nvSpPr>
        <p:spPr>
          <a:xfrm>
            <a:off x="5652120" y="4581128"/>
            <a:ext cx="2023864" cy="1584176"/>
          </a:xfrm>
          <a:prstGeom prst="ellipse">
            <a:avLst/>
          </a:prstGeom>
          <a:gradFill>
            <a:gsLst>
              <a:gs pos="0">
                <a:srgbClr val="00B050">
                  <a:alpha val="0"/>
                </a:srgbClr>
              </a:gs>
              <a:gs pos="80000">
                <a:schemeClr val="accent5">
                  <a:shade val="93000"/>
                  <a:satMod val="130000"/>
                </a:schemeClr>
              </a:gs>
              <a:gs pos="100000">
                <a:schemeClr val="accent5">
                  <a:shade val="94000"/>
                  <a:satMod val="135000"/>
                </a:schemeClr>
              </a:gs>
            </a:gsLst>
          </a:gradFill>
        </p:spPr>
        <p:style>
          <a:lnRef idx="1">
            <a:schemeClr val="accent5"/>
          </a:lnRef>
          <a:fillRef idx="3">
            <a:schemeClr val="accent5"/>
          </a:fillRef>
          <a:effectRef idx="2">
            <a:schemeClr val="accent5"/>
          </a:effectRef>
          <a:fontRef idx="minor">
            <a:schemeClr val="lt1"/>
          </a:fontRef>
        </p:style>
        <p:txBody>
          <a:bodyPr rtlCol="0" anchor="ctr"/>
          <a:lstStyle/>
          <a:p>
            <a:pPr algn="ctr"/>
            <a:r>
              <a:rPr lang="is-IS" dirty="0" smtClean="0">
                <a:ln w="0"/>
                <a:solidFill>
                  <a:schemeClr val="bg1"/>
                </a:solidFill>
                <a:effectLst>
                  <a:outerShdw blurRad="38100" dist="25400" dir="5400000" algn="ctr" rotWithShape="0">
                    <a:srgbClr val="6E747A">
                      <a:alpha val="43000"/>
                    </a:srgbClr>
                  </a:outerShdw>
                </a:effectLst>
              </a:rPr>
              <a:t>Starfsþróun</a:t>
            </a:r>
            <a:endParaRPr lang="is-IS"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19065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244 -4.81481E-6 L 0.20244 -4.81481E-6 " pathEditMode="relative" rAng="0" ptsTypes="AA">
                                      <p:cBhvr>
                                        <p:cTn id="6" dur="2000" fill="hold"/>
                                        <p:tgtEl>
                                          <p:spTgt spid="2"/>
                                        </p:tgtEl>
                                        <p:attrNameLst>
                                          <p:attrName>ppt_x</p:attrName>
                                          <p:attrName>ppt_y</p:attrName>
                                        </p:attrNameLst>
                                      </p:cBhvr>
                                      <p:rCtr x="10000" y="0"/>
                                    </p:animMotion>
                                  </p:childTnLst>
                                </p:cTn>
                              </p:par>
                              <p:par>
                                <p:cTn id="7" presetID="42" presetClass="path" presetSubtype="0" accel="50000" decel="50000" fill="hold" grpId="0" nodeType="withEffect">
                                  <p:stCondLst>
                                    <p:cond delay="0"/>
                                  </p:stCondLst>
                                  <p:childTnLst>
                                    <p:animMotion origin="layout" path="M 4.16667E-6 -4.81481E-6 L -0.16563 -4.81481E-6 " pathEditMode="relative" rAng="0" ptsTypes="AA">
                                      <p:cBhvr>
                                        <p:cTn id="8" dur="2000" fill="hold"/>
                                        <p:tgtEl>
                                          <p:spTgt spid="7"/>
                                        </p:tgtEl>
                                        <p:attrNameLst>
                                          <p:attrName>ppt_x</p:attrName>
                                          <p:attrName>ppt_y</p:attrName>
                                        </p:attrNameLst>
                                      </p:cBhvr>
                                      <p:rCtr x="-82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cxnSp>
        <p:nvCxnSpPr>
          <p:cNvPr id="3" name="Straight Arrow Connector 2"/>
          <p:cNvCxnSpPr/>
          <p:nvPr/>
        </p:nvCxnSpPr>
        <p:spPr>
          <a:xfrm>
            <a:off x="899592" y="6093296"/>
            <a:ext cx="720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24338" y="1756386"/>
            <a:ext cx="0" cy="43369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nvPr>
        </p:nvGraphicFramePr>
        <p:xfrm>
          <a:off x="949085" y="1296858"/>
          <a:ext cx="7056784" cy="431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46124" y="5592437"/>
            <a:ext cx="4262705" cy="369332"/>
          </a:xfrm>
          <a:prstGeom prst="rect">
            <a:avLst/>
          </a:prstGeom>
          <a:noFill/>
        </p:spPr>
        <p:txBody>
          <a:bodyPr wrap="none" rtlCol="0">
            <a:spAutoFit/>
          </a:bodyPr>
          <a:lstStyle/>
          <a:p>
            <a:r>
              <a:rPr lang="is-IS" dirty="0" smtClean="0"/>
              <a:t>Starfsþróun – </a:t>
            </a:r>
            <a:r>
              <a:rPr lang="is-IS" dirty="0" err="1" smtClean="0"/>
              <a:t>professional</a:t>
            </a:r>
            <a:r>
              <a:rPr lang="is-IS" dirty="0" smtClean="0"/>
              <a:t> </a:t>
            </a:r>
            <a:r>
              <a:rPr lang="is-IS" dirty="0" err="1" smtClean="0"/>
              <a:t>development</a:t>
            </a:r>
            <a:endParaRPr lang="is-IS" dirty="0"/>
          </a:p>
        </p:txBody>
      </p:sp>
      <p:sp>
        <p:nvSpPr>
          <p:cNvPr id="12" name="TextBox 11"/>
          <p:cNvSpPr txBox="1"/>
          <p:nvPr/>
        </p:nvSpPr>
        <p:spPr>
          <a:xfrm rot="5400000" flipV="1">
            <a:off x="-2049095" y="1851721"/>
            <a:ext cx="6365693" cy="369332"/>
          </a:xfrm>
          <a:prstGeom prst="rect">
            <a:avLst/>
          </a:prstGeom>
          <a:noFill/>
        </p:spPr>
        <p:txBody>
          <a:bodyPr wrap="square" rtlCol="0">
            <a:spAutoFit/>
          </a:bodyPr>
          <a:lstStyle/>
          <a:p>
            <a:r>
              <a:rPr lang="is-IS" dirty="0" smtClean="0"/>
              <a:t>Aukin þekking  – </a:t>
            </a:r>
            <a:r>
              <a:rPr lang="is-IS" dirty="0" err="1" smtClean="0"/>
              <a:t>professional</a:t>
            </a:r>
            <a:r>
              <a:rPr lang="is-IS" dirty="0" smtClean="0"/>
              <a:t> </a:t>
            </a:r>
            <a:r>
              <a:rPr lang="is-IS" dirty="0" err="1" smtClean="0"/>
              <a:t>learning</a:t>
            </a:r>
            <a:endParaRPr lang="is-IS" dirty="0"/>
          </a:p>
        </p:txBody>
      </p:sp>
      <p:sp>
        <p:nvSpPr>
          <p:cNvPr id="11" name="Rounded Rectangle 10"/>
          <p:cNvSpPr/>
          <p:nvPr/>
        </p:nvSpPr>
        <p:spPr>
          <a:xfrm>
            <a:off x="1812093" y="1507639"/>
            <a:ext cx="2088232" cy="18722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3" name="Rounded Rectangle 12"/>
          <p:cNvSpPr/>
          <p:nvPr/>
        </p:nvSpPr>
        <p:spPr>
          <a:xfrm>
            <a:off x="5076056" y="1484784"/>
            <a:ext cx="2088232" cy="18722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4" name="Rounded Rectangle 13"/>
          <p:cNvSpPr/>
          <p:nvPr/>
        </p:nvSpPr>
        <p:spPr>
          <a:xfrm>
            <a:off x="1812093" y="3546078"/>
            <a:ext cx="2088232" cy="18722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15" name="Rounded Rectangle 14"/>
          <p:cNvSpPr/>
          <p:nvPr/>
        </p:nvSpPr>
        <p:spPr>
          <a:xfrm>
            <a:off x="4908981" y="3488519"/>
            <a:ext cx="2088232" cy="18722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Tree>
    <p:extLst>
      <p:ext uri="{BB962C8B-B14F-4D97-AF65-F5344CB8AC3E}">
        <p14:creationId xmlns:p14="http://schemas.microsoft.com/office/powerpoint/2010/main" val="2096140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12" grpId="0"/>
      <p:bldP spid="11" grpId="0" animBg="1"/>
      <p:bldP spid="13" grpId="0" animBg="1"/>
      <p:bldP spid="14" grpId="0" animBg="1"/>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cxnSp>
        <p:nvCxnSpPr>
          <p:cNvPr id="3" name="Straight Arrow Connector 2"/>
          <p:cNvCxnSpPr/>
          <p:nvPr/>
        </p:nvCxnSpPr>
        <p:spPr>
          <a:xfrm>
            <a:off x="899592" y="6093296"/>
            <a:ext cx="72008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924338" y="1756386"/>
            <a:ext cx="0" cy="433691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aphicFrame>
        <p:nvGraphicFramePr>
          <p:cNvPr id="8" name="Diagram 7"/>
          <p:cNvGraphicFramePr/>
          <p:nvPr>
            <p:extLst/>
          </p:nvPr>
        </p:nvGraphicFramePr>
        <p:xfrm>
          <a:off x="949085" y="1296858"/>
          <a:ext cx="7056784" cy="43105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46124" y="5592437"/>
            <a:ext cx="4262705" cy="369332"/>
          </a:xfrm>
          <a:prstGeom prst="rect">
            <a:avLst/>
          </a:prstGeom>
          <a:noFill/>
        </p:spPr>
        <p:txBody>
          <a:bodyPr wrap="none" rtlCol="0">
            <a:spAutoFit/>
          </a:bodyPr>
          <a:lstStyle/>
          <a:p>
            <a:r>
              <a:rPr lang="is-IS" dirty="0" smtClean="0"/>
              <a:t>Starfsþróun – </a:t>
            </a:r>
            <a:r>
              <a:rPr lang="is-IS" dirty="0" err="1" smtClean="0"/>
              <a:t>professional</a:t>
            </a:r>
            <a:r>
              <a:rPr lang="is-IS" dirty="0" smtClean="0"/>
              <a:t> </a:t>
            </a:r>
            <a:r>
              <a:rPr lang="is-IS" dirty="0" err="1" smtClean="0"/>
              <a:t>development</a:t>
            </a:r>
            <a:endParaRPr lang="is-IS" dirty="0"/>
          </a:p>
        </p:txBody>
      </p:sp>
      <p:sp>
        <p:nvSpPr>
          <p:cNvPr id="12" name="TextBox 11"/>
          <p:cNvSpPr txBox="1"/>
          <p:nvPr/>
        </p:nvSpPr>
        <p:spPr>
          <a:xfrm rot="5400000" flipV="1">
            <a:off x="-2049095" y="1851721"/>
            <a:ext cx="6365693" cy="369332"/>
          </a:xfrm>
          <a:prstGeom prst="rect">
            <a:avLst/>
          </a:prstGeom>
          <a:noFill/>
        </p:spPr>
        <p:txBody>
          <a:bodyPr wrap="square" rtlCol="0">
            <a:spAutoFit/>
          </a:bodyPr>
          <a:lstStyle/>
          <a:p>
            <a:r>
              <a:rPr lang="is-IS" dirty="0" smtClean="0"/>
              <a:t>Aukin þekking  – </a:t>
            </a:r>
            <a:r>
              <a:rPr lang="is-IS" dirty="0" err="1" smtClean="0"/>
              <a:t>professional</a:t>
            </a:r>
            <a:r>
              <a:rPr lang="is-IS" dirty="0" smtClean="0"/>
              <a:t> </a:t>
            </a:r>
            <a:r>
              <a:rPr lang="is-IS" dirty="0" err="1" smtClean="0"/>
              <a:t>learning</a:t>
            </a:r>
            <a:endParaRPr lang="is-IS" dirty="0"/>
          </a:p>
        </p:txBody>
      </p:sp>
      <p:sp>
        <p:nvSpPr>
          <p:cNvPr id="2" name="Oval 1"/>
          <p:cNvSpPr/>
          <p:nvPr/>
        </p:nvSpPr>
        <p:spPr>
          <a:xfrm>
            <a:off x="4499992" y="1136588"/>
            <a:ext cx="2736304" cy="2512809"/>
          </a:xfrm>
          <a:prstGeom prst="ellipse">
            <a:avLst/>
          </a:prstGeom>
          <a:solidFill>
            <a:srgbClr val="00B050">
              <a:alpha val="8000"/>
            </a:srgbClr>
          </a:solidFill>
          <a:ln>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grpSp>
        <p:nvGrpSpPr>
          <p:cNvPr id="6" name="Group 5"/>
          <p:cNvGrpSpPr/>
          <p:nvPr/>
        </p:nvGrpSpPr>
        <p:grpSpPr>
          <a:xfrm>
            <a:off x="6374081" y="-99392"/>
            <a:ext cx="2736304" cy="3389707"/>
            <a:chOff x="5327576" y="106792"/>
            <a:chExt cx="3816424" cy="3389707"/>
          </a:xfrm>
        </p:grpSpPr>
        <p:sp>
          <p:nvSpPr>
            <p:cNvPr id="10" name="Oval 9"/>
            <p:cNvSpPr/>
            <p:nvPr/>
          </p:nvSpPr>
          <p:spPr>
            <a:xfrm>
              <a:off x="5327576" y="106792"/>
              <a:ext cx="3816424" cy="3389707"/>
            </a:xfrm>
            <a:prstGeom prst="ellipse">
              <a:avLst/>
            </a:prstGeom>
            <a:solidFill>
              <a:srgbClr val="00B050">
                <a:alpha val="8000"/>
              </a:srgbClr>
            </a:solidFill>
            <a:ln>
              <a:solidFill>
                <a:srgbClr val="307C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a:p>
          </p:txBody>
        </p:sp>
        <p:sp>
          <p:nvSpPr>
            <p:cNvPr id="4" name="TextBox 3"/>
            <p:cNvSpPr txBox="1"/>
            <p:nvPr/>
          </p:nvSpPr>
          <p:spPr>
            <a:xfrm>
              <a:off x="6608829" y="1196752"/>
              <a:ext cx="1779595" cy="1754326"/>
            </a:xfrm>
            <a:prstGeom prst="rect">
              <a:avLst/>
            </a:prstGeom>
            <a:noFill/>
          </p:spPr>
          <p:txBody>
            <a:bodyPr wrap="square" rtlCol="0">
              <a:spAutoFit/>
            </a:bodyPr>
            <a:lstStyle/>
            <a:p>
              <a:r>
                <a:rPr lang="is-IS" dirty="0" smtClean="0"/>
                <a:t>Vantar?:</a:t>
              </a:r>
            </a:p>
            <a:p>
              <a:r>
                <a:rPr lang="is-IS" dirty="0" smtClean="0"/>
                <a:t>Menntun, tilgangur skóla,</a:t>
              </a:r>
            </a:p>
            <a:p>
              <a:r>
                <a:rPr lang="is-IS" dirty="0"/>
                <a:t>h</a:t>
              </a:r>
              <a:r>
                <a:rPr lang="is-IS" dirty="0" smtClean="0"/>
                <a:t>ugsjón kennarans</a:t>
              </a:r>
              <a:endParaRPr lang="is-IS" dirty="0"/>
            </a:p>
          </p:txBody>
        </p:sp>
      </p:grpSp>
    </p:spTree>
    <p:extLst>
      <p:ext uri="{BB962C8B-B14F-4D97-AF65-F5344CB8AC3E}">
        <p14:creationId xmlns:p14="http://schemas.microsoft.com/office/powerpoint/2010/main" val="2396226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marL="0" indent="0">
              <a:buNone/>
            </a:pPr>
            <a:r>
              <a:rPr lang="is-IS" sz="2800" dirty="0" smtClean="0"/>
              <a:t>I 	Menntun </a:t>
            </a:r>
            <a:r>
              <a:rPr lang="is-IS" sz="2800" dirty="0"/>
              <a:t>og </a:t>
            </a:r>
            <a:r>
              <a:rPr lang="is-IS" sz="2800" dirty="0" smtClean="0"/>
              <a:t>framtíðin</a:t>
            </a:r>
            <a:endParaRPr lang="is-IS" sz="28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10503090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pic>
        <p:nvPicPr>
          <p:cNvPr id="8" name="Picture 7"/>
          <p:cNvPicPr>
            <a:picLocks noChangeAspect="1"/>
          </p:cNvPicPr>
          <p:nvPr/>
        </p:nvPicPr>
        <p:blipFill>
          <a:blip r:embed="rId2"/>
          <a:stretch>
            <a:fillRect/>
          </a:stretch>
        </p:blipFill>
        <p:spPr>
          <a:xfrm>
            <a:off x="0" y="949075"/>
            <a:ext cx="9168289" cy="5159216"/>
          </a:xfrm>
          <a:prstGeom prst="rect">
            <a:avLst/>
          </a:prstGeom>
        </p:spPr>
      </p:pic>
      <p:sp>
        <p:nvSpPr>
          <p:cNvPr id="10" name="TextBox 9"/>
          <p:cNvSpPr txBox="1"/>
          <p:nvPr/>
        </p:nvSpPr>
        <p:spPr>
          <a:xfrm>
            <a:off x="107504" y="188640"/>
            <a:ext cx="8204425" cy="461665"/>
          </a:xfrm>
          <a:prstGeom prst="rect">
            <a:avLst/>
          </a:prstGeom>
          <a:solidFill>
            <a:schemeClr val="bg1"/>
          </a:solidFill>
        </p:spPr>
        <p:txBody>
          <a:bodyPr wrap="none" rtlCol="0">
            <a:spAutoFit/>
          </a:bodyPr>
          <a:lstStyle/>
          <a:p>
            <a:r>
              <a:rPr lang="is-IS" sz="2400" dirty="0" smtClean="0">
                <a:latin typeface="+mn-lt"/>
              </a:rPr>
              <a:t>Mynd frá Fullan og </a:t>
            </a:r>
            <a:r>
              <a:rPr lang="is-IS" sz="2400" dirty="0" err="1" smtClean="0">
                <a:latin typeface="+mn-lt"/>
              </a:rPr>
              <a:t>Hargreaves</a:t>
            </a:r>
            <a:r>
              <a:rPr lang="is-IS" sz="2400" dirty="0" smtClean="0">
                <a:latin typeface="+mn-lt"/>
              </a:rPr>
              <a:t> 2016 Bring </a:t>
            </a:r>
            <a:r>
              <a:rPr lang="is-IS" sz="2400" dirty="0" err="1" smtClean="0">
                <a:latin typeface="+mn-lt"/>
              </a:rPr>
              <a:t>the</a:t>
            </a:r>
            <a:r>
              <a:rPr lang="is-IS" sz="2400" dirty="0" smtClean="0">
                <a:latin typeface="+mn-lt"/>
              </a:rPr>
              <a:t> </a:t>
            </a:r>
            <a:r>
              <a:rPr lang="is-IS" sz="2400" dirty="0" err="1" smtClean="0">
                <a:latin typeface="+mn-lt"/>
              </a:rPr>
              <a:t>profession</a:t>
            </a:r>
            <a:r>
              <a:rPr lang="is-IS" sz="2400" dirty="0" smtClean="0">
                <a:latin typeface="+mn-lt"/>
              </a:rPr>
              <a:t> </a:t>
            </a:r>
            <a:r>
              <a:rPr lang="is-IS" sz="2400" dirty="0" err="1" smtClean="0">
                <a:latin typeface="+mn-lt"/>
              </a:rPr>
              <a:t>back</a:t>
            </a:r>
            <a:r>
              <a:rPr lang="is-IS" sz="2400" dirty="0" smtClean="0">
                <a:latin typeface="+mn-lt"/>
              </a:rPr>
              <a:t> in</a:t>
            </a:r>
            <a:endParaRPr lang="is-IS" sz="2400" dirty="0">
              <a:latin typeface="+mn-lt"/>
            </a:endParaRPr>
          </a:p>
        </p:txBody>
      </p:sp>
    </p:spTree>
    <p:extLst>
      <p:ext uri="{BB962C8B-B14F-4D97-AF65-F5344CB8AC3E}">
        <p14:creationId xmlns:p14="http://schemas.microsoft.com/office/powerpoint/2010/main" val="203568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8625136" cy="1143000"/>
          </a:xfrm>
          <a:solidFill>
            <a:schemeClr val="bg1"/>
          </a:solidFill>
        </p:spPr>
        <p:txBody>
          <a:bodyPr/>
          <a:lstStyle/>
          <a:p>
            <a:pPr algn="l" eaLnBrk="1" hangingPunct="1"/>
            <a:r>
              <a:rPr lang="is-IS" sz="2400" dirty="0" smtClean="0"/>
              <a:t>	Ráðstefnan í mars 2017 í </a:t>
            </a:r>
            <a:r>
              <a:rPr lang="is-IS" sz="2400" dirty="0" err="1" smtClean="0"/>
              <a:t>Edinborg</a:t>
            </a:r>
            <a:r>
              <a:rPr lang="is-IS" sz="2400" dirty="0" smtClean="0"/>
              <a:t>   	EI – Skotland – OECD </a:t>
            </a:r>
            <a:r>
              <a:rPr lang="is-IS" sz="2800" dirty="0"/>
              <a:t/>
            </a:r>
            <a:br>
              <a:rPr lang="is-IS" sz="2800" dirty="0"/>
            </a:br>
            <a:r>
              <a:rPr lang="is-IS" sz="2800" dirty="0" smtClean="0"/>
              <a:t>	</a:t>
            </a:r>
            <a:r>
              <a:rPr lang="is-IS" sz="1200" dirty="0" smtClean="0">
                <a:hlinkClick r:id="rId2"/>
              </a:rPr>
              <a:t>http</a:t>
            </a:r>
            <a:r>
              <a:rPr lang="is-IS" sz="1200" dirty="0">
                <a:hlinkClick r:id="rId2"/>
              </a:rPr>
              <a:t>://www.istp2017.uk/documentation/summit-documents-2017</a:t>
            </a:r>
            <a:r>
              <a:rPr lang="is-IS" sz="1200" dirty="0" smtClean="0">
                <a:hlinkClick r:id="rId2"/>
              </a:rPr>
              <a:t>/</a:t>
            </a:r>
            <a:r>
              <a:rPr lang="is-IS" sz="1200" dirty="0" smtClean="0"/>
              <a:t> </a:t>
            </a:r>
          </a:p>
        </p:txBody>
      </p:sp>
      <p:sp>
        <p:nvSpPr>
          <p:cNvPr id="16386" name="Rectangle 3"/>
          <p:cNvSpPr>
            <a:spLocks noGrp="1"/>
          </p:cNvSpPr>
          <p:nvPr>
            <p:ph type="body" idx="1"/>
          </p:nvPr>
        </p:nvSpPr>
        <p:spPr>
          <a:xfrm>
            <a:off x="539552" y="1346282"/>
            <a:ext cx="5616624" cy="4819022"/>
          </a:xfrm>
        </p:spPr>
        <p:txBody>
          <a:bodyPr/>
          <a:lstStyle/>
          <a:p>
            <a:pPr>
              <a:buFont typeface="Wingdings" panose="05000000000000000000" pitchFamily="2" charset="2"/>
              <a:buChar char="Ø"/>
            </a:pPr>
            <a:r>
              <a:rPr lang="is-IS" sz="2400" dirty="0" err="1" smtClean="0"/>
              <a:t>Schleicher</a:t>
            </a:r>
            <a:r>
              <a:rPr lang="is-IS" sz="2400" dirty="0"/>
              <a:t>   </a:t>
            </a:r>
            <a:r>
              <a:rPr lang="is-IS" sz="2400" dirty="0" smtClean="0"/>
              <a:t>30.3.2017</a:t>
            </a:r>
          </a:p>
          <a:p>
            <a:pPr marL="0" indent="0">
              <a:buNone/>
            </a:pPr>
            <a:r>
              <a:rPr lang="en-US" sz="2400" i="1" dirty="0"/>
              <a:t>Empowering and Enabling Teachers to Improve Equity and Outcomes for All</a:t>
            </a:r>
            <a:endParaRPr lang="is-IS" sz="2400" i="1" dirty="0"/>
          </a:p>
          <a:p>
            <a:pPr marL="0" indent="0">
              <a:buNone/>
            </a:pPr>
            <a:r>
              <a:rPr lang="is-IS" sz="1800" dirty="0" smtClean="0">
                <a:hlinkClick r:id="rId3"/>
              </a:rPr>
              <a:t>https</a:t>
            </a:r>
            <a:r>
              <a:rPr lang="is-IS" sz="1800" dirty="0">
                <a:hlinkClick r:id="rId3"/>
              </a:rPr>
              <a:t>://</a:t>
            </a:r>
            <a:r>
              <a:rPr lang="is-IS" sz="1800" dirty="0" smtClean="0">
                <a:hlinkClick r:id="rId3"/>
              </a:rPr>
              <a:t>www.youtube.com/watch?v=0kh7AViV8wc</a:t>
            </a:r>
            <a:r>
              <a:rPr lang="is-IS" sz="1800" dirty="0" smtClean="0"/>
              <a:t> </a:t>
            </a:r>
          </a:p>
          <a:p>
            <a:pPr marL="0" indent="0">
              <a:buNone/>
            </a:pPr>
            <a:r>
              <a:rPr lang="is-IS" sz="1800" dirty="0" smtClean="0"/>
              <a:t>Sjá t.d. 2:15-5:20 </a:t>
            </a:r>
          </a:p>
          <a:p>
            <a:pPr marL="0" indent="0">
              <a:buNone/>
            </a:pPr>
            <a:r>
              <a:rPr lang="is-IS" sz="1100" dirty="0">
                <a:hlinkClick r:id="rId4"/>
              </a:rPr>
              <a:t>http://</a:t>
            </a:r>
            <a:r>
              <a:rPr lang="is-IS" sz="1100" dirty="0" smtClean="0">
                <a:hlinkClick r:id="rId4"/>
              </a:rPr>
              <a:t>oecdeducationtoday.blogspot.is/2017/04/preparing-teachers-for-change-in-and.html</a:t>
            </a:r>
            <a:r>
              <a:rPr lang="is-IS" sz="1100" dirty="0" smtClean="0"/>
              <a:t> </a:t>
            </a:r>
          </a:p>
          <a:p>
            <a:pPr marL="0" indent="0">
              <a:buNone/>
            </a:pPr>
            <a:endParaRPr lang="is-IS" sz="2400" dirty="0" smtClean="0"/>
          </a:p>
          <a:p>
            <a:pPr marL="0" indent="0">
              <a:buNone/>
            </a:pPr>
            <a:r>
              <a:rPr lang="is-IS" sz="2400" dirty="0" smtClean="0"/>
              <a:t>Og svo m.a. þetta: </a:t>
            </a:r>
            <a:endParaRPr lang="is-IS" sz="2400" dirty="0"/>
          </a:p>
          <a:p>
            <a:pPr>
              <a:buFont typeface="Wingdings" panose="05000000000000000000" pitchFamily="2" charset="2"/>
              <a:buChar char="Ø"/>
            </a:pPr>
            <a:r>
              <a:rPr lang="en-US" sz="2400" dirty="0" smtClean="0"/>
              <a:t>Dirk van </a:t>
            </a:r>
            <a:r>
              <a:rPr lang="en-US" sz="2400" dirty="0" err="1" smtClean="0"/>
              <a:t>Damme</a:t>
            </a:r>
            <a:r>
              <a:rPr lang="en-US" sz="2400" dirty="0" smtClean="0"/>
              <a:t> CERI – OECD Feb. 2017</a:t>
            </a:r>
          </a:p>
          <a:p>
            <a:pPr marL="0" indent="0">
              <a:buNone/>
            </a:pPr>
            <a:r>
              <a:rPr lang="en-US" sz="2400" i="1" dirty="0" smtClean="0"/>
              <a:t>Pedagogical </a:t>
            </a:r>
            <a:r>
              <a:rPr lang="en-US" sz="2400" i="1" dirty="0"/>
              <a:t>Knowledge and the Changing Nature of the Teaching </a:t>
            </a:r>
            <a:r>
              <a:rPr lang="en-US" sz="2400" i="1" dirty="0" smtClean="0"/>
              <a:t>Profession</a:t>
            </a:r>
            <a:endParaRPr lang="is-IS" sz="2400" i="1" dirty="0"/>
          </a:p>
          <a:p>
            <a:pPr marL="0" indent="0">
              <a:buNone/>
            </a:pPr>
            <a:r>
              <a:rPr lang="is-IS" sz="1800" dirty="0" smtClean="0">
                <a:hlinkClick r:id="rId5"/>
              </a:rPr>
              <a:t>https</a:t>
            </a:r>
            <a:r>
              <a:rPr lang="is-IS" sz="1800" dirty="0">
                <a:hlinkClick r:id="rId5"/>
              </a:rPr>
              <a:t>://</a:t>
            </a:r>
            <a:r>
              <a:rPr lang="is-IS" sz="1800" dirty="0" smtClean="0">
                <a:hlinkClick r:id="rId5"/>
              </a:rPr>
              <a:t>www.youtube.com/watch?v=jfErjDw-</a:t>
            </a:r>
            <a:r>
              <a:rPr lang="is-IS" sz="1800" dirty="0">
                <a:hlinkClick r:id="rId5"/>
              </a:rPr>
              <a:t>_</a:t>
            </a:r>
            <a:r>
              <a:rPr lang="is-IS" sz="1800" dirty="0" smtClean="0">
                <a:hlinkClick r:id="rId5"/>
              </a:rPr>
              <a:t>ZU</a:t>
            </a:r>
            <a:endParaRPr lang="is-IS" sz="1800" dirty="0" smtClean="0"/>
          </a:p>
          <a:p>
            <a:pPr marL="0" indent="0">
              <a:buNone/>
            </a:pPr>
            <a:r>
              <a:rPr lang="is-IS" sz="1800" dirty="0" smtClean="0"/>
              <a:t>Sjá t.d. 5:50-7:00   15:10-16:00 	30:20-31:00</a:t>
            </a:r>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pic>
        <p:nvPicPr>
          <p:cNvPr id="2" name="Picture 1"/>
          <p:cNvPicPr>
            <a:picLocks noChangeAspect="1"/>
          </p:cNvPicPr>
          <p:nvPr/>
        </p:nvPicPr>
        <p:blipFill>
          <a:blip r:embed="rId6"/>
          <a:stretch>
            <a:fillRect/>
          </a:stretch>
        </p:blipFill>
        <p:spPr>
          <a:xfrm>
            <a:off x="6228184" y="3737406"/>
            <a:ext cx="2731008" cy="3115056"/>
          </a:xfrm>
          <a:prstGeom prst="rect">
            <a:avLst/>
          </a:prstGeom>
        </p:spPr>
      </p:pic>
    </p:spTree>
    <p:extLst>
      <p:ext uri="{BB962C8B-B14F-4D97-AF65-F5344CB8AC3E}">
        <p14:creationId xmlns:p14="http://schemas.microsoft.com/office/powerpoint/2010/main" val="256661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6">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38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6">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86">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fi-FI" smtClean="0"/>
              <a:t>Jón Torfi Jónasson                          Naustaskóla BKNE 15-08 2017</a:t>
            </a:r>
            <a:endParaRPr lang="is-IS" dirty="0"/>
          </a:p>
        </p:txBody>
      </p:sp>
      <p:pic>
        <p:nvPicPr>
          <p:cNvPr id="2050" name="Picture 2" descr="https://images-na.ssl-images-amazon.com/images/I/41ixPNQCjeL._SX327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857" y="2443432"/>
            <a:ext cx="2815513" cy="4270339"/>
          </a:xfrm>
          <a:prstGeom prst="rect">
            <a:avLst/>
          </a:prstGeom>
          <a:noFill/>
          <a:extLst>
            <a:ext uri="{909E8E84-426E-40DD-AFC4-6F175D3DCCD1}">
              <a14:hiddenFill xmlns:a14="http://schemas.microsoft.com/office/drawing/2010/main">
                <a:solidFill>
                  <a:srgbClr val="FFFFFF"/>
                </a:solidFill>
              </a14:hiddenFill>
            </a:ext>
          </a:extLst>
        </p:spPr>
      </p:pic>
      <p:sp>
        <p:nvSpPr>
          <p:cNvPr id="23" name="Titill 1"/>
          <p:cNvSpPr txBox="1">
            <a:spLocks/>
          </p:cNvSpPr>
          <p:nvPr/>
        </p:nvSpPr>
        <p:spPr bwMode="auto">
          <a:xfrm>
            <a:off x="4067945" y="1856795"/>
            <a:ext cx="4896544" cy="804354"/>
          </a:xfrm>
          <a:prstGeom prst="rect">
            <a:avLst/>
          </a:prstGeom>
          <a:noFill/>
          <a:ln w="9525">
            <a:noFill/>
            <a:miter lim="800000"/>
            <a:headEnd/>
            <a:tailEnd/>
          </a:ln>
        </p:spPr>
        <p:txBody>
          <a:bodyPr vert="horz" wrap="square" lIns="81340" tIns="40671" rIns="81340" bIns="40671" numCol="1" anchor="ctr" anchorCtr="0" compatLnSpc="1">
            <a:prstTxWarp prst="textNoShape">
              <a:avLst/>
            </a:prstTxWarp>
          </a:bodyPr>
          <a:lst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a:lstStyle>
          <a:p>
            <a:pPr algn="l"/>
            <a:r>
              <a:rPr lang="en-GB" sz="2151" b="0" kern="0" dirty="0" err="1" smtClean="0">
                <a:latin typeface="+mn-lt"/>
              </a:rPr>
              <a:t>Samtal</a:t>
            </a:r>
            <a:r>
              <a:rPr lang="en-GB" sz="2151" b="0" kern="0" dirty="0" smtClean="0">
                <a:latin typeface="+mn-lt"/>
              </a:rPr>
              <a:t> </a:t>
            </a:r>
            <a:r>
              <a:rPr lang="en-GB" sz="2151" b="0" kern="0" dirty="0" err="1" smtClean="0">
                <a:latin typeface="+mn-lt"/>
              </a:rPr>
              <a:t>Sókratesar</a:t>
            </a:r>
            <a:r>
              <a:rPr lang="en-GB" sz="2151" b="0" kern="0" dirty="0" smtClean="0">
                <a:latin typeface="+mn-lt"/>
              </a:rPr>
              <a:t> og </a:t>
            </a:r>
            <a:r>
              <a:rPr lang="en-GB" sz="2151" b="0" kern="0" dirty="0" err="1" smtClean="0">
                <a:latin typeface="+mn-lt"/>
              </a:rPr>
              <a:t>nemanda</a:t>
            </a:r>
            <a:r>
              <a:rPr lang="en-GB" sz="2151" b="0" kern="0" dirty="0" smtClean="0">
                <a:latin typeface="+mn-lt"/>
              </a:rPr>
              <a:t> </a:t>
            </a:r>
            <a:r>
              <a:rPr lang="en-GB" sz="2151" b="0" kern="0" dirty="0" err="1" smtClean="0">
                <a:latin typeface="+mn-lt"/>
              </a:rPr>
              <a:t>hans</a:t>
            </a:r>
            <a:r>
              <a:rPr lang="en-GB" sz="2151" b="0" kern="0" dirty="0" smtClean="0">
                <a:latin typeface="+mn-lt"/>
              </a:rPr>
              <a:t>  -415</a:t>
            </a:r>
            <a:endParaRPr lang="en-GB" sz="2151" b="0" kern="0" dirty="0">
              <a:latin typeface="+mn-lt"/>
            </a:endParaRPr>
          </a:p>
        </p:txBody>
      </p:sp>
      <p:pic>
        <p:nvPicPr>
          <p:cNvPr id="2052" name="Picture 4" descr="Image result for the socratic dialog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3216" y="2630819"/>
            <a:ext cx="4107740" cy="3080806"/>
          </a:xfrm>
          <a:prstGeom prst="rect">
            <a:avLst/>
          </a:prstGeom>
          <a:noFill/>
          <a:extLst>
            <a:ext uri="{909E8E84-426E-40DD-AFC4-6F175D3DCCD1}">
              <a14:hiddenFill xmlns:a14="http://schemas.microsoft.com/office/drawing/2010/main">
                <a:solidFill>
                  <a:srgbClr val="FFFFFF"/>
                </a:solidFill>
              </a14:hiddenFill>
            </a:ext>
          </a:extLst>
        </p:spPr>
      </p:pic>
      <p:sp>
        <p:nvSpPr>
          <p:cNvPr id="18" name="Title 1"/>
          <p:cNvSpPr>
            <a:spLocks noGrp="1"/>
          </p:cNvSpPr>
          <p:nvPr>
            <p:ph type="title"/>
          </p:nvPr>
        </p:nvSpPr>
        <p:spPr>
          <a:xfrm>
            <a:off x="6" y="110002"/>
            <a:ext cx="9144000" cy="1746792"/>
          </a:xfrm>
          <a:gradFill flip="none" rotWithShape="1">
            <a:gsLst>
              <a:gs pos="0">
                <a:srgbClr val="3C8448"/>
              </a:gs>
              <a:gs pos="100000">
                <a:schemeClr val="bg2">
                  <a:lumMod val="75000"/>
                  <a:tint val="23500"/>
                  <a:satMod val="160000"/>
                </a:schemeClr>
              </a:gs>
            </a:gsLst>
            <a:lin ang="10800000" scaled="1"/>
            <a:tileRect/>
          </a:gradFill>
        </p:spPr>
        <p:txBody>
          <a:bodyPr/>
          <a:lstStyle/>
          <a:p>
            <a:pPr lvl="0"/>
            <a:r>
              <a:rPr lang="is-IS" sz="2516" dirty="0"/>
              <a:t/>
            </a:r>
            <a:br>
              <a:rPr lang="is-IS" sz="2516" dirty="0"/>
            </a:br>
            <a:r>
              <a:rPr lang="en-GB" sz="2516" dirty="0" err="1" smtClean="0"/>
              <a:t>Hvaða</a:t>
            </a:r>
            <a:r>
              <a:rPr lang="en-GB" sz="2516" dirty="0" smtClean="0"/>
              <a:t> </a:t>
            </a:r>
            <a:r>
              <a:rPr lang="en-GB" sz="2516" dirty="0" err="1" smtClean="0"/>
              <a:t>hugtak</a:t>
            </a:r>
            <a:r>
              <a:rPr lang="en-GB" sz="2516" dirty="0" smtClean="0"/>
              <a:t> </a:t>
            </a:r>
            <a:r>
              <a:rPr lang="en-GB" sz="2516" dirty="0" err="1" smtClean="0"/>
              <a:t>skiptir</a:t>
            </a:r>
            <a:r>
              <a:rPr lang="en-GB" sz="2516" dirty="0" smtClean="0"/>
              <a:t> </a:t>
            </a:r>
            <a:r>
              <a:rPr lang="en-GB" sz="2516" dirty="0" err="1" smtClean="0"/>
              <a:t>mestu</a:t>
            </a:r>
            <a:r>
              <a:rPr lang="en-GB" sz="2516" dirty="0" smtClean="0"/>
              <a:t> </a:t>
            </a:r>
            <a:r>
              <a:rPr lang="en-GB" sz="2516" dirty="0" err="1" smtClean="0"/>
              <a:t>máli</a:t>
            </a:r>
            <a:r>
              <a:rPr lang="en-GB" sz="2516" dirty="0" smtClean="0"/>
              <a:t> í </a:t>
            </a:r>
            <a:r>
              <a:rPr lang="en-GB" sz="2516" dirty="0" err="1" smtClean="0"/>
              <a:t>öllu</a:t>
            </a:r>
            <a:r>
              <a:rPr lang="en-GB" sz="2516" dirty="0" smtClean="0"/>
              <a:t> </a:t>
            </a:r>
            <a:r>
              <a:rPr lang="en-GB" sz="2516" dirty="0" err="1" smtClean="0"/>
              <a:t>skólastarfi</a:t>
            </a:r>
            <a:r>
              <a:rPr lang="en-GB" sz="2516" dirty="0" smtClean="0"/>
              <a:t>?  </a:t>
            </a:r>
            <a:r>
              <a:rPr lang="en-GB" sz="2516" dirty="0" err="1" smtClean="0"/>
              <a:t>Jafn</a:t>
            </a:r>
            <a:r>
              <a:rPr lang="en-GB" sz="2516" dirty="0" smtClean="0"/>
              <a:t> </a:t>
            </a:r>
            <a:r>
              <a:rPr lang="en-GB" sz="2516" dirty="0" err="1" smtClean="0"/>
              <a:t>mikilvægt</a:t>
            </a:r>
            <a:r>
              <a:rPr lang="en-GB" sz="2516" dirty="0" smtClean="0"/>
              <a:t> </a:t>
            </a:r>
            <a:r>
              <a:rPr lang="en-GB" sz="2516" dirty="0" err="1" smtClean="0"/>
              <a:t>fyrir</a:t>
            </a:r>
            <a:r>
              <a:rPr lang="en-GB" sz="2516" dirty="0" smtClean="0"/>
              <a:t> kennara og </a:t>
            </a:r>
            <a:r>
              <a:rPr lang="en-GB" sz="2516" dirty="0" err="1" smtClean="0"/>
              <a:t>nemendur</a:t>
            </a:r>
            <a:r>
              <a:rPr lang="en-GB" sz="2516" dirty="0" smtClean="0"/>
              <a:t> – og í </a:t>
            </a:r>
            <a:r>
              <a:rPr lang="en-GB" sz="2516" dirty="0" err="1" smtClean="0"/>
              <a:t>samskiptum</a:t>
            </a:r>
            <a:r>
              <a:rPr lang="en-GB" sz="2516" dirty="0" smtClean="0"/>
              <a:t> </a:t>
            </a:r>
            <a:r>
              <a:rPr lang="en-GB" sz="2516" dirty="0" err="1" smtClean="0"/>
              <a:t>þeirra</a:t>
            </a:r>
            <a:r>
              <a:rPr lang="en-GB" sz="2516" dirty="0" smtClean="0"/>
              <a:t> á </a:t>
            </a:r>
            <a:r>
              <a:rPr lang="en-GB" sz="2516" dirty="0" err="1" smtClean="0"/>
              <a:t>milli</a:t>
            </a:r>
            <a:r>
              <a:rPr lang="en-GB" sz="2516" dirty="0" smtClean="0"/>
              <a:t>. </a:t>
            </a:r>
            <a:endParaRPr lang="is-IS" sz="2516" dirty="0"/>
          </a:p>
        </p:txBody>
      </p:sp>
      <p:sp>
        <p:nvSpPr>
          <p:cNvPr id="8" name="Titill 1"/>
          <p:cNvSpPr txBox="1">
            <a:spLocks/>
          </p:cNvSpPr>
          <p:nvPr/>
        </p:nvSpPr>
        <p:spPr bwMode="auto">
          <a:xfrm>
            <a:off x="1371092" y="1648678"/>
            <a:ext cx="885116" cy="804354"/>
          </a:xfrm>
          <a:prstGeom prst="rect">
            <a:avLst/>
          </a:prstGeom>
          <a:noFill/>
          <a:ln w="9525">
            <a:noFill/>
            <a:miter lim="800000"/>
            <a:headEnd/>
            <a:tailEnd/>
          </a:ln>
        </p:spPr>
        <p:txBody>
          <a:bodyPr vert="horz" wrap="square" lIns="81340" tIns="40671" rIns="81340" bIns="40671" numCol="1" anchor="ctr" anchorCtr="0" compatLnSpc="1">
            <a:prstTxWarp prst="textNoShape">
              <a:avLst/>
            </a:prstTxWarp>
          </a:bodyPr>
          <a:lst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a:lstStyle>
          <a:p>
            <a:pPr algn="l"/>
            <a:r>
              <a:rPr lang="en-GB" sz="2151" b="0" kern="0" dirty="0">
                <a:latin typeface="+mn-lt"/>
              </a:rPr>
              <a:t>2015</a:t>
            </a:r>
          </a:p>
        </p:txBody>
      </p:sp>
      <p:sp>
        <p:nvSpPr>
          <p:cNvPr id="10" name="Titill 1"/>
          <p:cNvSpPr txBox="1">
            <a:spLocks/>
          </p:cNvSpPr>
          <p:nvPr/>
        </p:nvSpPr>
        <p:spPr bwMode="auto">
          <a:xfrm>
            <a:off x="6782749" y="6046337"/>
            <a:ext cx="2361252" cy="804354"/>
          </a:xfrm>
          <a:prstGeom prst="rect">
            <a:avLst/>
          </a:prstGeom>
          <a:solidFill>
            <a:schemeClr val="bg1"/>
          </a:solidFill>
          <a:ln w="9525">
            <a:noFill/>
            <a:miter lim="800000"/>
            <a:headEnd/>
            <a:tailEnd/>
          </a:ln>
        </p:spPr>
        <p:txBody>
          <a:bodyPr vert="horz" wrap="square" lIns="81340" tIns="40671" rIns="81340" bIns="40671" numCol="1" anchor="ctr" anchorCtr="0" compatLnSpc="1">
            <a:prstTxWarp prst="textNoShape">
              <a:avLst/>
            </a:prstTxWarp>
          </a:bodyPr>
          <a:lstStyle>
            <a:lvl1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pitchFamily="34" charset="0"/>
              </a:defRPr>
            </a:lvl1pPr>
            <a:lvl2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2pPr>
            <a:lvl3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3pPr>
            <a:lvl4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4pPr>
            <a:lvl5pPr algn="ctr" defTabSz="450608" rtl="0" eaLnBrk="0" fontAlgn="base" hangingPunct="0">
              <a:spcBef>
                <a:spcPct val="0"/>
              </a:spcBef>
              <a:spcAft>
                <a:spcPct val="0"/>
              </a:spcAft>
              <a:defRPr sz="3800" b="1">
                <a:solidFill>
                  <a:schemeClr val="tx1"/>
                </a:solidFill>
                <a:latin typeface="Frutiger LT Std 55 Roman" pitchFamily="34" charset="0"/>
                <a:ea typeface="Arial" charset="0"/>
                <a:cs typeface="Arial" charset="0"/>
              </a:defRPr>
            </a:lvl5pPr>
            <a:lvl6pPr marL="453644" algn="ctr" defTabSz="453644" rtl="0" fontAlgn="base">
              <a:spcBef>
                <a:spcPct val="0"/>
              </a:spcBef>
              <a:spcAft>
                <a:spcPct val="0"/>
              </a:spcAft>
              <a:defRPr sz="3800">
                <a:solidFill>
                  <a:schemeClr val="tx1"/>
                </a:solidFill>
                <a:latin typeface="Calibri" pitchFamily="34" charset="0"/>
              </a:defRPr>
            </a:lvl6pPr>
            <a:lvl7pPr marL="907290" algn="ctr" defTabSz="453644" rtl="0" fontAlgn="base">
              <a:spcBef>
                <a:spcPct val="0"/>
              </a:spcBef>
              <a:spcAft>
                <a:spcPct val="0"/>
              </a:spcAft>
              <a:defRPr sz="3800">
                <a:solidFill>
                  <a:schemeClr val="tx1"/>
                </a:solidFill>
                <a:latin typeface="Calibri" pitchFamily="34" charset="0"/>
              </a:defRPr>
            </a:lvl7pPr>
            <a:lvl8pPr marL="1360932" algn="ctr" defTabSz="453644" rtl="0" fontAlgn="base">
              <a:spcBef>
                <a:spcPct val="0"/>
              </a:spcBef>
              <a:spcAft>
                <a:spcPct val="0"/>
              </a:spcAft>
              <a:defRPr sz="3800">
                <a:solidFill>
                  <a:schemeClr val="tx1"/>
                </a:solidFill>
                <a:latin typeface="Calibri" pitchFamily="34" charset="0"/>
              </a:defRPr>
            </a:lvl8pPr>
            <a:lvl9pPr marL="1814578" algn="ctr" defTabSz="453644" rtl="0" fontAlgn="base">
              <a:spcBef>
                <a:spcPct val="0"/>
              </a:spcBef>
              <a:spcAft>
                <a:spcPct val="0"/>
              </a:spcAft>
              <a:defRPr sz="3800">
                <a:solidFill>
                  <a:schemeClr val="tx1"/>
                </a:solidFill>
                <a:latin typeface="Calibri" pitchFamily="34" charset="0"/>
              </a:defRPr>
            </a:lvl9pPr>
          </a:lstStyle>
          <a:p>
            <a:r>
              <a:rPr lang="en-US" sz="2156" b="0" dirty="0">
                <a:latin typeface="+mn-lt"/>
              </a:rPr>
              <a:t>“To find yourself - think for yourself”</a:t>
            </a:r>
          </a:p>
        </p:txBody>
      </p:sp>
    </p:spTree>
    <p:extLst>
      <p:ext uri="{BB962C8B-B14F-4D97-AF65-F5344CB8AC3E}">
        <p14:creationId xmlns:p14="http://schemas.microsoft.com/office/powerpoint/2010/main" val="3204310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pPr lvl="1"/>
            <a:r>
              <a:rPr lang="is-IS" sz="2400" dirty="0" smtClean="0"/>
              <a:t>Um </a:t>
            </a:r>
            <a:r>
              <a:rPr lang="is-IS" sz="2400" dirty="0"/>
              <a:t>mikilvægi samtalsins</a:t>
            </a:r>
          </a:p>
        </p:txBody>
      </p:sp>
      <p:sp>
        <p:nvSpPr>
          <p:cNvPr id="16386" name="Rectangle 3"/>
          <p:cNvSpPr>
            <a:spLocks noGrp="1"/>
          </p:cNvSpPr>
          <p:nvPr>
            <p:ph type="body" idx="1"/>
          </p:nvPr>
        </p:nvSpPr>
        <p:spPr>
          <a:xfrm>
            <a:off x="323528" y="1346282"/>
            <a:ext cx="8640960" cy="4819022"/>
          </a:xfrm>
        </p:spPr>
        <p:txBody>
          <a:bodyPr/>
          <a:lstStyle/>
          <a:p>
            <a:pPr marL="0" indent="0">
              <a:buNone/>
            </a:pPr>
            <a:endParaRPr lang="is-IS" sz="2000" dirty="0" smtClean="0"/>
          </a:p>
          <a:p>
            <a:pPr marL="0" indent="0">
              <a:buNone/>
            </a:pPr>
            <a:endParaRPr lang="is-IS" sz="2000" dirty="0"/>
          </a:p>
          <a:p>
            <a:pPr marL="0" indent="0">
              <a:buNone/>
            </a:pPr>
            <a:r>
              <a:rPr lang="is-IS" sz="2000" dirty="0" smtClean="0"/>
              <a:t>Ef ég ætti að nefna eitt hugtak sem skipti mestu máli í nútíma námskrá, þá myndi ég nefna </a:t>
            </a:r>
            <a:r>
              <a:rPr lang="is-IS" sz="2000" b="1" dirty="0" smtClean="0"/>
              <a:t>samskipti</a:t>
            </a:r>
            <a:r>
              <a:rPr lang="is-IS" sz="2000" dirty="0" smtClean="0"/>
              <a:t> – í öllum sínum myndum. </a:t>
            </a:r>
          </a:p>
          <a:p>
            <a:pPr marL="0" indent="0">
              <a:buNone/>
            </a:pPr>
            <a:endParaRPr lang="is-IS" sz="2000" dirty="0"/>
          </a:p>
          <a:p>
            <a:pPr marL="0" indent="0">
              <a:buNone/>
            </a:pPr>
            <a:r>
              <a:rPr lang="is-IS" sz="2000" dirty="0" smtClean="0"/>
              <a:t>Hér dreg ég einn þátt út úr – samtalið? Og því tengt, bæði rödd og samspil, en líka málið sjálft, orðfærið – að notað sé mál sem skilst.</a:t>
            </a:r>
          </a:p>
          <a:p>
            <a:pPr marL="0" indent="0">
              <a:buNone/>
            </a:pPr>
            <a:endParaRPr lang="is-IS" sz="2000" dirty="0"/>
          </a:p>
          <a:p>
            <a:pPr marL="0" indent="0">
              <a:buNone/>
            </a:pPr>
            <a:r>
              <a:rPr lang="is-IS" sz="2000" dirty="0" smtClean="0"/>
              <a:t>Það tengist svo mörgu:</a:t>
            </a:r>
          </a:p>
          <a:p>
            <a:r>
              <a:rPr lang="is-IS" sz="2000" dirty="0" smtClean="0"/>
              <a:t>Rödd kennara – og mikilvægi hennar og mikilvægi samtals þeirra á milli</a:t>
            </a:r>
          </a:p>
          <a:p>
            <a:r>
              <a:rPr lang="is-IS" sz="2000" dirty="0" smtClean="0"/>
              <a:t>Rödd nemenda – og mikilvægi samtals þeirra á milli og við annað fólk, almennt</a:t>
            </a:r>
          </a:p>
          <a:p>
            <a:r>
              <a:rPr lang="is-IS" sz="2000" dirty="0" smtClean="0"/>
              <a:t>Samtali kennara og nemenda – bæði í kennslu en svo samtal almennt</a:t>
            </a:r>
          </a:p>
          <a:p>
            <a:pPr marL="0" indent="0">
              <a:buNone/>
            </a:pPr>
            <a:endParaRPr lang="is-IS" sz="2000" dirty="0"/>
          </a:p>
          <a:p>
            <a:pPr marL="0" indent="0">
              <a:buNone/>
            </a:pP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1880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9144000" cy="1143000"/>
          </a:xfrm>
          <a:solidFill>
            <a:schemeClr val="bg1"/>
          </a:solidFill>
        </p:spPr>
        <p:txBody>
          <a:bodyPr/>
          <a:lstStyle/>
          <a:p>
            <a:pPr marL="0" indent="0" algn="l">
              <a:buNone/>
            </a:pPr>
            <a:r>
              <a:rPr lang="is-IS" sz="2800" dirty="0" smtClean="0"/>
              <a:t>	</a:t>
            </a:r>
            <a:r>
              <a:rPr lang="is-IS" sz="2000" dirty="0" smtClean="0"/>
              <a:t>Hef vikið að </a:t>
            </a:r>
            <a:r>
              <a:rPr lang="is-IS" sz="2000" dirty="0"/>
              <a:t>tveimur efnisþáttum þar sem þann síðari má rekja til þess fyrri:</a:t>
            </a:r>
          </a:p>
        </p:txBody>
      </p:sp>
      <p:sp>
        <p:nvSpPr>
          <p:cNvPr id="16386" name="Rectangle 3"/>
          <p:cNvSpPr>
            <a:spLocks noGrp="1"/>
          </p:cNvSpPr>
          <p:nvPr>
            <p:ph type="body" idx="1"/>
          </p:nvPr>
        </p:nvSpPr>
        <p:spPr>
          <a:xfrm>
            <a:off x="539552" y="1346282"/>
            <a:ext cx="8424936" cy="4819022"/>
          </a:xfrm>
        </p:spPr>
        <p:txBody>
          <a:bodyPr/>
          <a:lstStyle/>
          <a:p>
            <a:pPr marL="0" indent="0">
              <a:buNone/>
            </a:pPr>
            <a:endParaRPr lang="is-IS" sz="2000" dirty="0" smtClean="0"/>
          </a:p>
          <a:p>
            <a:pPr marL="0" indent="0">
              <a:buNone/>
            </a:pPr>
            <a:r>
              <a:rPr lang="is-IS" sz="2000" b="1" dirty="0" smtClean="0"/>
              <a:t>I.	Menntun og framtíðin</a:t>
            </a:r>
            <a:endParaRPr lang="is-IS" sz="2000" b="1" dirty="0"/>
          </a:p>
          <a:p>
            <a:pPr lvl="1"/>
            <a:r>
              <a:rPr lang="is-IS" sz="2000" dirty="0" smtClean="0"/>
              <a:t>Tilgangur menntunar – hlutverk skóla</a:t>
            </a:r>
          </a:p>
          <a:p>
            <a:pPr lvl="1"/>
            <a:r>
              <a:rPr lang="is-IS" sz="2000" dirty="0" smtClean="0"/>
              <a:t>Hvað eigum við með framtíðin?</a:t>
            </a:r>
          </a:p>
          <a:p>
            <a:pPr lvl="1"/>
            <a:r>
              <a:rPr lang="is-IS" sz="2000" dirty="0" smtClean="0"/>
              <a:t>Um áskoranir framtíðar</a:t>
            </a:r>
          </a:p>
          <a:p>
            <a:pPr lvl="1"/>
            <a:r>
              <a:rPr lang="is-IS" sz="2000" dirty="0" smtClean="0"/>
              <a:t>Um áhrif stöðugrar tæknibyltinar</a:t>
            </a:r>
          </a:p>
          <a:p>
            <a:pPr lvl="1"/>
            <a:r>
              <a:rPr lang="is-IS" sz="2000" dirty="0" smtClean="0"/>
              <a:t>Lykilhæfni – tækni - nýsköpun</a:t>
            </a:r>
          </a:p>
          <a:p>
            <a:endParaRPr lang="is-IS" sz="2000" dirty="0"/>
          </a:p>
          <a:p>
            <a:pPr marL="0" indent="0">
              <a:buNone/>
            </a:pPr>
            <a:r>
              <a:rPr lang="is-IS" sz="2000" b="1" dirty="0" smtClean="0"/>
              <a:t>II.	Um þátt og stöðu kennarans í þróun menntunar</a:t>
            </a:r>
          </a:p>
          <a:p>
            <a:pPr lvl="1"/>
            <a:r>
              <a:rPr lang="is-IS" sz="2000" dirty="0" smtClean="0"/>
              <a:t>Um fagmennsku og sjálfstraust kennara</a:t>
            </a:r>
          </a:p>
          <a:p>
            <a:pPr lvl="1"/>
            <a:r>
              <a:rPr lang="is-IS" sz="2000" dirty="0"/>
              <a:t>Um símenntun og </a:t>
            </a:r>
            <a:r>
              <a:rPr lang="is-IS" sz="2000" dirty="0" smtClean="0"/>
              <a:t>starfsþróun</a:t>
            </a:r>
          </a:p>
          <a:p>
            <a:pPr lvl="1"/>
            <a:r>
              <a:rPr lang="is-IS" sz="2000" dirty="0" smtClean="0"/>
              <a:t>Um mikilvægi samtalsins</a:t>
            </a: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687089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F7C5A3"/>
          </a:solidFill>
        </p:spPr>
        <p:txBody>
          <a:bodyPr/>
          <a:lstStyle/>
          <a:p>
            <a:r>
              <a:rPr lang="is-IS" sz="2800" dirty="0"/>
              <a:t>Hvers krefst framtíðin af skólakerfinu?</a:t>
            </a:r>
          </a:p>
        </p:txBody>
      </p:sp>
      <p:sp>
        <p:nvSpPr>
          <p:cNvPr id="16386" name="Rectangle 3"/>
          <p:cNvSpPr>
            <a:spLocks noGrp="1"/>
          </p:cNvSpPr>
          <p:nvPr>
            <p:ph type="body" idx="1"/>
          </p:nvPr>
        </p:nvSpPr>
        <p:spPr>
          <a:xfrm>
            <a:off x="323528" y="1346282"/>
            <a:ext cx="8640960" cy="4819022"/>
          </a:xfrm>
        </p:spPr>
        <p:txBody>
          <a:bodyPr/>
          <a:lstStyle/>
          <a:p>
            <a:pPr marL="0" indent="0">
              <a:buNone/>
            </a:pPr>
            <a:endParaRPr lang="is-IS" sz="2000" dirty="0" smtClean="0"/>
          </a:p>
          <a:p>
            <a:pPr marL="0" indent="0">
              <a:buNone/>
            </a:pPr>
            <a:endParaRPr lang="is-IS" sz="2000" dirty="0" smtClean="0"/>
          </a:p>
          <a:p>
            <a:pPr marL="0" indent="0">
              <a:buNone/>
            </a:pPr>
            <a:r>
              <a:rPr lang="is-IS" sz="2000" dirty="0"/>
              <a:t>Hún krefst þess að faglegt frumkvæði og framtak kennarans sé </a:t>
            </a:r>
            <a:r>
              <a:rPr lang="is-IS" sz="2000" dirty="0" err="1"/>
              <a:t>sívirkt</a:t>
            </a:r>
            <a:r>
              <a:rPr lang="is-IS" sz="2000" dirty="0"/>
              <a:t>.</a:t>
            </a:r>
          </a:p>
          <a:p>
            <a:pPr marL="0" indent="0">
              <a:buNone/>
            </a:pPr>
            <a:endParaRPr lang="is-IS" sz="2000" dirty="0"/>
          </a:p>
          <a:p>
            <a:pPr marL="0" indent="0">
              <a:buNone/>
            </a:pPr>
            <a:r>
              <a:rPr lang="is-IS" sz="2000" dirty="0" smtClean="0"/>
              <a:t>Hún krefst þess að rödd kennara heyrist. Þeir tali um eðli og gildi menntunar og hvernig hún lyftir unga fólkinu í nútíð og til framtíðar.</a:t>
            </a:r>
          </a:p>
          <a:p>
            <a:pPr marL="0" indent="0">
              <a:buNone/>
            </a:pPr>
            <a:endParaRPr lang="is-IS" sz="2000" dirty="0"/>
          </a:p>
          <a:p>
            <a:pPr marL="0" indent="0">
              <a:buNone/>
            </a:pPr>
            <a:r>
              <a:rPr lang="is-IS" sz="2000" dirty="0" smtClean="0"/>
              <a:t>Kennarar eigi í samtali sín á milli, við umhverfi sitt, nær og fjær og umfram allt við nemendur sína. </a:t>
            </a:r>
          </a:p>
          <a:p>
            <a:pPr marL="0" indent="0">
              <a:buNone/>
            </a:pPr>
            <a:endParaRPr lang="is-IS" sz="2000" dirty="0"/>
          </a:p>
          <a:p>
            <a:pPr marL="0" indent="0">
              <a:buNone/>
            </a:pP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690719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jtj\Pictures\2014 Torfajökull 20-9-2104\IMG_59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952058" cy="3714044"/>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j\Pictures\2014 Torfajökull 20-9-2104\IMG_608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1010" y="2542032"/>
            <a:ext cx="5752990" cy="4315968"/>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5" name="Title 1"/>
          <p:cNvSpPr>
            <a:spLocks noGrp="1"/>
          </p:cNvSpPr>
          <p:nvPr>
            <p:ph type="title"/>
          </p:nvPr>
        </p:nvSpPr>
        <p:spPr>
          <a:xfrm>
            <a:off x="6003840" y="836712"/>
            <a:ext cx="2564306" cy="1134040"/>
          </a:xfrm>
        </p:spPr>
        <p:txBody>
          <a:bodyPr/>
          <a:lstStyle/>
          <a:p>
            <a:r>
              <a:rPr lang="is-IS" sz="4000" b="1" dirty="0" smtClean="0">
                <a:cs typeface="Arial" charset="0"/>
              </a:rPr>
              <a:t>Takk fyrir</a:t>
            </a:r>
            <a:endParaRPr lang="is-IS" sz="4000" b="1" dirty="0">
              <a:cs typeface="Arial" charset="0"/>
            </a:endParaRPr>
          </a:p>
        </p:txBody>
      </p:sp>
    </p:spTree>
    <p:extLst>
      <p:ext uri="{BB962C8B-B14F-4D97-AF65-F5344CB8AC3E}">
        <p14:creationId xmlns:p14="http://schemas.microsoft.com/office/powerpoint/2010/main" val="3281162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116632"/>
            <a:ext cx="9144000" cy="1143000"/>
          </a:xfrm>
          <a:solidFill>
            <a:schemeClr val="bg1"/>
          </a:solidFill>
        </p:spPr>
        <p:txBody>
          <a:bodyPr/>
          <a:lstStyle/>
          <a:p>
            <a:pPr algn="l" eaLnBrk="1" hangingPunct="1"/>
            <a:r>
              <a:rPr lang="is-IS" sz="2800" dirty="0" smtClean="0"/>
              <a:t>	Vekja til umræðu??</a:t>
            </a:r>
          </a:p>
        </p:txBody>
      </p:sp>
      <p:sp>
        <p:nvSpPr>
          <p:cNvPr id="16386" name="Rectangle 3"/>
          <p:cNvSpPr>
            <a:spLocks noGrp="1"/>
          </p:cNvSpPr>
          <p:nvPr>
            <p:ph type="body" idx="1"/>
          </p:nvPr>
        </p:nvSpPr>
        <p:spPr>
          <a:xfrm>
            <a:off x="1259632" y="1346282"/>
            <a:ext cx="7128792" cy="4819022"/>
          </a:xfrm>
        </p:spPr>
        <p:txBody>
          <a:bodyPr/>
          <a:lstStyle/>
          <a:p>
            <a:pPr marL="0" indent="0">
              <a:buNone/>
            </a:pPr>
            <a:r>
              <a:rPr lang="is-IS" sz="2000" dirty="0" smtClean="0"/>
              <a:t>Það sem er ekki rætt nægilega (neitt?) í menntamálum –, er m.a.</a:t>
            </a:r>
          </a:p>
          <a:p>
            <a:pPr marL="0" indent="0">
              <a:buNone/>
            </a:pPr>
            <a:r>
              <a:rPr lang="is-IS" sz="2000" dirty="0"/>
              <a:t>l</a:t>
            </a:r>
            <a:r>
              <a:rPr lang="is-IS" sz="2000" dirty="0" smtClean="0"/>
              <a:t>ykilhugtök</a:t>
            </a:r>
            <a:r>
              <a:rPr lang="is-IS" sz="2000" dirty="0"/>
              <a:t>: </a:t>
            </a:r>
            <a:endParaRPr lang="is-IS" sz="2000" dirty="0" smtClean="0"/>
          </a:p>
          <a:p>
            <a:r>
              <a:rPr lang="is-IS" sz="2000" dirty="0"/>
              <a:t>M</a:t>
            </a:r>
            <a:r>
              <a:rPr lang="is-IS" sz="2000" dirty="0" smtClean="0"/>
              <a:t>enntun</a:t>
            </a:r>
            <a:r>
              <a:rPr lang="is-IS" sz="2000" dirty="0"/>
              <a:t>, læsi, </a:t>
            </a:r>
            <a:r>
              <a:rPr lang="is-IS" sz="2000" dirty="0" smtClean="0"/>
              <a:t>lýðræði, …  gæði náms, skóli fyrir alla, einstaklingsmiðað nám, hæfniþrep, …</a:t>
            </a:r>
          </a:p>
          <a:p>
            <a:r>
              <a:rPr lang="is-IS" sz="2000" dirty="0" smtClean="0"/>
              <a:t>Menntun án aðgreiningar, nám án aðgreiningar, skóli án aðgreiningar</a:t>
            </a:r>
            <a:endParaRPr lang="is-IS" sz="2000" dirty="0"/>
          </a:p>
          <a:p>
            <a:r>
              <a:rPr lang="is-IS" sz="2000" dirty="0" smtClean="0"/>
              <a:t>Mælingar, bæði hugsmíðaréttmæti þeirra og </a:t>
            </a:r>
            <a:r>
              <a:rPr lang="is-IS" sz="2000" u="sng" dirty="0" smtClean="0"/>
              <a:t>áhrif</a:t>
            </a:r>
            <a:r>
              <a:rPr lang="is-IS" sz="2000" dirty="0" smtClean="0"/>
              <a:t>; </a:t>
            </a:r>
            <a:r>
              <a:rPr lang="is-IS" sz="2000" dirty="0" err="1" smtClean="0"/>
              <a:t>Mótandi</a:t>
            </a:r>
            <a:r>
              <a:rPr lang="is-IS" sz="2000" dirty="0" smtClean="0"/>
              <a:t> mat</a:t>
            </a:r>
          </a:p>
          <a:p>
            <a:r>
              <a:rPr lang="is-IS" sz="2000" dirty="0" smtClean="0"/>
              <a:t>Stefnumótun og skólastarf byggt á gögnum, á reynslu</a:t>
            </a:r>
          </a:p>
          <a:p>
            <a:r>
              <a:rPr lang="is-IS" sz="2000" dirty="0" smtClean="0"/>
              <a:t>Fræðileg skoðun á leiðsagnargildi mælinga</a:t>
            </a:r>
            <a:endParaRPr lang="is-IS" sz="2000" dirty="0"/>
          </a:p>
          <a:p>
            <a:r>
              <a:rPr lang="is-IS" sz="2000" dirty="0"/>
              <a:t>Lærdómssamfélag, teymisvinna, </a:t>
            </a:r>
            <a:r>
              <a:rPr lang="is-IS" sz="2000" dirty="0" smtClean="0"/>
              <a:t>…</a:t>
            </a:r>
          </a:p>
          <a:p>
            <a:r>
              <a:rPr lang="is-IS" sz="2400" dirty="0" smtClean="0"/>
              <a:t>Mikilvægi </a:t>
            </a:r>
            <a:r>
              <a:rPr lang="is-IS" sz="2400" dirty="0"/>
              <a:t>starfsþróunar og </a:t>
            </a:r>
            <a:r>
              <a:rPr lang="is-IS" sz="2400" dirty="0" smtClean="0"/>
              <a:t>símenntunar</a:t>
            </a:r>
            <a:endParaRPr lang="is-IS" sz="2400" dirty="0"/>
          </a:p>
        </p:txBody>
      </p:sp>
      <p:sp>
        <p:nvSpPr>
          <p:cNvPr id="9" name="Síðufótarstaðgengill 8"/>
          <p:cNvSpPr>
            <a:spLocks noGrp="1"/>
          </p:cNvSpPr>
          <p:nvPr>
            <p:ph type="ftr" sz="quarter" idx="11"/>
          </p:nvPr>
        </p:nvSpPr>
        <p:spPr/>
        <p:txBody>
          <a:bodyPr/>
          <a:lstStyle/>
          <a:p>
            <a:pPr>
              <a:defRPr/>
            </a:pPr>
            <a:r>
              <a:rPr lang="fi-FI" smtClean="0"/>
              <a:t>Jón Torfi Jónasson                          Naustaskóla BKNE 15-08 2017</a:t>
            </a:r>
            <a:endParaRPr lang="is-IS" dirty="0"/>
          </a:p>
        </p:txBody>
      </p:sp>
    </p:spTree>
    <p:extLst>
      <p:ext uri="{BB962C8B-B14F-4D97-AF65-F5344CB8AC3E}">
        <p14:creationId xmlns:p14="http://schemas.microsoft.com/office/powerpoint/2010/main" val="3284999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a:t>Tilgangur menntunar – hlutverk </a:t>
            </a:r>
            <a:r>
              <a:rPr lang="is-IS" sz="2400" dirty="0" smtClean="0"/>
              <a:t>skóla</a:t>
            </a:r>
            <a:endParaRPr lang="is-IS" sz="2400" dirty="0"/>
          </a:p>
        </p:txBody>
      </p:sp>
      <p:sp>
        <p:nvSpPr>
          <p:cNvPr id="16386" name="Rectangle 3"/>
          <p:cNvSpPr>
            <a:spLocks noGrp="1"/>
          </p:cNvSpPr>
          <p:nvPr>
            <p:ph type="body" idx="1"/>
          </p:nvPr>
        </p:nvSpPr>
        <p:spPr>
          <a:xfrm>
            <a:off x="539552" y="1346282"/>
            <a:ext cx="8424936" cy="4819022"/>
          </a:xfrm>
        </p:spPr>
        <p:txBody>
          <a:bodyPr/>
          <a:lstStyle/>
          <a:p>
            <a:pPr marL="0" indent="0">
              <a:buNone/>
            </a:pPr>
            <a:endParaRPr lang="is-IS" sz="2000" dirty="0" smtClean="0"/>
          </a:p>
          <a:p>
            <a:pPr marL="0" indent="0">
              <a:buNone/>
            </a:pPr>
            <a:r>
              <a:rPr lang="is-IS" sz="2000" dirty="0" smtClean="0"/>
              <a:t>Tímabilið í skóla er langt. 4+10+3(4)+3(5)	14 - 17(18) a.m.k. - iðulega 20(23)</a:t>
            </a:r>
          </a:p>
          <a:p>
            <a:pPr marL="0" indent="0">
              <a:buNone/>
            </a:pPr>
            <a:endParaRPr lang="is-IS" sz="2000" dirty="0"/>
          </a:p>
          <a:p>
            <a:pPr marL="0" indent="0">
              <a:buNone/>
            </a:pPr>
            <a:r>
              <a:rPr lang="is-IS" sz="2000" dirty="0" smtClean="0"/>
              <a:t>Það er margt hægt að gera á þessum tíma. Það er líka langur tími í erfiðri stöðu ef </a:t>
            </a:r>
            <a:r>
              <a:rPr lang="is-IS" sz="2000" dirty="0" err="1" smtClean="0"/>
              <a:t>e-ð</a:t>
            </a:r>
            <a:r>
              <a:rPr lang="is-IS" sz="2000" dirty="0" smtClean="0"/>
              <a:t> gengur ekki upp.</a:t>
            </a:r>
          </a:p>
          <a:p>
            <a:pPr marL="0" indent="0">
              <a:buNone/>
            </a:pPr>
            <a:endParaRPr lang="is-IS" sz="2000" dirty="0" smtClean="0"/>
          </a:p>
          <a:p>
            <a:pPr marL="0" indent="0">
              <a:buNone/>
            </a:pPr>
            <a:r>
              <a:rPr lang="is-IS" sz="2000" dirty="0" smtClean="0"/>
              <a:t>Við spyrjum gjarnan: </a:t>
            </a:r>
            <a:endParaRPr lang="is-IS" sz="2000" dirty="0"/>
          </a:p>
          <a:p>
            <a:pPr marL="0" indent="0">
              <a:buNone/>
            </a:pPr>
            <a:r>
              <a:rPr lang="is-IS" sz="2000" dirty="0" smtClean="0"/>
              <a:t>Getum við gert hlutina betur? Getum við aukið </a:t>
            </a:r>
            <a:r>
              <a:rPr lang="is-IS" sz="2000" dirty="0" err="1" smtClean="0"/>
              <a:t>gæðin</a:t>
            </a:r>
            <a:r>
              <a:rPr lang="is-IS" sz="2000" dirty="0" smtClean="0"/>
              <a:t>? Getum við notað tæknina? Getum mælt meira, þannig að við séum betur upplýst? Ættum við að kenna öðru vísi? Ættum við að nota meiri teymiskennslu? …   Allt atriði sem skipta miklu máli!</a:t>
            </a:r>
          </a:p>
          <a:p>
            <a:pPr marL="0" indent="0">
              <a:buNone/>
            </a:pPr>
            <a:endParaRPr lang="is-IS" sz="2000" dirty="0"/>
          </a:p>
          <a:p>
            <a:pPr marL="0" indent="0">
              <a:buNone/>
            </a:pPr>
            <a:r>
              <a:rPr lang="is-IS" sz="2000" dirty="0" smtClean="0"/>
              <a:t>En spurningin sem verður útundan er – gera hvað betur; aukin gæði í hverju, …</a:t>
            </a: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9927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CAAC"/>
        </a:solidFill>
        <a:effectLst/>
      </p:bgPr>
    </p:bg>
    <p:spTree>
      <p:nvGrpSpPr>
        <p:cNvPr id="1" name=""/>
        <p:cNvGrpSpPr/>
        <p:nvPr/>
      </p:nvGrpSpPr>
      <p:grpSpPr>
        <a:xfrm>
          <a:off x="0" y="0"/>
          <a:ext cx="0" cy="0"/>
          <a:chOff x="0" y="0"/>
          <a:chExt cx="0" cy="0"/>
        </a:xfrm>
      </p:grpSpPr>
      <p:sp>
        <p:nvSpPr>
          <p:cNvPr id="4" name="Síðufótarstaðgengill 3"/>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8" name="Rectangle 2"/>
          <p:cNvSpPr txBox="1">
            <a:spLocks/>
          </p:cNvSpPr>
          <p:nvPr/>
        </p:nvSpPr>
        <p:spPr bwMode="auto">
          <a:xfrm>
            <a:off x="4572000" y="1876296"/>
            <a:ext cx="4308246" cy="4655622"/>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r>
              <a:rPr lang="en-GB" sz="2516" dirty="0" smtClean="0"/>
              <a:t>Damon </a:t>
            </a:r>
            <a:r>
              <a:rPr lang="en-GB" sz="2516" dirty="0" err="1" smtClean="0"/>
              <a:t>telur</a:t>
            </a:r>
            <a:r>
              <a:rPr lang="en-GB" sz="2516" dirty="0" smtClean="0"/>
              <a:t> </a:t>
            </a:r>
            <a:r>
              <a:rPr lang="en-GB" sz="2516" dirty="0" err="1" smtClean="0"/>
              <a:t>grunngildi</a:t>
            </a:r>
            <a:r>
              <a:rPr lang="en-GB" sz="2516" dirty="0" smtClean="0"/>
              <a:t> </a:t>
            </a:r>
            <a:r>
              <a:rPr lang="en-GB" sz="2516" dirty="0" err="1" smtClean="0"/>
              <a:t>menntunar</a:t>
            </a:r>
            <a:r>
              <a:rPr lang="en-GB" sz="2516" dirty="0" smtClean="0"/>
              <a:t> </a:t>
            </a:r>
            <a:r>
              <a:rPr lang="en-GB" sz="2516" dirty="0" err="1" smtClean="0"/>
              <a:t>vera</a:t>
            </a:r>
            <a:r>
              <a:rPr lang="en-GB" sz="2516" dirty="0" smtClean="0"/>
              <a:t> </a:t>
            </a:r>
            <a:r>
              <a:rPr lang="en-GB" sz="2516" dirty="0" err="1" smtClean="0"/>
              <a:t>að</a:t>
            </a:r>
            <a:r>
              <a:rPr lang="en-GB" sz="2516" dirty="0" smtClean="0"/>
              <a:t> </a:t>
            </a:r>
            <a:r>
              <a:rPr lang="en-GB" sz="2516" dirty="0" err="1" smtClean="0"/>
              <a:t>gefa</a:t>
            </a:r>
            <a:r>
              <a:rPr lang="en-GB" sz="2516" dirty="0" smtClean="0"/>
              <a:t> </a:t>
            </a:r>
            <a:r>
              <a:rPr lang="en-GB" sz="2516" dirty="0" err="1" smtClean="0"/>
              <a:t>nemendum</a:t>
            </a:r>
            <a:r>
              <a:rPr lang="en-GB" sz="2516" dirty="0" smtClean="0"/>
              <a:t> og </a:t>
            </a:r>
            <a:r>
              <a:rPr lang="en-GB" sz="2516" dirty="0" err="1" smtClean="0"/>
              <a:t>lífinu</a:t>
            </a:r>
            <a:r>
              <a:rPr lang="en-GB" sz="2516" dirty="0" smtClean="0"/>
              <a:t> </a:t>
            </a:r>
            <a:r>
              <a:rPr lang="en-GB" sz="2516" dirty="0" err="1" smtClean="0"/>
              <a:t>tilgang</a:t>
            </a:r>
            <a:r>
              <a:rPr lang="en-GB" sz="2516" dirty="0" smtClean="0"/>
              <a:t>. </a:t>
            </a:r>
            <a:r>
              <a:rPr lang="en-GB" sz="1100" dirty="0" smtClean="0"/>
              <a:t>Damon </a:t>
            </a:r>
            <a:r>
              <a:rPr lang="en-GB" sz="1100" dirty="0"/>
              <a:t>urges us to make sure that the essence of school is to instil a sense of purpose. </a:t>
            </a:r>
          </a:p>
          <a:p>
            <a:endParaRPr lang="en-GB" sz="2516" dirty="0"/>
          </a:p>
          <a:p>
            <a:r>
              <a:rPr lang="en-GB" sz="2516" dirty="0" err="1" smtClean="0"/>
              <a:t>Það</a:t>
            </a:r>
            <a:r>
              <a:rPr lang="en-GB" sz="2516" dirty="0" smtClean="0"/>
              <a:t> </a:t>
            </a:r>
            <a:r>
              <a:rPr lang="en-GB" sz="2516" dirty="0" err="1" smtClean="0"/>
              <a:t>kann</a:t>
            </a:r>
            <a:r>
              <a:rPr lang="en-GB" sz="2516" dirty="0" smtClean="0"/>
              <a:t> </a:t>
            </a:r>
            <a:r>
              <a:rPr lang="en-GB" sz="2516" dirty="0" err="1" smtClean="0"/>
              <a:t>að</a:t>
            </a:r>
            <a:r>
              <a:rPr lang="en-GB" sz="2516" dirty="0" smtClean="0"/>
              <a:t> </a:t>
            </a:r>
            <a:r>
              <a:rPr lang="en-GB" sz="2516" dirty="0" err="1" smtClean="0"/>
              <a:t>vera</a:t>
            </a:r>
            <a:r>
              <a:rPr lang="en-GB" sz="2516" dirty="0" smtClean="0"/>
              <a:t> </a:t>
            </a:r>
            <a:r>
              <a:rPr lang="en-GB" sz="2516" dirty="0" err="1" smtClean="0"/>
              <a:t>að</a:t>
            </a:r>
            <a:r>
              <a:rPr lang="en-GB" sz="2516" dirty="0" smtClean="0"/>
              <a:t> </a:t>
            </a:r>
            <a:r>
              <a:rPr lang="en-GB" sz="2516" dirty="0" err="1" smtClean="0"/>
              <a:t>æðsta</a:t>
            </a:r>
            <a:r>
              <a:rPr lang="en-GB" sz="2516" dirty="0" smtClean="0"/>
              <a:t> </a:t>
            </a:r>
            <a:r>
              <a:rPr lang="en-GB" sz="2516" dirty="0" err="1" smtClean="0"/>
              <a:t>markmið</a:t>
            </a:r>
            <a:r>
              <a:rPr lang="en-GB" sz="2516" dirty="0" smtClean="0"/>
              <a:t> </a:t>
            </a:r>
            <a:r>
              <a:rPr lang="en-GB" sz="2516" dirty="0" err="1" smtClean="0"/>
              <a:t>menntunar</a:t>
            </a:r>
            <a:r>
              <a:rPr lang="en-GB" sz="2516" dirty="0" smtClean="0"/>
              <a:t> sé </a:t>
            </a:r>
            <a:r>
              <a:rPr lang="en-GB" sz="2516" dirty="0" err="1" smtClean="0"/>
              <a:t>að</a:t>
            </a:r>
            <a:r>
              <a:rPr lang="en-GB" sz="2516" dirty="0" smtClean="0"/>
              <a:t> </a:t>
            </a:r>
            <a:r>
              <a:rPr lang="en-GB" sz="2516" dirty="0" err="1" smtClean="0"/>
              <a:t>tryggja</a:t>
            </a:r>
            <a:r>
              <a:rPr lang="en-GB" sz="2516" dirty="0" smtClean="0"/>
              <a:t> </a:t>
            </a:r>
            <a:r>
              <a:rPr lang="en-GB" sz="2516" dirty="0" err="1" smtClean="0"/>
              <a:t>að</a:t>
            </a:r>
            <a:r>
              <a:rPr lang="en-GB" sz="2516" dirty="0" smtClean="0"/>
              <a:t> </a:t>
            </a:r>
            <a:r>
              <a:rPr lang="en-GB" sz="2516" dirty="0" err="1" smtClean="0"/>
              <a:t>við</a:t>
            </a:r>
            <a:r>
              <a:rPr lang="en-GB" sz="2516" dirty="0" smtClean="0"/>
              <a:t> </a:t>
            </a:r>
            <a:r>
              <a:rPr lang="en-GB" sz="2516" dirty="0" err="1" smtClean="0"/>
              <a:t>séum</a:t>
            </a:r>
            <a:r>
              <a:rPr lang="en-GB" sz="2516" dirty="0" smtClean="0"/>
              <a:t> </a:t>
            </a:r>
            <a:r>
              <a:rPr lang="en-GB" sz="2516" dirty="0" err="1" smtClean="0"/>
              <a:t>ætíð</a:t>
            </a:r>
            <a:r>
              <a:rPr lang="en-GB" sz="2516" dirty="0" smtClean="0"/>
              <a:t> </a:t>
            </a:r>
            <a:r>
              <a:rPr lang="en-GB" sz="2516" dirty="0" err="1" smtClean="0"/>
              <a:t>fullgildir</a:t>
            </a:r>
            <a:r>
              <a:rPr lang="en-GB" sz="2516" dirty="0" smtClean="0"/>
              <a:t> </a:t>
            </a:r>
            <a:r>
              <a:rPr lang="en-GB" sz="2516" dirty="0" err="1" smtClean="0"/>
              <a:t>þátttakendur</a:t>
            </a:r>
            <a:r>
              <a:rPr lang="en-GB" sz="2516" dirty="0" smtClean="0"/>
              <a:t> í </a:t>
            </a:r>
            <a:r>
              <a:rPr lang="en-GB" sz="2516" dirty="0" err="1" smtClean="0"/>
              <a:t>lýðræðislegu</a:t>
            </a:r>
            <a:r>
              <a:rPr lang="en-GB" sz="2516" dirty="0" smtClean="0"/>
              <a:t> </a:t>
            </a:r>
            <a:r>
              <a:rPr lang="en-GB" sz="2516" dirty="0" err="1" smtClean="0"/>
              <a:t>samfélagi</a:t>
            </a:r>
            <a:r>
              <a:rPr lang="en-GB" sz="2516" dirty="0" smtClean="0"/>
              <a:t>. </a:t>
            </a:r>
          </a:p>
          <a:p>
            <a:r>
              <a:rPr lang="en-GB" sz="1100" dirty="0" smtClean="0"/>
              <a:t>Perhaps </a:t>
            </a:r>
            <a:r>
              <a:rPr lang="en-GB" sz="1100" dirty="0"/>
              <a:t>the ultimate purpose of school is to enable us to thrive as individuals in a democratic culture.</a:t>
            </a:r>
          </a:p>
        </p:txBody>
      </p:sp>
      <p:pic>
        <p:nvPicPr>
          <p:cNvPr id="6" name="Picture 5"/>
          <p:cNvPicPr>
            <a:picLocks noChangeAspect="1"/>
          </p:cNvPicPr>
          <p:nvPr/>
        </p:nvPicPr>
        <p:blipFill>
          <a:blip r:embed="rId3"/>
          <a:stretch>
            <a:fillRect/>
          </a:stretch>
        </p:blipFill>
        <p:spPr>
          <a:xfrm>
            <a:off x="1" y="1683582"/>
            <a:ext cx="3354996" cy="5167109"/>
          </a:xfrm>
          <a:prstGeom prst="rect">
            <a:avLst/>
          </a:prstGeom>
        </p:spPr>
      </p:pic>
      <p:sp>
        <p:nvSpPr>
          <p:cNvPr id="7" name="Rectangle 2"/>
          <p:cNvSpPr txBox="1">
            <a:spLocks/>
          </p:cNvSpPr>
          <p:nvPr/>
        </p:nvSpPr>
        <p:spPr bwMode="auto">
          <a:xfrm>
            <a:off x="0" y="0"/>
            <a:ext cx="9144000" cy="1259632"/>
          </a:xfrm>
          <a:prstGeom prst="rect">
            <a:avLst/>
          </a:prstGeom>
          <a:solidFill>
            <a:srgbClr val="D0CAAC"/>
          </a:solidFill>
          <a:ln w="9525">
            <a:noFill/>
            <a:miter lim="800000"/>
            <a:headEnd/>
            <a:tailEnd/>
          </a:ln>
        </p:spPr>
        <p:txBody>
          <a:bodyPr vert="horz" wrap="square" lIns="91432" tIns="45716" rIns="91432" bIns="45716" numCol="1" anchor="ctr" anchorCtr="0" compatLnSpc="1">
            <a:prstTxWarp prst="textNoShape">
              <a:avLst/>
            </a:prstTxWarp>
          </a:bodyPr>
          <a:lstStyle>
            <a:lvl1pPr algn="ctr" defTabSz="457159" rtl="0" eaLnBrk="0" fontAlgn="base" hangingPunct="0">
              <a:spcBef>
                <a:spcPct val="0"/>
              </a:spcBef>
              <a:spcAft>
                <a:spcPct val="0"/>
              </a:spcAft>
              <a:defRPr sz="3800">
                <a:solidFill>
                  <a:schemeClr val="tx1"/>
                </a:solidFill>
                <a:latin typeface="+mj-lt"/>
                <a:ea typeface="+mj-ea"/>
                <a:cs typeface="+mj-cs"/>
              </a:defRPr>
            </a:lvl1pPr>
            <a:lvl2pPr algn="ctr" defTabSz="457159" rtl="0" eaLnBrk="0" fontAlgn="base" hangingPunct="0">
              <a:spcBef>
                <a:spcPct val="0"/>
              </a:spcBef>
              <a:spcAft>
                <a:spcPct val="0"/>
              </a:spcAft>
              <a:defRPr sz="3800">
                <a:solidFill>
                  <a:schemeClr val="tx1"/>
                </a:solidFill>
                <a:latin typeface="Calibri" pitchFamily="34" charset="0"/>
              </a:defRPr>
            </a:lvl2pPr>
            <a:lvl3pPr algn="ctr" defTabSz="457159" rtl="0" eaLnBrk="0" fontAlgn="base" hangingPunct="0">
              <a:spcBef>
                <a:spcPct val="0"/>
              </a:spcBef>
              <a:spcAft>
                <a:spcPct val="0"/>
              </a:spcAft>
              <a:defRPr sz="3800">
                <a:solidFill>
                  <a:schemeClr val="tx1"/>
                </a:solidFill>
                <a:latin typeface="Calibri" pitchFamily="34" charset="0"/>
              </a:defRPr>
            </a:lvl3pPr>
            <a:lvl4pPr algn="ctr" defTabSz="457159" rtl="0" eaLnBrk="0" fontAlgn="base" hangingPunct="0">
              <a:spcBef>
                <a:spcPct val="0"/>
              </a:spcBef>
              <a:spcAft>
                <a:spcPct val="0"/>
              </a:spcAft>
              <a:defRPr sz="3800">
                <a:solidFill>
                  <a:schemeClr val="tx1"/>
                </a:solidFill>
                <a:latin typeface="Calibri" pitchFamily="34" charset="0"/>
              </a:defRPr>
            </a:lvl4pPr>
            <a:lvl5pPr algn="ctr" defTabSz="457159" rtl="0" eaLnBrk="0" fontAlgn="base" hangingPunct="0">
              <a:spcBef>
                <a:spcPct val="0"/>
              </a:spcBef>
              <a:spcAft>
                <a:spcPct val="0"/>
              </a:spcAft>
              <a:defRPr sz="3800">
                <a:solidFill>
                  <a:schemeClr val="tx1"/>
                </a:solidFill>
                <a:latin typeface="Calibri" pitchFamily="34" charset="0"/>
              </a:defRPr>
            </a:lvl5pPr>
            <a:lvl6pPr marL="457159" algn="ctr" defTabSz="457159" rtl="0" fontAlgn="base">
              <a:spcBef>
                <a:spcPct val="0"/>
              </a:spcBef>
              <a:spcAft>
                <a:spcPct val="0"/>
              </a:spcAft>
              <a:defRPr sz="3800">
                <a:solidFill>
                  <a:schemeClr val="tx1"/>
                </a:solidFill>
                <a:latin typeface="Calibri" pitchFamily="34" charset="0"/>
              </a:defRPr>
            </a:lvl6pPr>
            <a:lvl7pPr marL="914318" algn="ctr" defTabSz="457159" rtl="0" fontAlgn="base">
              <a:spcBef>
                <a:spcPct val="0"/>
              </a:spcBef>
              <a:spcAft>
                <a:spcPct val="0"/>
              </a:spcAft>
              <a:defRPr sz="3800">
                <a:solidFill>
                  <a:schemeClr val="tx1"/>
                </a:solidFill>
                <a:latin typeface="Calibri" pitchFamily="34" charset="0"/>
              </a:defRPr>
            </a:lvl7pPr>
            <a:lvl8pPr marL="1371477" algn="ctr" defTabSz="457159" rtl="0" fontAlgn="base">
              <a:spcBef>
                <a:spcPct val="0"/>
              </a:spcBef>
              <a:spcAft>
                <a:spcPct val="0"/>
              </a:spcAft>
              <a:defRPr sz="3800">
                <a:solidFill>
                  <a:schemeClr val="tx1"/>
                </a:solidFill>
                <a:latin typeface="Calibri" pitchFamily="34" charset="0"/>
              </a:defRPr>
            </a:lvl8pPr>
            <a:lvl9pPr marL="1828636" algn="ctr" defTabSz="457159" rtl="0" fontAlgn="base">
              <a:spcBef>
                <a:spcPct val="0"/>
              </a:spcBef>
              <a:spcAft>
                <a:spcPct val="0"/>
              </a:spcAft>
              <a:defRPr sz="3800">
                <a:solidFill>
                  <a:schemeClr val="tx1"/>
                </a:solidFill>
                <a:latin typeface="Calibri" pitchFamily="34" charset="0"/>
              </a:defRPr>
            </a:lvl9pPr>
          </a:lstStyle>
          <a:p>
            <a:r>
              <a:rPr lang="is-IS" sz="2800" kern="0" dirty="0" smtClean="0"/>
              <a:t>Nemendur – tilgangur menntunar</a:t>
            </a:r>
            <a:endParaRPr lang="is-IS" sz="2800" kern="0" dirty="0"/>
          </a:p>
        </p:txBody>
      </p:sp>
    </p:spTree>
    <p:extLst>
      <p:ext uri="{BB962C8B-B14F-4D97-AF65-F5344CB8AC3E}">
        <p14:creationId xmlns:p14="http://schemas.microsoft.com/office/powerpoint/2010/main" val="378381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anim calcmode="lin" valueType="num">
                                      <p:cBhvr additive="base">
                                        <p:cTn id="17"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1" y="129504"/>
            <a:ext cx="9144000" cy="1746792"/>
          </a:xfrm>
          <a:gradFill flip="none" rotWithShape="1">
            <a:gsLst>
              <a:gs pos="0">
                <a:srgbClr val="3C8448"/>
              </a:gs>
              <a:gs pos="100000">
                <a:schemeClr val="bg2">
                  <a:lumMod val="75000"/>
                  <a:tint val="23500"/>
                  <a:satMod val="160000"/>
                </a:schemeClr>
              </a:gs>
            </a:gsLst>
            <a:lin ang="10800000" scaled="1"/>
            <a:tileRect/>
          </a:gradFill>
        </p:spPr>
        <p:txBody>
          <a:bodyPr/>
          <a:lstStyle/>
          <a:p>
            <a:pPr lvl="0"/>
            <a:r>
              <a:rPr lang="is-IS" sz="2516" dirty="0"/>
              <a:t/>
            </a:r>
            <a:br>
              <a:rPr lang="is-IS" sz="2516" dirty="0"/>
            </a:br>
            <a:r>
              <a:rPr lang="en-GB" sz="2516" dirty="0"/>
              <a:t>Students    - Voice!</a:t>
            </a:r>
            <a:endParaRPr lang="is-IS" sz="2516" dirty="0"/>
          </a:p>
        </p:txBody>
      </p:sp>
      <p:sp>
        <p:nvSpPr>
          <p:cNvPr id="4" name="Síðufótarstaðgengill 3"/>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8" name="Rectangle 2"/>
          <p:cNvSpPr txBox="1">
            <a:spLocks/>
          </p:cNvSpPr>
          <p:nvPr/>
        </p:nvSpPr>
        <p:spPr bwMode="auto">
          <a:xfrm>
            <a:off x="754936" y="1876296"/>
            <a:ext cx="7284263" cy="3817064"/>
          </a:xfrm>
          <a:prstGeom prst="rect">
            <a:avLst/>
          </a:prstGeom>
          <a:solidFill>
            <a:schemeClr val="bg1"/>
          </a:solidFill>
          <a:ln w="9525">
            <a:noFill/>
            <a:miter lim="800000"/>
            <a:headEnd/>
            <a:tailEnd/>
          </a:ln>
        </p:spPr>
        <p:txBody>
          <a:bodyPr vert="horz" wrap="square" lIns="81514" tIns="40758" rIns="81514" bIns="40758" numCol="1" anchor="t" anchorCtr="0" compatLnSpc="1">
            <a:prstTxWarp prst="textNoShape">
              <a:avLst/>
            </a:prstTxWarp>
          </a:bodyPr>
          <a:lstStyle/>
          <a:p>
            <a:endParaRPr lang="en-GB" sz="2516" dirty="0"/>
          </a:p>
          <a:p>
            <a:r>
              <a:rPr lang="en-GB" sz="2516" dirty="0"/>
              <a:t>As partners in governance</a:t>
            </a:r>
          </a:p>
          <a:p>
            <a:endParaRPr lang="en-GB" sz="2516" dirty="0"/>
          </a:p>
          <a:p>
            <a:r>
              <a:rPr lang="en-GB" sz="2516" dirty="0"/>
              <a:t>As partners in procedural educational decisions</a:t>
            </a:r>
          </a:p>
          <a:p>
            <a:endParaRPr lang="en-GB" sz="2516" dirty="0"/>
          </a:p>
          <a:p>
            <a:r>
              <a:rPr lang="en-GB" sz="2516" dirty="0"/>
              <a:t>As partners in substantive educational decisions</a:t>
            </a:r>
          </a:p>
          <a:p>
            <a:endParaRPr lang="en-GB" sz="2516" dirty="0"/>
          </a:p>
          <a:p>
            <a:r>
              <a:rPr lang="en-GB" sz="2516" dirty="0"/>
              <a:t>As active participants in the development of the competencies of a democratic culture</a:t>
            </a:r>
          </a:p>
        </p:txBody>
      </p:sp>
    </p:spTree>
    <p:extLst>
      <p:ext uri="{BB962C8B-B14F-4D97-AF65-F5344CB8AC3E}">
        <p14:creationId xmlns:p14="http://schemas.microsoft.com/office/powerpoint/2010/main" val="2517355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additive="base">
                                        <p:cTn id="7"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anim calcmode="lin" valueType="num">
                                      <p:cBhvr additive="base">
                                        <p:cTn id="13"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anim calcmode="lin" valueType="num">
                                      <p:cBhvr additive="base">
                                        <p:cTn id="19"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7" end="7"/>
                                            </p:txEl>
                                          </p:spTgt>
                                        </p:tgtEl>
                                        <p:attrNameLst>
                                          <p:attrName>style.visibility</p:attrName>
                                        </p:attrNameLst>
                                      </p:cBhvr>
                                      <p:to>
                                        <p:strVal val="visible"/>
                                      </p:to>
                                    </p:set>
                                    <p:anim calcmode="lin" valueType="num">
                                      <p:cBhvr additive="base">
                                        <p:cTn id="25"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Title 1"/>
          <p:cNvSpPr>
            <a:spLocks noGrp="1"/>
          </p:cNvSpPr>
          <p:nvPr>
            <p:ph type="title"/>
          </p:nvPr>
        </p:nvSpPr>
        <p:spPr>
          <a:xfrm>
            <a:off x="2915215" y="7310"/>
            <a:ext cx="6208677" cy="1027938"/>
          </a:xfrm>
          <a:solidFill>
            <a:schemeClr val="bg1"/>
          </a:solidFill>
        </p:spPr>
        <p:txBody>
          <a:bodyPr/>
          <a:lstStyle/>
          <a:p>
            <a:pPr>
              <a:spcBef>
                <a:spcPts val="539"/>
              </a:spcBef>
            </a:pPr>
            <a:r>
              <a:rPr lang="en-US" sz="2156" dirty="0">
                <a:latin typeface="+mn-lt"/>
              </a:rPr>
              <a:t>Growing interest in the practice of enhancing student voice, engagement and influence</a:t>
            </a:r>
          </a:p>
        </p:txBody>
      </p:sp>
      <p:sp>
        <p:nvSpPr>
          <p:cNvPr id="4" name="Síðufótarstaðgengill 3"/>
          <p:cNvSpPr>
            <a:spLocks noGrp="1"/>
          </p:cNvSpPr>
          <p:nvPr>
            <p:ph type="ftr" sz="quarter" idx="11"/>
          </p:nvPr>
        </p:nvSpPr>
        <p:spPr/>
        <p:txBody>
          <a:bodyPr/>
          <a:lstStyle/>
          <a:p>
            <a:pPr>
              <a:defRPr/>
            </a:pPr>
            <a:r>
              <a:rPr lang="fi-FI" sz="1438" smtClean="0"/>
              <a:t>Jón Torfi Jónasson                          Naustaskóla BKNE 15-08 2017</a:t>
            </a:r>
            <a:endParaRPr lang="is-IS" sz="1438" dirty="0"/>
          </a:p>
        </p:txBody>
      </p:sp>
      <p:pic>
        <p:nvPicPr>
          <p:cNvPr id="6" name="Picture 5"/>
          <p:cNvPicPr>
            <a:picLocks noChangeAspect="1"/>
          </p:cNvPicPr>
          <p:nvPr/>
        </p:nvPicPr>
        <p:blipFill>
          <a:blip r:embed="rId3"/>
          <a:stretch>
            <a:fillRect/>
          </a:stretch>
        </p:blipFill>
        <p:spPr>
          <a:xfrm>
            <a:off x="13258" y="4117675"/>
            <a:ext cx="1916945" cy="2733016"/>
          </a:xfrm>
          <a:prstGeom prst="rect">
            <a:avLst/>
          </a:prstGeom>
        </p:spPr>
      </p:pic>
      <p:pic>
        <p:nvPicPr>
          <p:cNvPr id="9" name="Picture 8"/>
          <p:cNvPicPr>
            <a:picLocks noChangeAspect="1"/>
          </p:cNvPicPr>
          <p:nvPr/>
        </p:nvPicPr>
        <p:blipFill>
          <a:blip r:embed="rId4"/>
          <a:stretch>
            <a:fillRect/>
          </a:stretch>
        </p:blipFill>
        <p:spPr>
          <a:xfrm>
            <a:off x="2009783" y="4207012"/>
            <a:ext cx="2047024" cy="2653258"/>
          </a:xfrm>
          <a:prstGeom prst="rect">
            <a:avLst/>
          </a:prstGeom>
        </p:spPr>
      </p:pic>
      <p:pic>
        <p:nvPicPr>
          <p:cNvPr id="10" name="Picture 9"/>
          <p:cNvPicPr>
            <a:picLocks noChangeAspect="1"/>
          </p:cNvPicPr>
          <p:nvPr/>
        </p:nvPicPr>
        <p:blipFill>
          <a:blip r:embed="rId5"/>
          <a:stretch>
            <a:fillRect/>
          </a:stretch>
        </p:blipFill>
        <p:spPr>
          <a:xfrm>
            <a:off x="4123933" y="4168363"/>
            <a:ext cx="2670031" cy="2670031"/>
          </a:xfrm>
          <a:prstGeom prst="rect">
            <a:avLst/>
          </a:prstGeom>
        </p:spPr>
      </p:pic>
      <p:pic>
        <p:nvPicPr>
          <p:cNvPr id="11" name="Picture 10"/>
          <p:cNvPicPr>
            <a:picLocks noChangeAspect="1"/>
          </p:cNvPicPr>
          <p:nvPr/>
        </p:nvPicPr>
        <p:blipFill>
          <a:blip r:embed="rId6"/>
          <a:stretch>
            <a:fillRect/>
          </a:stretch>
        </p:blipFill>
        <p:spPr>
          <a:xfrm>
            <a:off x="6939792" y="3434421"/>
            <a:ext cx="2279796" cy="3416270"/>
          </a:xfrm>
          <a:prstGeom prst="rect">
            <a:avLst/>
          </a:prstGeom>
        </p:spPr>
      </p:pic>
      <p:pic>
        <p:nvPicPr>
          <p:cNvPr id="2" name="Picture 1"/>
          <p:cNvPicPr>
            <a:picLocks noChangeAspect="1"/>
          </p:cNvPicPr>
          <p:nvPr/>
        </p:nvPicPr>
        <p:blipFill>
          <a:blip r:embed="rId7"/>
          <a:stretch>
            <a:fillRect/>
          </a:stretch>
        </p:blipFill>
        <p:spPr>
          <a:xfrm>
            <a:off x="1" y="11877"/>
            <a:ext cx="2935322" cy="4270338"/>
          </a:xfrm>
          <a:prstGeom prst="rect">
            <a:avLst/>
          </a:prstGeom>
        </p:spPr>
      </p:pic>
      <p:pic>
        <p:nvPicPr>
          <p:cNvPr id="3" name="Picture 2"/>
          <p:cNvPicPr>
            <a:picLocks noChangeAspect="1"/>
          </p:cNvPicPr>
          <p:nvPr/>
        </p:nvPicPr>
        <p:blipFill>
          <a:blip r:embed="rId8"/>
          <a:stretch>
            <a:fillRect/>
          </a:stretch>
        </p:blipFill>
        <p:spPr>
          <a:xfrm>
            <a:off x="3204900" y="905856"/>
            <a:ext cx="2815513" cy="4270338"/>
          </a:xfrm>
          <a:prstGeom prst="rect">
            <a:avLst/>
          </a:prstGeom>
        </p:spPr>
      </p:pic>
      <p:pic>
        <p:nvPicPr>
          <p:cNvPr id="5" name="Picture 4"/>
          <p:cNvPicPr>
            <a:picLocks noChangeAspect="1"/>
          </p:cNvPicPr>
          <p:nvPr/>
        </p:nvPicPr>
        <p:blipFill>
          <a:blip r:embed="rId9"/>
          <a:stretch>
            <a:fillRect/>
          </a:stretch>
        </p:blipFill>
        <p:spPr>
          <a:xfrm>
            <a:off x="6203426" y="905856"/>
            <a:ext cx="2626387" cy="3843305"/>
          </a:xfrm>
          <a:prstGeom prst="rect">
            <a:avLst/>
          </a:prstGeom>
        </p:spPr>
      </p:pic>
    </p:spTree>
    <p:extLst>
      <p:ext uri="{BB962C8B-B14F-4D97-AF65-F5344CB8AC3E}">
        <p14:creationId xmlns:p14="http://schemas.microsoft.com/office/powerpoint/2010/main" val="2742983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p:cNvSpPr>
          <p:nvPr>
            <p:ph type="title"/>
          </p:nvPr>
        </p:nvSpPr>
        <p:spPr>
          <a:xfrm>
            <a:off x="0" y="0"/>
            <a:ext cx="9144000" cy="1259632"/>
          </a:xfrm>
          <a:solidFill>
            <a:srgbClr val="D0CAAC"/>
          </a:solidFill>
        </p:spPr>
        <p:txBody>
          <a:bodyPr/>
          <a:lstStyle/>
          <a:p>
            <a:pPr lvl="1"/>
            <a:r>
              <a:rPr lang="is-IS" sz="2400" dirty="0" smtClean="0"/>
              <a:t>Hvað </a:t>
            </a:r>
            <a:r>
              <a:rPr lang="is-IS" sz="2400" dirty="0"/>
              <a:t>eigum við með </a:t>
            </a:r>
            <a:r>
              <a:rPr lang="is-IS" sz="2400" dirty="0" smtClean="0"/>
              <a:t>- framtíðin?</a:t>
            </a:r>
            <a:endParaRPr lang="is-IS" sz="2400" dirty="0"/>
          </a:p>
        </p:txBody>
      </p:sp>
      <p:sp>
        <p:nvSpPr>
          <p:cNvPr id="16386" name="Rectangle 3"/>
          <p:cNvSpPr>
            <a:spLocks noGrp="1"/>
          </p:cNvSpPr>
          <p:nvPr>
            <p:ph type="body" idx="1"/>
          </p:nvPr>
        </p:nvSpPr>
        <p:spPr>
          <a:xfrm>
            <a:off x="179512" y="1346282"/>
            <a:ext cx="8784976" cy="5375194"/>
          </a:xfrm>
          <a:solidFill>
            <a:schemeClr val="bg1"/>
          </a:solidFill>
        </p:spPr>
        <p:txBody>
          <a:bodyPr/>
          <a:lstStyle/>
          <a:p>
            <a:pPr marL="0" indent="0">
              <a:buNone/>
            </a:pPr>
            <a:r>
              <a:rPr lang="is-IS" sz="2400" b="1" dirty="0" smtClean="0"/>
              <a:t>Nefni hér</a:t>
            </a:r>
          </a:p>
          <a:p>
            <a:pPr>
              <a:spcBef>
                <a:spcPts val="1200"/>
              </a:spcBef>
            </a:pPr>
            <a:r>
              <a:rPr lang="is-IS" sz="2400" dirty="0" smtClean="0"/>
              <a:t>Framtíðina, </a:t>
            </a:r>
            <a:r>
              <a:rPr lang="is-IS" sz="2400" dirty="0"/>
              <a:t>- það er fráleit hugsun sem oft kemur upp, um að framtíðin sé svo </a:t>
            </a:r>
            <a:r>
              <a:rPr lang="is-IS" sz="2400" dirty="0" err="1"/>
              <a:t>óræð</a:t>
            </a:r>
            <a:r>
              <a:rPr lang="is-IS" sz="2400" dirty="0"/>
              <a:t> að það þýði ekkert að spá neinu um hana – þótt vissulega sé margt sem erfitt er að spá fyrir um</a:t>
            </a:r>
            <a:r>
              <a:rPr lang="is-IS" sz="2400" dirty="0" smtClean="0"/>
              <a:t>.</a:t>
            </a:r>
            <a:endParaRPr lang="is-IS" sz="1000" dirty="0"/>
          </a:p>
          <a:p>
            <a:pPr>
              <a:spcBef>
                <a:spcPts val="1200"/>
              </a:spcBef>
            </a:pPr>
            <a:r>
              <a:rPr lang="is-IS" sz="2400" dirty="0"/>
              <a:t>Ég geri ekki ráð fyrir að grundvallar gerð skólans muni endilega breytast mikið þótt inntakið, viðfangsefnin breytist – og ættu sennilega að hafa breyst mun meira en þau hafa gert. – Skólinn hvorki hverfur, né glatar mikilvægi sínu. </a:t>
            </a:r>
            <a:endParaRPr lang="is-IS" sz="1000" dirty="0"/>
          </a:p>
          <a:p>
            <a:pPr>
              <a:spcBef>
                <a:spcPts val="1200"/>
              </a:spcBef>
            </a:pPr>
            <a:r>
              <a:rPr lang="is-IS" sz="2400" dirty="0" smtClean="0"/>
              <a:t>Hvaða tímabil framtíðar erum við eiginlega að tala um?</a:t>
            </a:r>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endParaRPr lang="is-IS" sz="2000" dirty="0"/>
          </a:p>
          <a:p>
            <a:pPr marL="0" indent="0">
              <a:buNone/>
            </a:pPr>
            <a:endParaRPr lang="is-IS" sz="2000" dirty="0" smtClean="0"/>
          </a:p>
          <a:p>
            <a:pPr marL="0" indent="0">
              <a:buNone/>
            </a:pPr>
            <a:endParaRPr lang="is-IS" sz="2000" dirty="0"/>
          </a:p>
          <a:p>
            <a:pPr marL="0" indent="0">
              <a:buNone/>
            </a:pPr>
            <a:endParaRPr lang="is-IS" sz="2000" dirty="0" smtClean="0"/>
          </a:p>
          <a:p>
            <a:pPr marL="0" indent="0">
              <a:buNone/>
            </a:pPr>
            <a:endParaRPr lang="is-IS" sz="2000" dirty="0"/>
          </a:p>
          <a:p>
            <a:pPr marL="0" indent="0">
              <a:buNone/>
            </a:pPr>
            <a:endParaRPr lang="is-IS" sz="2000" dirty="0"/>
          </a:p>
          <a:p>
            <a:pPr marL="0" indent="0">
              <a:buNone/>
            </a:pPr>
            <a:endParaRPr lang="is-IS" sz="2000" dirty="0"/>
          </a:p>
        </p:txBody>
      </p:sp>
      <p:sp>
        <p:nvSpPr>
          <p:cNvPr id="9" name="Síðufótarstaðgengill 8"/>
          <p:cNvSpPr>
            <a:spLocks noGrp="1"/>
          </p:cNvSpPr>
          <p:nvPr>
            <p:ph type="ftr" sz="quarter" idx="11"/>
          </p:nvPr>
        </p:nvSpPr>
        <p:spPr/>
        <p:txBody>
          <a:bodyPr/>
          <a:lstStyle/>
          <a:p>
            <a:pPr>
              <a:defRPr/>
            </a:pPr>
            <a:r>
              <a:rPr lang="it-IT" dirty="0" smtClean="0"/>
              <a:t>Jón Torfi Jónasson </a:t>
            </a:r>
            <a:r>
              <a:rPr lang="it-IT" dirty="0"/>
              <a:t> </a:t>
            </a:r>
            <a:r>
              <a:rPr lang="it-IT" dirty="0" smtClean="0"/>
              <a:t>                        </a:t>
            </a:r>
            <a:r>
              <a:rPr lang="it-IT" dirty="0" err="1" smtClean="0"/>
              <a:t>Naustaskóla</a:t>
            </a:r>
            <a:r>
              <a:rPr lang="it-IT" dirty="0" smtClean="0"/>
              <a:t> BKNE 15-08 2017</a:t>
            </a:r>
            <a:endParaRPr lang="is-IS" dirty="0"/>
          </a:p>
        </p:txBody>
      </p:sp>
    </p:spTree>
    <p:extLst>
      <p:ext uri="{BB962C8B-B14F-4D97-AF65-F5344CB8AC3E}">
        <p14:creationId xmlns:p14="http://schemas.microsoft.com/office/powerpoint/2010/main" val="282509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896776" y="1779354"/>
            <a:ext cx="6356411" cy="1487398"/>
          </a:xfrm>
          <a:prstGeom prst="rect">
            <a:avLst/>
          </a:prstGeom>
        </p:spPr>
      </p:pic>
      <p:sp>
        <p:nvSpPr>
          <p:cNvPr id="4098" name="Title 1"/>
          <p:cNvSpPr>
            <a:spLocks noGrp="1"/>
          </p:cNvSpPr>
          <p:nvPr>
            <p:ph type="title"/>
          </p:nvPr>
        </p:nvSpPr>
        <p:spPr>
          <a:xfrm>
            <a:off x="454991" y="582376"/>
            <a:ext cx="3664138" cy="846615"/>
          </a:xfrm>
        </p:spPr>
        <p:txBody>
          <a:bodyPr/>
          <a:lstStyle/>
          <a:p>
            <a:pPr algn="l"/>
            <a:r>
              <a:rPr lang="en-US" sz="2875" dirty="0" err="1" smtClean="0"/>
              <a:t>Gluggar</a:t>
            </a:r>
            <a:r>
              <a:rPr lang="en-US" sz="2875" dirty="0" smtClean="0"/>
              <a:t> inn í </a:t>
            </a:r>
            <a:r>
              <a:rPr lang="en-US" sz="2875" dirty="0" err="1" smtClean="0"/>
              <a:t>framtíðina</a:t>
            </a:r>
            <a:endParaRPr lang="en-US" sz="2875" dirty="0"/>
          </a:p>
        </p:txBody>
      </p:sp>
      <p:sp>
        <p:nvSpPr>
          <p:cNvPr id="4" name="Síðufótarstaðgengill 3"/>
          <p:cNvSpPr>
            <a:spLocks noGrp="1"/>
          </p:cNvSpPr>
          <p:nvPr>
            <p:ph type="ftr" sz="quarter" idx="11"/>
          </p:nvPr>
        </p:nvSpPr>
        <p:spPr/>
        <p:txBody>
          <a:bodyPr/>
          <a:lstStyle/>
          <a:p>
            <a:pPr>
              <a:defRPr/>
            </a:pPr>
            <a:r>
              <a:rPr lang="fi-FI" smtClean="0"/>
              <a:t>Jón Torfi Jónasson                          Naustaskóla BKNE 15-08 2017</a:t>
            </a:r>
            <a:endParaRPr lang="is-IS" dirty="0"/>
          </a:p>
        </p:txBody>
      </p:sp>
      <p:sp>
        <p:nvSpPr>
          <p:cNvPr id="10" name="Content Placeholder 2"/>
          <p:cNvSpPr txBox="1">
            <a:spLocks/>
          </p:cNvSpPr>
          <p:nvPr/>
        </p:nvSpPr>
        <p:spPr bwMode="auto">
          <a:xfrm>
            <a:off x="1547664" y="4761930"/>
            <a:ext cx="7416824" cy="2096069"/>
          </a:xfrm>
          <a:prstGeom prst="rect">
            <a:avLst/>
          </a:prstGeom>
          <a:solidFill>
            <a:schemeClr val="bg1"/>
          </a:solidFill>
          <a:ln w="9525">
            <a:noFill/>
            <a:miter lim="800000"/>
            <a:headEnd/>
            <a:tailEnd/>
          </a:ln>
        </p:spPr>
        <p:txBody>
          <a:bodyPr vert="horz" wrap="square" lIns="81559" tIns="40780" rIns="81559" bIns="40780" numCol="1" anchor="t" anchorCtr="0" compatLnSpc="1">
            <a:prstTxWarp prst="textNoShape">
              <a:avLst/>
            </a:prstTxWarp>
          </a:bodyPr>
          <a:lstStyle>
            <a:lvl1pPr marL="338138" indent="-338138" algn="l" defTabSz="450850" rtl="0" eaLnBrk="0" fontAlgn="base" hangingPunct="0">
              <a:spcBef>
                <a:spcPct val="20000"/>
              </a:spcBef>
              <a:spcAft>
                <a:spcPct val="0"/>
              </a:spcAft>
              <a:buFont typeface="Arial" charset="0"/>
              <a:buChar char="•"/>
              <a:defRPr sz="3200">
                <a:solidFill>
                  <a:schemeClr val="tx1"/>
                </a:solidFill>
                <a:latin typeface="+mn-lt"/>
                <a:ea typeface="Arial" charset="0"/>
                <a:cs typeface="Arial" pitchFamily="34" charset="0"/>
              </a:defRPr>
            </a:lvl1pPr>
            <a:lvl2pPr marL="735013" indent="-280988" algn="l" defTabSz="450850" rtl="0" eaLnBrk="0" fontAlgn="base" hangingPunct="0">
              <a:spcBef>
                <a:spcPct val="20000"/>
              </a:spcBef>
              <a:spcAft>
                <a:spcPct val="0"/>
              </a:spcAft>
              <a:buFont typeface="Arial" charset="0"/>
              <a:buChar char="–"/>
              <a:defRPr sz="2800">
                <a:solidFill>
                  <a:schemeClr val="tx1"/>
                </a:solidFill>
                <a:latin typeface="+mn-lt"/>
                <a:ea typeface="Arial" charset="0"/>
                <a:cs typeface="Arial" pitchFamily="34" charset="0"/>
              </a:defRPr>
            </a:lvl2pPr>
            <a:lvl3pPr marL="1131888" indent="-223838" algn="l" defTabSz="450850" rtl="0" eaLnBrk="0" fontAlgn="base" hangingPunct="0">
              <a:spcBef>
                <a:spcPct val="20000"/>
              </a:spcBef>
              <a:spcAft>
                <a:spcPct val="0"/>
              </a:spcAft>
              <a:buFont typeface="Arial" charset="0"/>
              <a:buChar char="•"/>
              <a:defRPr sz="2300">
                <a:solidFill>
                  <a:schemeClr val="tx1"/>
                </a:solidFill>
                <a:latin typeface="+mn-lt"/>
                <a:ea typeface="Arial" charset="0"/>
                <a:cs typeface="Arial" pitchFamily="34" charset="0"/>
              </a:defRPr>
            </a:lvl3pPr>
            <a:lvl4pPr marL="1585913" indent="-223838" algn="l" defTabSz="450850" rtl="0" eaLnBrk="0" fontAlgn="base" hangingPunct="0">
              <a:spcBef>
                <a:spcPct val="20000"/>
              </a:spcBef>
              <a:spcAft>
                <a:spcPct val="0"/>
              </a:spcAft>
              <a:buFont typeface="Arial" charset="0"/>
              <a:buChar char="–"/>
              <a:defRPr>
                <a:solidFill>
                  <a:schemeClr val="tx1"/>
                </a:solidFill>
                <a:latin typeface="+mn-lt"/>
                <a:ea typeface="Arial" charset="0"/>
                <a:cs typeface="Arial" pitchFamily="34" charset="0"/>
              </a:defRPr>
            </a:lvl4pPr>
            <a:lvl5pPr marL="2039938" indent="-223838" algn="l" defTabSz="450850" rtl="0" eaLnBrk="0" fontAlgn="base" hangingPunct="0">
              <a:spcBef>
                <a:spcPct val="20000"/>
              </a:spcBef>
              <a:spcAft>
                <a:spcPct val="0"/>
              </a:spcAft>
              <a:buFont typeface="Arial" charset="0"/>
              <a:buChar char="»"/>
              <a:defRPr>
                <a:solidFill>
                  <a:schemeClr val="tx1"/>
                </a:solidFill>
                <a:latin typeface="+mn-lt"/>
                <a:ea typeface="Arial" charset="0"/>
                <a:cs typeface="Arial" pitchFamily="34" charset="0"/>
              </a:defRPr>
            </a:lvl5pPr>
            <a:lvl6pPr marL="2496386" indent="-226945" algn="l" defTabSz="453888" rtl="0" fontAlgn="base">
              <a:spcBef>
                <a:spcPct val="20000"/>
              </a:spcBef>
              <a:spcAft>
                <a:spcPct val="0"/>
              </a:spcAft>
              <a:buFont typeface="Arial" charset="0"/>
              <a:buChar char="»"/>
              <a:defRPr sz="2000">
                <a:solidFill>
                  <a:schemeClr val="tx1"/>
                </a:solidFill>
                <a:latin typeface="+mn-lt"/>
              </a:defRPr>
            </a:lvl6pPr>
            <a:lvl7pPr marL="2950275" indent="-226945" algn="l" defTabSz="453888" rtl="0" fontAlgn="base">
              <a:spcBef>
                <a:spcPct val="20000"/>
              </a:spcBef>
              <a:spcAft>
                <a:spcPct val="0"/>
              </a:spcAft>
              <a:buFont typeface="Arial" charset="0"/>
              <a:buChar char="»"/>
              <a:defRPr sz="2000">
                <a:solidFill>
                  <a:schemeClr val="tx1"/>
                </a:solidFill>
                <a:latin typeface="+mn-lt"/>
              </a:defRPr>
            </a:lvl7pPr>
            <a:lvl8pPr marL="3404163" indent="-226945" algn="l" defTabSz="453888" rtl="0" fontAlgn="base">
              <a:spcBef>
                <a:spcPct val="20000"/>
              </a:spcBef>
              <a:spcAft>
                <a:spcPct val="0"/>
              </a:spcAft>
              <a:buFont typeface="Arial" charset="0"/>
              <a:buChar char="»"/>
              <a:defRPr sz="2000">
                <a:solidFill>
                  <a:schemeClr val="tx1"/>
                </a:solidFill>
                <a:latin typeface="+mn-lt"/>
              </a:defRPr>
            </a:lvl8pPr>
            <a:lvl9pPr marL="3858052" indent="-226945" algn="l" defTabSz="453888" rtl="0" fontAlgn="base">
              <a:spcBef>
                <a:spcPct val="20000"/>
              </a:spcBef>
              <a:spcAft>
                <a:spcPct val="0"/>
              </a:spcAft>
              <a:buFont typeface="Arial" charset="0"/>
              <a:buChar char="»"/>
              <a:defRPr sz="2000">
                <a:solidFill>
                  <a:schemeClr val="tx1"/>
                </a:solidFill>
                <a:latin typeface="+mn-lt"/>
              </a:defRPr>
            </a:lvl9pPr>
          </a:lstStyle>
          <a:p>
            <a:pPr marL="407941" lvl="1" indent="0">
              <a:buNone/>
            </a:pPr>
            <a:r>
              <a:rPr lang="is-IS" sz="1797" b="1" dirty="0" smtClean="0"/>
              <a:t>Vanrækt efni? </a:t>
            </a:r>
            <a:r>
              <a:rPr lang="is-IS" sz="1797" dirty="0" smtClean="0"/>
              <a:t>Það er mikið umhugsunarefni hve margt sem við vitum um framtíðina og þær áskoranir og möguleika sem hún býður upp á sem eru alls ekki inni í umræðu um menntun og skólastarf.  Fagleg öguð umræða dvelur við fortíðina, stundum nútíðina, en sjaldnast framtíðina; þótt það sé látið sem svo sé. Sennilega skortir okkur áræði, hugmyndaflug og þekkingu til þess að geta tekið þetta upp af alvöru. </a:t>
            </a:r>
            <a:endParaRPr lang="is-IS" sz="1797" kern="0" dirty="0"/>
          </a:p>
        </p:txBody>
      </p:sp>
      <p:grpSp>
        <p:nvGrpSpPr>
          <p:cNvPr id="25" name="Group 24"/>
          <p:cNvGrpSpPr/>
          <p:nvPr/>
        </p:nvGrpSpPr>
        <p:grpSpPr>
          <a:xfrm>
            <a:off x="238179" y="1534394"/>
            <a:ext cx="5267218" cy="2282533"/>
            <a:chOff x="265098" y="1699676"/>
            <a:chExt cx="5862523" cy="2540507"/>
          </a:xfrm>
        </p:grpSpPr>
        <p:grpSp>
          <p:nvGrpSpPr>
            <p:cNvPr id="6" name="Group 5"/>
            <p:cNvGrpSpPr/>
            <p:nvPr/>
          </p:nvGrpSpPr>
          <p:grpSpPr>
            <a:xfrm>
              <a:off x="265098" y="1699676"/>
              <a:ext cx="5862523" cy="2540507"/>
              <a:chOff x="265098" y="1699676"/>
              <a:chExt cx="5862523" cy="2540507"/>
            </a:xfrm>
          </p:grpSpPr>
          <p:sp>
            <p:nvSpPr>
              <p:cNvPr id="3" name="Rectangle 2"/>
              <p:cNvSpPr/>
              <p:nvPr/>
            </p:nvSpPr>
            <p:spPr>
              <a:xfrm>
                <a:off x="5479549" y="1699676"/>
                <a:ext cx="648072" cy="2448272"/>
              </a:xfrm>
              <a:prstGeom prst="rect">
                <a:avLst/>
              </a:prstGeom>
              <a:solidFill>
                <a:schemeClr val="accent1">
                  <a:alpha val="19000"/>
                </a:schemeClr>
              </a:solidFill>
              <a:ln w="349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5" name="TextBox 4"/>
              <p:cNvSpPr txBox="1"/>
              <p:nvPr/>
            </p:nvSpPr>
            <p:spPr>
              <a:xfrm>
                <a:off x="265098" y="3829109"/>
                <a:ext cx="3942657" cy="411074"/>
              </a:xfrm>
              <a:prstGeom prst="rect">
                <a:avLst/>
              </a:prstGeom>
              <a:noFill/>
            </p:spPr>
            <p:txBody>
              <a:bodyPr wrap="square" rtlCol="0">
                <a:spAutoFit/>
              </a:bodyPr>
              <a:lstStyle/>
              <a:p>
                <a:r>
                  <a:rPr lang="en-GB" dirty="0" err="1" smtClean="0"/>
                  <a:t>Oftast</a:t>
                </a:r>
                <a:r>
                  <a:rPr lang="en-GB" dirty="0" smtClean="0"/>
                  <a:t> </a:t>
                </a:r>
                <a:r>
                  <a:rPr lang="en-GB" dirty="0" err="1" smtClean="0"/>
                  <a:t>uþb</a:t>
                </a:r>
                <a:r>
                  <a:rPr lang="en-GB" dirty="0" smtClean="0"/>
                  <a:t> 0-5 </a:t>
                </a:r>
                <a:r>
                  <a:rPr lang="en-GB" dirty="0" err="1" smtClean="0"/>
                  <a:t>ár</a:t>
                </a:r>
                <a:endParaRPr lang="en-GB" dirty="0"/>
              </a:p>
            </p:txBody>
          </p:sp>
        </p:grpSp>
        <p:cxnSp>
          <p:nvCxnSpPr>
            <p:cNvPr id="15" name="Straight Arrow Connector 14"/>
            <p:cNvCxnSpPr/>
            <p:nvPr/>
          </p:nvCxnSpPr>
          <p:spPr>
            <a:xfrm flipV="1">
              <a:off x="3072507" y="3880421"/>
              <a:ext cx="2592288" cy="148836"/>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nvGrpSpPr>
        <p:grpSpPr>
          <a:xfrm>
            <a:off x="1656326" y="1313023"/>
            <a:ext cx="4249049" cy="2860432"/>
            <a:chOff x="1843525" y="1453285"/>
            <a:chExt cx="4729280" cy="3183721"/>
          </a:xfrm>
        </p:grpSpPr>
        <p:grpSp>
          <p:nvGrpSpPr>
            <p:cNvPr id="7" name="Group 6"/>
            <p:cNvGrpSpPr/>
            <p:nvPr/>
          </p:nvGrpSpPr>
          <p:grpSpPr>
            <a:xfrm>
              <a:off x="1843525" y="1453285"/>
              <a:ext cx="4729280" cy="3183721"/>
              <a:chOff x="1843525" y="1453285"/>
              <a:chExt cx="4729280" cy="3183721"/>
            </a:xfrm>
          </p:grpSpPr>
          <p:sp>
            <p:nvSpPr>
              <p:cNvPr id="8" name="Rectangle 7"/>
              <p:cNvSpPr/>
              <p:nvPr/>
            </p:nvSpPr>
            <p:spPr>
              <a:xfrm>
                <a:off x="5816721" y="1453285"/>
                <a:ext cx="756084" cy="2880320"/>
              </a:xfrm>
              <a:prstGeom prst="rect">
                <a:avLst/>
              </a:prstGeom>
              <a:solidFill>
                <a:schemeClr val="accent1">
                  <a:alpha val="19000"/>
                </a:schemeClr>
              </a:solid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1" name="TextBox 10"/>
              <p:cNvSpPr txBox="1"/>
              <p:nvPr/>
            </p:nvSpPr>
            <p:spPr>
              <a:xfrm>
                <a:off x="1843525" y="4225932"/>
                <a:ext cx="3482337" cy="411074"/>
              </a:xfrm>
              <a:prstGeom prst="rect">
                <a:avLst/>
              </a:prstGeom>
              <a:noFill/>
            </p:spPr>
            <p:txBody>
              <a:bodyPr wrap="square" rtlCol="0">
                <a:spAutoFit/>
              </a:bodyPr>
              <a:lstStyle/>
              <a:p>
                <a:r>
                  <a:rPr lang="en-GB" dirty="0" err="1" smtClean="0"/>
                  <a:t>Stundum</a:t>
                </a:r>
                <a:r>
                  <a:rPr lang="en-GB" dirty="0" smtClean="0"/>
                  <a:t>: 0-10 </a:t>
                </a:r>
                <a:r>
                  <a:rPr lang="en-GB" dirty="0" err="1" smtClean="0"/>
                  <a:t>ár</a:t>
                </a:r>
                <a:endParaRPr lang="en-GB" dirty="0"/>
              </a:p>
            </p:txBody>
          </p:sp>
        </p:grpSp>
        <p:cxnSp>
          <p:nvCxnSpPr>
            <p:cNvPr id="18" name="Straight Arrow Connector 17"/>
            <p:cNvCxnSpPr/>
            <p:nvPr/>
          </p:nvCxnSpPr>
          <p:spPr>
            <a:xfrm flipV="1">
              <a:off x="4535539" y="4029257"/>
              <a:ext cx="1919556" cy="38934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123594" y="964124"/>
            <a:ext cx="4420050" cy="3623538"/>
            <a:chOff x="3476625" y="1064954"/>
            <a:chExt cx="4919608" cy="4033074"/>
          </a:xfrm>
        </p:grpSpPr>
        <p:grpSp>
          <p:nvGrpSpPr>
            <p:cNvPr id="13" name="Group 12"/>
            <p:cNvGrpSpPr/>
            <p:nvPr/>
          </p:nvGrpSpPr>
          <p:grpSpPr>
            <a:xfrm>
              <a:off x="3476625" y="1064954"/>
              <a:ext cx="4919608" cy="4033074"/>
              <a:chOff x="3476625" y="1064954"/>
              <a:chExt cx="4919608" cy="4033074"/>
            </a:xfrm>
          </p:grpSpPr>
          <p:sp>
            <p:nvSpPr>
              <p:cNvPr id="9" name="Rectangle 8"/>
              <p:cNvSpPr/>
              <p:nvPr/>
            </p:nvSpPr>
            <p:spPr>
              <a:xfrm>
                <a:off x="6194763" y="1064954"/>
                <a:ext cx="2201470" cy="3600400"/>
              </a:xfrm>
              <a:prstGeom prst="rect">
                <a:avLst/>
              </a:prstGeom>
              <a:solidFill>
                <a:schemeClr val="accent1">
                  <a:alpha val="19000"/>
                </a:schemeClr>
              </a:solid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dirty="0"/>
              </a:p>
            </p:txBody>
          </p:sp>
          <p:sp>
            <p:nvSpPr>
              <p:cNvPr id="12" name="TextBox 11"/>
              <p:cNvSpPr txBox="1"/>
              <p:nvPr/>
            </p:nvSpPr>
            <p:spPr>
              <a:xfrm>
                <a:off x="3476625" y="4686954"/>
                <a:ext cx="2488444" cy="411074"/>
              </a:xfrm>
              <a:prstGeom prst="rect">
                <a:avLst/>
              </a:prstGeom>
              <a:noFill/>
            </p:spPr>
            <p:txBody>
              <a:bodyPr wrap="square" rtlCol="0">
                <a:spAutoFit/>
              </a:bodyPr>
              <a:lstStyle/>
              <a:p>
                <a:r>
                  <a:rPr lang="en-GB" dirty="0" err="1" smtClean="0"/>
                  <a:t>Sjaldan</a:t>
                </a:r>
                <a:r>
                  <a:rPr lang="en-GB" dirty="0" smtClean="0"/>
                  <a:t>; 5-35 </a:t>
                </a:r>
                <a:r>
                  <a:rPr lang="en-GB" dirty="0" err="1" smtClean="0"/>
                  <a:t>ár</a:t>
                </a:r>
                <a:endParaRPr lang="en-GB" dirty="0"/>
              </a:p>
            </p:txBody>
          </p:sp>
        </p:grpSp>
        <p:cxnSp>
          <p:nvCxnSpPr>
            <p:cNvPr id="19" name="Straight Arrow Connector 18"/>
            <p:cNvCxnSpPr/>
            <p:nvPr/>
          </p:nvCxnSpPr>
          <p:spPr>
            <a:xfrm flipV="1">
              <a:off x="5647468" y="4333606"/>
              <a:ext cx="1529495" cy="51704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232604" y="4003628"/>
            <a:ext cx="1940880" cy="368884"/>
          </a:xfrm>
          <a:prstGeom prst="rect">
            <a:avLst/>
          </a:prstGeom>
          <a:noFill/>
        </p:spPr>
        <p:txBody>
          <a:bodyPr wrap="square" rtlCol="0">
            <a:spAutoFit/>
          </a:bodyPr>
          <a:lstStyle/>
          <a:p>
            <a:r>
              <a:rPr lang="en-GB" sz="1797" dirty="0" err="1" smtClean="0"/>
              <a:t>Ólík</a:t>
            </a:r>
            <a:r>
              <a:rPr lang="en-GB" sz="1797" dirty="0" smtClean="0"/>
              <a:t> </a:t>
            </a:r>
            <a:r>
              <a:rPr lang="en-GB" sz="1797" dirty="0" err="1" smtClean="0"/>
              <a:t>sjónarhorn</a:t>
            </a:r>
            <a:endParaRPr lang="en-GB" sz="1797" dirty="0"/>
          </a:p>
        </p:txBody>
      </p:sp>
    </p:spTree>
    <p:extLst>
      <p:ext uri="{BB962C8B-B14F-4D97-AF65-F5344CB8AC3E}">
        <p14:creationId xmlns:p14="http://schemas.microsoft.com/office/powerpoint/2010/main" val="250233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p:bldLst>
  </p:timing>
</p:sld>
</file>

<file path=ppt/theme/theme1.xml><?xml version="1.0" encoding="utf-8"?>
<a:theme xmlns:a="http://schemas.openxmlformats.org/drawingml/2006/main" name="1_Office Theme">
  <a:themeElements>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Office Them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þ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24254</TotalTime>
  <Words>2551</Words>
  <Application>Microsoft Office PowerPoint</Application>
  <PresentationFormat>On-screen Show (4:3)</PresentationFormat>
  <Paragraphs>352</Paragraphs>
  <Slides>37</Slides>
  <Notes>4</Notes>
  <HiddenSlides>5</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Neue Helvetica W01</vt:lpstr>
      <vt:lpstr>Wingdings</vt:lpstr>
      <vt:lpstr>1_Office Theme</vt:lpstr>
      <vt:lpstr>Málþing um skóla framtíðarinnar Lykilhæfni - tækni - nýsköpun</vt:lpstr>
      <vt:lpstr> Sný mér hér að tveimur efnisþáttum þar sem þann síðari má rekja til þess fyrri:</vt:lpstr>
      <vt:lpstr>I  Menntun og framtíðin</vt:lpstr>
      <vt:lpstr>Tilgangur menntunar – hlutverk skóla</vt:lpstr>
      <vt:lpstr>PowerPoint Presentation</vt:lpstr>
      <vt:lpstr> Students    - Voice!</vt:lpstr>
      <vt:lpstr>Growing interest in the practice of enhancing student voice, engagement and influence</vt:lpstr>
      <vt:lpstr>Hvað eigum við með - framtíðin?</vt:lpstr>
      <vt:lpstr>Gluggar inn í framtíðina</vt:lpstr>
      <vt:lpstr>Hvað eigum við með - framtíðin?</vt:lpstr>
      <vt:lpstr> Samhengið  skóli og aldur </vt:lpstr>
      <vt:lpstr>Um áskoranir framtíðar</vt:lpstr>
      <vt:lpstr> Menntun og skóli  - tengsl við ræturnar, nútímann og framtíðina </vt:lpstr>
      <vt:lpstr>Hvað bíður nemenda? Miklar breytingar sem hafa mikil áhrif á líf flestra og viðfangsefni skólans. En okkur hættir til að horfa á þetta mjög almennt og alls ekki af nægilegri ígrundun. </vt:lpstr>
      <vt:lpstr> Smám saman verða tilfinningaleg yfirvegun og félagsleg færni megin viðfangsefni skólastarfs  - eða hvað?     https://www.weforum.org/agenda/2016/05/5-charts-that-explain-the-future-of-education/</vt:lpstr>
      <vt:lpstr> Fjórða iðnbyltingin: Áhrif á manneskjuna  -félagsleg eða sálfræðileg álitamál sjá Klaus Schwab:   https://www.weforum.org/agenda/2016/01/the-fourth-industrial-revolution-what-it-means-and-how-to-respond/ </vt:lpstr>
      <vt:lpstr>PowerPoint Presentation</vt:lpstr>
      <vt:lpstr>Um áhrif stöðugrar tæknibyltinar</vt:lpstr>
      <vt:lpstr>PowerPoint Presentation</vt:lpstr>
      <vt:lpstr>Lykilhæfni – tækni - nýsköpun</vt:lpstr>
      <vt:lpstr>Um þátt og stöðu kennarans í þróun menntunar</vt:lpstr>
      <vt:lpstr>Um fagmennsku og sjálfstraust kennara</vt:lpstr>
      <vt:lpstr>Um fagmennsku og sjálfstraust kennara</vt:lpstr>
      <vt:lpstr>Um símenntun og starfsþróun</vt:lpstr>
      <vt:lpstr> Smá innskot</vt:lpstr>
      <vt:lpstr>Fullan og Hargreaves 2016 – Call to action Bring the profession back in  Viðbrögð  við kanadískri rannsókn á starfsþróun</vt:lpstr>
      <vt:lpstr> Aðeins um muninn:</vt:lpstr>
      <vt:lpstr>PowerPoint Presentation</vt:lpstr>
      <vt:lpstr>PowerPoint Presentation</vt:lpstr>
      <vt:lpstr>PowerPoint Presentation</vt:lpstr>
      <vt:lpstr> Ráðstefnan í mars 2017 í Edinborg    EI – Skotland – OECD   http://www.istp2017.uk/documentation/summit-documents-2017/ </vt:lpstr>
      <vt:lpstr> Hvaða hugtak skiptir mestu máli í öllu skólastarfi?  Jafn mikilvægt fyrir kennara og nemendur – og í samskiptum þeirra á milli. </vt:lpstr>
      <vt:lpstr>Um mikilvægi samtalsins</vt:lpstr>
      <vt:lpstr> Hef vikið að tveimur efnisþáttum þar sem þann síðari má rekja til þess fyrri:</vt:lpstr>
      <vt:lpstr>Hvers krefst framtíðin af skólakerfinu?</vt:lpstr>
      <vt:lpstr>Takk fyrir</vt:lpstr>
      <vt:lpstr> Vekja til umræðu??</vt:lpstr>
    </vt:vector>
  </TitlesOfParts>
  <Company>Espur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Jón Örn Guðbjartsson</dc:creator>
  <cp:lastModifiedBy>Jón Torfi Jónasson</cp:lastModifiedBy>
  <cp:revision>1064</cp:revision>
  <dcterms:created xsi:type="dcterms:W3CDTF">2009-05-18T15:52:34Z</dcterms:created>
  <dcterms:modified xsi:type="dcterms:W3CDTF">2017-08-15T21:24:33Z</dcterms:modified>
</cp:coreProperties>
</file>