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2"/>
  </p:notesMasterIdLst>
  <p:handoutMasterIdLst>
    <p:handoutMasterId r:id="rId33"/>
  </p:handoutMasterIdLst>
  <p:sldIdLst>
    <p:sldId id="460" r:id="rId2"/>
    <p:sldId id="256" r:id="rId3"/>
    <p:sldId id="508" r:id="rId4"/>
    <p:sldId id="522" r:id="rId5"/>
    <p:sldId id="507" r:id="rId6"/>
    <p:sldId id="506" r:id="rId7"/>
    <p:sldId id="491" r:id="rId8"/>
    <p:sldId id="495" r:id="rId9"/>
    <p:sldId id="526" r:id="rId10"/>
    <p:sldId id="518" r:id="rId11"/>
    <p:sldId id="512" r:id="rId12"/>
    <p:sldId id="509" r:id="rId13"/>
    <p:sldId id="523" r:id="rId14"/>
    <p:sldId id="519" r:id="rId15"/>
    <p:sldId id="513" r:id="rId16"/>
    <p:sldId id="510" r:id="rId17"/>
    <p:sldId id="517" r:id="rId18"/>
    <p:sldId id="511" r:id="rId19"/>
    <p:sldId id="524" r:id="rId20"/>
    <p:sldId id="515" r:id="rId21"/>
    <p:sldId id="516" r:id="rId22"/>
    <p:sldId id="461" r:id="rId23"/>
    <p:sldId id="525" r:id="rId24"/>
    <p:sldId id="496" r:id="rId25"/>
    <p:sldId id="505" r:id="rId26"/>
    <p:sldId id="499" r:id="rId27"/>
    <p:sldId id="498" r:id="rId28"/>
    <p:sldId id="500" r:id="rId29"/>
    <p:sldId id="501" r:id="rId30"/>
    <p:sldId id="502" r:id="rId31"/>
  </p:sldIdLst>
  <p:sldSz cx="10177463" cy="7616825"/>
  <p:notesSz cx="6797675" cy="9928225"/>
  <p:defaultTextStyle>
    <a:defPPr>
      <a:defRPr lang="en-GB"/>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0608" indent="-95198" algn="l" rtl="0" fontAlgn="base">
      <a:spcBef>
        <a:spcPct val="0"/>
      </a:spcBef>
      <a:spcAft>
        <a:spcPct val="0"/>
      </a:spcAft>
      <a:defRPr kern="1200">
        <a:solidFill>
          <a:schemeClr val="tx1"/>
        </a:solidFill>
        <a:latin typeface="Arial" charset="0"/>
        <a:ea typeface="ＭＳ Ｐゴシック" charset="-128"/>
        <a:cs typeface="+mn-cs"/>
      </a:defRPr>
    </a:lvl2pPr>
    <a:lvl3pPr marL="904388" indent="-190397" algn="l" rtl="0" fontAlgn="base">
      <a:spcBef>
        <a:spcPct val="0"/>
      </a:spcBef>
      <a:spcAft>
        <a:spcPct val="0"/>
      </a:spcAft>
      <a:defRPr kern="1200">
        <a:solidFill>
          <a:schemeClr val="tx1"/>
        </a:solidFill>
        <a:latin typeface="Arial" charset="0"/>
        <a:ea typeface="ＭＳ Ｐゴシック" charset="-128"/>
        <a:cs typeface="+mn-cs"/>
      </a:defRPr>
    </a:lvl3pPr>
    <a:lvl4pPr marL="1358169" indent="-287184" algn="l" rtl="0" fontAlgn="base">
      <a:spcBef>
        <a:spcPct val="0"/>
      </a:spcBef>
      <a:spcAft>
        <a:spcPct val="0"/>
      </a:spcAft>
      <a:defRPr kern="1200">
        <a:solidFill>
          <a:schemeClr val="tx1"/>
        </a:solidFill>
        <a:latin typeface="Arial" charset="0"/>
        <a:ea typeface="ＭＳ Ｐゴシック" charset="-128"/>
        <a:cs typeface="+mn-cs"/>
      </a:defRPr>
    </a:lvl4pPr>
    <a:lvl5pPr marL="1813539" indent="-383968" algn="l" rtl="0" fontAlgn="base">
      <a:spcBef>
        <a:spcPct val="0"/>
      </a:spcBef>
      <a:spcAft>
        <a:spcPct val="0"/>
      </a:spcAft>
      <a:defRPr kern="1200">
        <a:solidFill>
          <a:schemeClr val="tx1"/>
        </a:solidFill>
        <a:latin typeface="Arial" charset="0"/>
        <a:ea typeface="ＭＳ Ｐゴシック" charset="-128"/>
        <a:cs typeface="+mn-cs"/>
      </a:defRPr>
    </a:lvl5pPr>
    <a:lvl6pPr marL="2284772" algn="l" defTabSz="913909" rtl="0" eaLnBrk="1" latinLnBrk="0" hangingPunct="1">
      <a:defRPr kern="1200">
        <a:solidFill>
          <a:schemeClr val="tx1"/>
        </a:solidFill>
        <a:latin typeface="Arial" charset="0"/>
        <a:ea typeface="ＭＳ Ｐゴシック" charset="-128"/>
        <a:cs typeface="+mn-cs"/>
      </a:defRPr>
    </a:lvl6pPr>
    <a:lvl7pPr marL="2741725" algn="l" defTabSz="913909" rtl="0" eaLnBrk="1" latinLnBrk="0" hangingPunct="1">
      <a:defRPr kern="1200">
        <a:solidFill>
          <a:schemeClr val="tx1"/>
        </a:solidFill>
        <a:latin typeface="Arial" charset="0"/>
        <a:ea typeface="ＭＳ Ｐゴシック" charset="-128"/>
        <a:cs typeface="+mn-cs"/>
      </a:defRPr>
    </a:lvl7pPr>
    <a:lvl8pPr marL="3198680" algn="l" defTabSz="913909" rtl="0" eaLnBrk="1" latinLnBrk="0" hangingPunct="1">
      <a:defRPr kern="1200">
        <a:solidFill>
          <a:schemeClr val="tx1"/>
        </a:solidFill>
        <a:latin typeface="Arial" charset="0"/>
        <a:ea typeface="ＭＳ Ｐゴシック" charset="-128"/>
        <a:cs typeface="+mn-cs"/>
      </a:defRPr>
    </a:lvl8pPr>
    <a:lvl9pPr marL="3655632" algn="l" defTabSz="913909"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399">
          <p15:clr>
            <a:srgbClr val="A4A3A4"/>
          </p15:clr>
        </p15:guide>
        <p15:guide id="2" pos="320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672D"/>
    <a:srgbClr val="A34747"/>
    <a:srgbClr val="21FF85"/>
    <a:srgbClr val="FCB274"/>
    <a:srgbClr val="FC8C4E"/>
    <a:srgbClr val="B2DE82"/>
    <a:srgbClr val="FFFF99"/>
    <a:srgbClr val="FF5757"/>
    <a:srgbClr val="86AF4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69902" autoAdjust="0"/>
  </p:normalViewPr>
  <p:slideViewPr>
    <p:cSldViewPr>
      <p:cViewPr varScale="1">
        <p:scale>
          <a:sx n="52" d="100"/>
          <a:sy n="52" d="100"/>
        </p:scale>
        <p:origin x="869" y="53"/>
      </p:cViewPr>
      <p:guideLst>
        <p:guide orient="horz" pos="2399"/>
        <p:guide pos="3206"/>
      </p:guideLst>
    </p:cSldViewPr>
  </p:slideViewPr>
  <p:outlineViewPr>
    <p:cViewPr>
      <p:scale>
        <a:sx n="33" d="100"/>
        <a:sy n="33" d="100"/>
      </p:scale>
      <p:origin x="0" y="-2630"/>
    </p:cViewPr>
  </p:outlineViewPr>
  <p:notesTextViewPr>
    <p:cViewPr>
      <p:scale>
        <a:sx n="100" d="100"/>
        <a:sy n="100" d="100"/>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endParaRPr lang="is-IS" dirty="0"/>
          </a:p>
        </p:txBody>
      </p:sp>
      <p:sp>
        <p:nvSpPr>
          <p:cNvPr id="3" name="Dagsetningarstaðgengill 2"/>
          <p:cNvSpPr>
            <a:spLocks noGrp="1"/>
          </p:cNvSpPr>
          <p:nvPr>
            <p:ph type="dt" sz="quarter" idx="1"/>
          </p:nvPr>
        </p:nvSpPr>
        <p:spPr>
          <a:xfrm>
            <a:off x="3850443" y="0"/>
            <a:ext cx="2945659" cy="496411"/>
          </a:xfrm>
          <a:prstGeom prst="rect">
            <a:avLst/>
          </a:prstGeom>
        </p:spPr>
        <p:txBody>
          <a:bodyPr vert="horz" lIns="91001" tIns="45501" rIns="91001" bIns="45501" rtlCol="0"/>
          <a:lstStyle>
            <a:lvl1pPr algn="r">
              <a:defRPr sz="1200"/>
            </a:lvl1pPr>
          </a:lstStyle>
          <a:p>
            <a:fld id="{AF82CB6C-F16E-4D49-ABD1-14B0C117BA3A}" type="datetimeFigureOut">
              <a:rPr lang="is-IS" smtClean="0"/>
              <a:pPr/>
              <a:t>14.9.2016</a:t>
            </a:fld>
            <a:endParaRPr lang="is-IS" dirty="0"/>
          </a:p>
        </p:txBody>
      </p:sp>
      <p:sp>
        <p:nvSpPr>
          <p:cNvPr id="4" name="Síðufótarstaðgengill 3"/>
          <p:cNvSpPr>
            <a:spLocks noGrp="1"/>
          </p:cNvSpPr>
          <p:nvPr>
            <p:ph type="ftr" sz="quarter" idx="2"/>
          </p:nvPr>
        </p:nvSpPr>
        <p:spPr>
          <a:xfrm>
            <a:off x="0" y="9430091"/>
            <a:ext cx="2945659" cy="496411"/>
          </a:xfrm>
          <a:prstGeom prst="rect">
            <a:avLst/>
          </a:prstGeom>
        </p:spPr>
        <p:txBody>
          <a:bodyPr vert="horz" lIns="91001" tIns="45501" rIns="91001" bIns="45501" rtlCol="0" anchor="b"/>
          <a:lstStyle>
            <a:lvl1pPr algn="l">
              <a:defRPr sz="1200"/>
            </a:lvl1pPr>
          </a:lstStyle>
          <a:p>
            <a:endParaRPr lang="is-IS" dirty="0"/>
          </a:p>
        </p:txBody>
      </p:sp>
      <p:sp>
        <p:nvSpPr>
          <p:cNvPr id="5" name="Skyggnunúmersstaðgengill 4"/>
          <p:cNvSpPr>
            <a:spLocks noGrp="1"/>
          </p:cNvSpPr>
          <p:nvPr>
            <p:ph type="sldNum" sz="quarter" idx="3"/>
          </p:nvPr>
        </p:nvSpPr>
        <p:spPr>
          <a:xfrm>
            <a:off x="3850443" y="9430091"/>
            <a:ext cx="2945659" cy="496411"/>
          </a:xfrm>
          <a:prstGeom prst="rect">
            <a:avLst/>
          </a:prstGeom>
        </p:spPr>
        <p:txBody>
          <a:bodyPr vert="horz" lIns="91001" tIns="45501" rIns="91001" bIns="45501" rtlCol="0" anchor="b"/>
          <a:lstStyle>
            <a:lvl1pPr algn="r">
              <a:defRPr sz="1200"/>
            </a:lvl1pPr>
          </a:lstStyle>
          <a:p>
            <a:fld id="{104491F7-D900-426F-8440-6E13F05A78C8}" type="slidenum">
              <a:rPr lang="is-IS" smtClean="0"/>
              <a:pPr/>
              <a:t>‹#›</a:t>
            </a:fld>
            <a:endParaRPr lang="is-IS" dirty="0"/>
          </a:p>
        </p:txBody>
      </p:sp>
    </p:spTree>
    <p:extLst>
      <p:ext uri="{BB962C8B-B14F-4D97-AF65-F5344CB8AC3E}">
        <p14:creationId xmlns:p14="http://schemas.microsoft.com/office/powerpoint/2010/main" val="9120676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45659" cy="496411"/>
          </a:xfrm>
          <a:prstGeom prst="rect">
            <a:avLst/>
          </a:prstGeom>
        </p:spPr>
        <p:txBody>
          <a:bodyPr vert="horz" lIns="91001" tIns="45501" rIns="91001" bIns="45501" rtlCol="0"/>
          <a:lstStyle>
            <a:lvl1pPr algn="l">
              <a:defRPr sz="1200"/>
            </a:lvl1pPr>
          </a:lstStyle>
          <a:p>
            <a:pPr>
              <a:defRPr/>
            </a:pPr>
            <a:endParaRPr lang="is-IS" dirty="0"/>
          </a:p>
        </p:txBody>
      </p:sp>
      <p:sp>
        <p:nvSpPr>
          <p:cNvPr id="3" name="Dagsetningarstaðgengill 2"/>
          <p:cNvSpPr>
            <a:spLocks noGrp="1"/>
          </p:cNvSpPr>
          <p:nvPr>
            <p:ph type="dt" idx="1"/>
          </p:nvPr>
        </p:nvSpPr>
        <p:spPr>
          <a:xfrm>
            <a:off x="3850443" y="0"/>
            <a:ext cx="2945659" cy="496411"/>
          </a:xfrm>
          <a:prstGeom prst="rect">
            <a:avLst/>
          </a:prstGeom>
        </p:spPr>
        <p:txBody>
          <a:bodyPr vert="horz" lIns="91001" tIns="45501" rIns="91001" bIns="45501" rtlCol="0"/>
          <a:lstStyle>
            <a:lvl1pPr algn="r">
              <a:defRPr sz="1200"/>
            </a:lvl1pPr>
          </a:lstStyle>
          <a:p>
            <a:pPr>
              <a:defRPr/>
            </a:pPr>
            <a:fld id="{569DEEAF-5F7B-4BC2-B333-8F9C2AE78D60}" type="datetimeFigureOut">
              <a:rPr lang="is-IS"/>
              <a:pPr>
                <a:defRPr/>
              </a:pPr>
              <a:t>14.9.2016</a:t>
            </a:fld>
            <a:endParaRPr lang="is-IS" dirty="0"/>
          </a:p>
        </p:txBody>
      </p:sp>
      <p:sp>
        <p:nvSpPr>
          <p:cNvPr id="4" name="Skyggnumyndastaðgengill 3"/>
          <p:cNvSpPr>
            <a:spLocks noGrp="1" noRot="1" noChangeAspect="1"/>
          </p:cNvSpPr>
          <p:nvPr>
            <p:ph type="sldImg" idx="2"/>
          </p:nvPr>
        </p:nvSpPr>
        <p:spPr>
          <a:xfrm>
            <a:off x="911225" y="744538"/>
            <a:ext cx="4975225" cy="3724275"/>
          </a:xfrm>
          <a:prstGeom prst="rect">
            <a:avLst/>
          </a:prstGeom>
          <a:noFill/>
          <a:ln w="12700">
            <a:solidFill>
              <a:prstClr val="black"/>
            </a:solidFill>
          </a:ln>
        </p:spPr>
        <p:txBody>
          <a:bodyPr vert="horz" lIns="91001" tIns="45501" rIns="91001" bIns="45501" rtlCol="0" anchor="ctr"/>
          <a:lstStyle/>
          <a:p>
            <a:pPr lvl="0"/>
            <a:endParaRPr lang="is-IS" noProof="0" dirty="0" smtClean="0"/>
          </a:p>
        </p:txBody>
      </p:sp>
      <p:sp>
        <p:nvSpPr>
          <p:cNvPr id="5" name="Minnispunktastaðgengill 4"/>
          <p:cNvSpPr>
            <a:spLocks noGrp="1"/>
          </p:cNvSpPr>
          <p:nvPr>
            <p:ph type="body" sz="quarter" idx="3"/>
          </p:nvPr>
        </p:nvSpPr>
        <p:spPr>
          <a:xfrm>
            <a:off x="679768" y="4715907"/>
            <a:ext cx="5438140" cy="4467701"/>
          </a:xfrm>
          <a:prstGeom prst="rect">
            <a:avLst/>
          </a:prstGeom>
        </p:spPr>
        <p:txBody>
          <a:bodyPr vert="horz" lIns="91001" tIns="45501" rIns="91001" bIns="45501" rtlCol="0"/>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p>
        </p:txBody>
      </p:sp>
      <p:sp>
        <p:nvSpPr>
          <p:cNvPr id="6" name="Síðufótarstaðgengill 5"/>
          <p:cNvSpPr>
            <a:spLocks noGrp="1"/>
          </p:cNvSpPr>
          <p:nvPr>
            <p:ph type="ftr" sz="quarter" idx="4"/>
          </p:nvPr>
        </p:nvSpPr>
        <p:spPr>
          <a:xfrm>
            <a:off x="0" y="9430091"/>
            <a:ext cx="2945659" cy="496411"/>
          </a:xfrm>
          <a:prstGeom prst="rect">
            <a:avLst/>
          </a:prstGeom>
        </p:spPr>
        <p:txBody>
          <a:bodyPr vert="horz" lIns="91001" tIns="45501" rIns="91001" bIns="45501" rtlCol="0" anchor="b"/>
          <a:lstStyle>
            <a:lvl1pPr algn="l">
              <a:defRPr sz="1200"/>
            </a:lvl1pPr>
          </a:lstStyle>
          <a:p>
            <a:pPr>
              <a:defRPr/>
            </a:pPr>
            <a:endParaRPr lang="is-IS" dirty="0"/>
          </a:p>
        </p:txBody>
      </p:sp>
      <p:sp>
        <p:nvSpPr>
          <p:cNvPr id="7" name="Skyggnunúmersstaðgengill 6"/>
          <p:cNvSpPr>
            <a:spLocks noGrp="1"/>
          </p:cNvSpPr>
          <p:nvPr>
            <p:ph type="sldNum" sz="quarter" idx="5"/>
          </p:nvPr>
        </p:nvSpPr>
        <p:spPr>
          <a:xfrm>
            <a:off x="3850443" y="9430091"/>
            <a:ext cx="2945659" cy="496411"/>
          </a:xfrm>
          <a:prstGeom prst="rect">
            <a:avLst/>
          </a:prstGeom>
        </p:spPr>
        <p:txBody>
          <a:bodyPr vert="horz" lIns="91001" tIns="45501" rIns="91001" bIns="45501" rtlCol="0" anchor="b"/>
          <a:lstStyle>
            <a:lvl1pPr algn="r">
              <a:defRPr sz="1200"/>
            </a:lvl1pPr>
          </a:lstStyle>
          <a:p>
            <a:pPr>
              <a:defRPr/>
            </a:pPr>
            <a:fld id="{0E7A0564-ECC4-4730-90AE-0F173C815A50}" type="slidenum">
              <a:rPr lang="is-IS"/>
              <a:pPr>
                <a:defRPr/>
              </a:pPr>
              <a:t>‹#›</a:t>
            </a:fld>
            <a:endParaRPr lang="is-IS" dirty="0"/>
          </a:p>
        </p:txBody>
      </p:sp>
    </p:spTree>
    <p:extLst>
      <p:ext uri="{BB962C8B-B14F-4D97-AF65-F5344CB8AC3E}">
        <p14:creationId xmlns:p14="http://schemas.microsoft.com/office/powerpoint/2010/main" val="2336869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6957" algn="l" rtl="0" eaLnBrk="0" fontAlgn="base" hangingPunct="0">
      <a:spcBef>
        <a:spcPct val="30000"/>
      </a:spcBef>
      <a:spcAft>
        <a:spcPct val="0"/>
      </a:spcAft>
      <a:defRPr sz="1200" kern="1200">
        <a:solidFill>
          <a:schemeClr val="tx1"/>
        </a:solidFill>
        <a:latin typeface="+mn-lt"/>
        <a:ea typeface="+mn-ea"/>
        <a:cs typeface="+mn-cs"/>
      </a:defRPr>
    </a:lvl2pPr>
    <a:lvl3pPr marL="913909" algn="l" rtl="0" eaLnBrk="0" fontAlgn="base" hangingPunct="0">
      <a:spcBef>
        <a:spcPct val="30000"/>
      </a:spcBef>
      <a:spcAft>
        <a:spcPct val="0"/>
      </a:spcAft>
      <a:defRPr sz="1200" kern="1200">
        <a:solidFill>
          <a:schemeClr val="tx1"/>
        </a:solidFill>
        <a:latin typeface="+mn-lt"/>
        <a:ea typeface="+mn-ea"/>
        <a:cs typeface="+mn-cs"/>
      </a:defRPr>
    </a:lvl3pPr>
    <a:lvl4pPr marL="1370864" algn="l" rtl="0" eaLnBrk="0" fontAlgn="base" hangingPunct="0">
      <a:spcBef>
        <a:spcPct val="30000"/>
      </a:spcBef>
      <a:spcAft>
        <a:spcPct val="0"/>
      </a:spcAft>
      <a:defRPr sz="1200" kern="1200">
        <a:solidFill>
          <a:schemeClr val="tx1"/>
        </a:solidFill>
        <a:latin typeface="+mn-lt"/>
        <a:ea typeface="+mn-ea"/>
        <a:cs typeface="+mn-cs"/>
      </a:defRPr>
    </a:lvl4pPr>
    <a:lvl5pPr marL="1827818" algn="l" rtl="0" eaLnBrk="0" fontAlgn="base" hangingPunct="0">
      <a:spcBef>
        <a:spcPct val="30000"/>
      </a:spcBef>
      <a:spcAft>
        <a:spcPct val="0"/>
      </a:spcAft>
      <a:defRPr sz="1200" kern="1200">
        <a:solidFill>
          <a:schemeClr val="tx1"/>
        </a:solidFill>
        <a:latin typeface="+mn-lt"/>
        <a:ea typeface="+mn-ea"/>
        <a:cs typeface="+mn-cs"/>
      </a:defRPr>
    </a:lvl5pPr>
    <a:lvl6pPr marL="2284772" algn="l" defTabSz="913909" rtl="0" eaLnBrk="1" latinLnBrk="0" hangingPunct="1">
      <a:defRPr sz="1200" kern="1200">
        <a:solidFill>
          <a:schemeClr val="tx1"/>
        </a:solidFill>
        <a:latin typeface="+mn-lt"/>
        <a:ea typeface="+mn-ea"/>
        <a:cs typeface="+mn-cs"/>
      </a:defRPr>
    </a:lvl6pPr>
    <a:lvl7pPr marL="2741725" algn="l" defTabSz="913909" rtl="0" eaLnBrk="1" latinLnBrk="0" hangingPunct="1">
      <a:defRPr sz="1200" kern="1200">
        <a:solidFill>
          <a:schemeClr val="tx1"/>
        </a:solidFill>
        <a:latin typeface="+mn-lt"/>
        <a:ea typeface="+mn-ea"/>
        <a:cs typeface="+mn-cs"/>
      </a:defRPr>
    </a:lvl7pPr>
    <a:lvl8pPr marL="3198680" algn="l" defTabSz="913909" rtl="0" eaLnBrk="1" latinLnBrk="0" hangingPunct="1">
      <a:defRPr sz="1200" kern="1200">
        <a:solidFill>
          <a:schemeClr val="tx1"/>
        </a:solidFill>
        <a:latin typeface="+mn-lt"/>
        <a:ea typeface="+mn-ea"/>
        <a:cs typeface="+mn-cs"/>
      </a:defRPr>
    </a:lvl8pPr>
    <a:lvl9pPr marL="3655632" algn="l" defTabSz="9139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a:t>
            </a:fld>
            <a:endParaRPr lang="is-IS" dirty="0"/>
          </a:p>
        </p:txBody>
      </p:sp>
    </p:spTree>
    <p:extLst>
      <p:ext uri="{BB962C8B-B14F-4D97-AF65-F5344CB8AC3E}">
        <p14:creationId xmlns:p14="http://schemas.microsoft.com/office/powerpoint/2010/main" val="82712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12</a:t>
            </a:fld>
            <a:endParaRPr lang="is-IS" dirty="0"/>
          </a:p>
        </p:txBody>
      </p:sp>
    </p:spTree>
    <p:extLst>
      <p:ext uri="{BB962C8B-B14F-4D97-AF65-F5344CB8AC3E}">
        <p14:creationId xmlns:p14="http://schemas.microsoft.com/office/powerpoint/2010/main" val="3523099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13</a:t>
            </a:fld>
            <a:endParaRPr lang="is-IS" dirty="0"/>
          </a:p>
        </p:txBody>
      </p:sp>
    </p:spTree>
    <p:extLst>
      <p:ext uri="{BB962C8B-B14F-4D97-AF65-F5344CB8AC3E}">
        <p14:creationId xmlns:p14="http://schemas.microsoft.com/office/powerpoint/2010/main" val="857276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14</a:t>
            </a:fld>
            <a:endParaRPr lang="is-IS" dirty="0"/>
          </a:p>
        </p:txBody>
      </p:sp>
    </p:spTree>
    <p:extLst>
      <p:ext uri="{BB962C8B-B14F-4D97-AF65-F5344CB8AC3E}">
        <p14:creationId xmlns:p14="http://schemas.microsoft.com/office/powerpoint/2010/main" val="564387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15</a:t>
            </a:fld>
            <a:endParaRPr lang="is-IS" dirty="0"/>
          </a:p>
        </p:txBody>
      </p:sp>
    </p:spTree>
    <p:extLst>
      <p:ext uri="{BB962C8B-B14F-4D97-AF65-F5344CB8AC3E}">
        <p14:creationId xmlns:p14="http://schemas.microsoft.com/office/powerpoint/2010/main" val="2629107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16</a:t>
            </a:fld>
            <a:endParaRPr lang="is-IS" dirty="0"/>
          </a:p>
        </p:txBody>
      </p:sp>
    </p:spTree>
    <p:extLst>
      <p:ext uri="{BB962C8B-B14F-4D97-AF65-F5344CB8AC3E}">
        <p14:creationId xmlns:p14="http://schemas.microsoft.com/office/powerpoint/2010/main" val="1993143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17</a:t>
            </a:fld>
            <a:endParaRPr lang="is-IS" dirty="0"/>
          </a:p>
        </p:txBody>
      </p:sp>
    </p:spTree>
    <p:extLst>
      <p:ext uri="{BB962C8B-B14F-4D97-AF65-F5344CB8AC3E}">
        <p14:creationId xmlns:p14="http://schemas.microsoft.com/office/powerpoint/2010/main" val="1450331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18</a:t>
            </a:fld>
            <a:endParaRPr lang="is-IS" dirty="0"/>
          </a:p>
        </p:txBody>
      </p:sp>
    </p:spTree>
    <p:extLst>
      <p:ext uri="{BB962C8B-B14F-4D97-AF65-F5344CB8AC3E}">
        <p14:creationId xmlns:p14="http://schemas.microsoft.com/office/powerpoint/2010/main" val="628281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19</a:t>
            </a:fld>
            <a:endParaRPr lang="is-IS" dirty="0"/>
          </a:p>
        </p:txBody>
      </p:sp>
    </p:spTree>
    <p:extLst>
      <p:ext uri="{BB962C8B-B14F-4D97-AF65-F5344CB8AC3E}">
        <p14:creationId xmlns:p14="http://schemas.microsoft.com/office/powerpoint/2010/main" val="3917828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20</a:t>
            </a:fld>
            <a:endParaRPr lang="is-IS" dirty="0"/>
          </a:p>
        </p:txBody>
      </p:sp>
    </p:spTree>
    <p:extLst>
      <p:ext uri="{BB962C8B-B14F-4D97-AF65-F5344CB8AC3E}">
        <p14:creationId xmlns:p14="http://schemas.microsoft.com/office/powerpoint/2010/main" val="330253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21</a:t>
            </a:fld>
            <a:endParaRPr lang="is-IS" dirty="0"/>
          </a:p>
        </p:txBody>
      </p:sp>
    </p:spTree>
    <p:extLst>
      <p:ext uri="{BB962C8B-B14F-4D97-AF65-F5344CB8AC3E}">
        <p14:creationId xmlns:p14="http://schemas.microsoft.com/office/powerpoint/2010/main" val="38768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4</a:t>
            </a:fld>
            <a:endParaRPr lang="is-IS" dirty="0"/>
          </a:p>
        </p:txBody>
      </p:sp>
    </p:spTree>
    <p:extLst>
      <p:ext uri="{BB962C8B-B14F-4D97-AF65-F5344CB8AC3E}">
        <p14:creationId xmlns:p14="http://schemas.microsoft.com/office/powerpoint/2010/main" val="3851067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22</a:t>
            </a:fld>
            <a:endParaRPr lang="is-IS" dirty="0"/>
          </a:p>
        </p:txBody>
      </p:sp>
    </p:spTree>
    <p:extLst>
      <p:ext uri="{BB962C8B-B14F-4D97-AF65-F5344CB8AC3E}">
        <p14:creationId xmlns:p14="http://schemas.microsoft.com/office/powerpoint/2010/main" val="339746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23</a:t>
            </a:fld>
            <a:endParaRPr lang="is-IS" dirty="0"/>
          </a:p>
        </p:txBody>
      </p:sp>
    </p:spTree>
    <p:extLst>
      <p:ext uri="{BB962C8B-B14F-4D97-AF65-F5344CB8AC3E}">
        <p14:creationId xmlns:p14="http://schemas.microsoft.com/office/powerpoint/2010/main" val="4126625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24</a:t>
            </a:fld>
            <a:endParaRPr lang="is-IS" dirty="0"/>
          </a:p>
        </p:txBody>
      </p:sp>
    </p:spTree>
    <p:extLst>
      <p:ext uri="{BB962C8B-B14F-4D97-AF65-F5344CB8AC3E}">
        <p14:creationId xmlns:p14="http://schemas.microsoft.com/office/powerpoint/2010/main" val="3837543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25</a:t>
            </a:fld>
            <a:endParaRPr lang="is-IS" dirty="0"/>
          </a:p>
        </p:txBody>
      </p:sp>
    </p:spTree>
    <p:extLst>
      <p:ext uri="{BB962C8B-B14F-4D97-AF65-F5344CB8AC3E}">
        <p14:creationId xmlns:p14="http://schemas.microsoft.com/office/powerpoint/2010/main" val="2995548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26</a:t>
            </a:fld>
            <a:endParaRPr lang="is-IS" dirty="0"/>
          </a:p>
        </p:txBody>
      </p:sp>
    </p:spTree>
    <p:extLst>
      <p:ext uri="{BB962C8B-B14F-4D97-AF65-F5344CB8AC3E}">
        <p14:creationId xmlns:p14="http://schemas.microsoft.com/office/powerpoint/2010/main" val="2069620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27</a:t>
            </a:fld>
            <a:endParaRPr lang="is-IS" dirty="0"/>
          </a:p>
        </p:txBody>
      </p:sp>
    </p:spTree>
    <p:extLst>
      <p:ext uri="{BB962C8B-B14F-4D97-AF65-F5344CB8AC3E}">
        <p14:creationId xmlns:p14="http://schemas.microsoft.com/office/powerpoint/2010/main" val="3095819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28</a:t>
            </a:fld>
            <a:endParaRPr lang="is-IS" dirty="0"/>
          </a:p>
        </p:txBody>
      </p:sp>
    </p:spTree>
    <p:extLst>
      <p:ext uri="{BB962C8B-B14F-4D97-AF65-F5344CB8AC3E}">
        <p14:creationId xmlns:p14="http://schemas.microsoft.com/office/powerpoint/2010/main" val="2424614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29</a:t>
            </a:fld>
            <a:endParaRPr lang="is-IS" dirty="0"/>
          </a:p>
        </p:txBody>
      </p:sp>
    </p:spTree>
    <p:extLst>
      <p:ext uri="{BB962C8B-B14F-4D97-AF65-F5344CB8AC3E}">
        <p14:creationId xmlns:p14="http://schemas.microsoft.com/office/powerpoint/2010/main" val="305797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30</a:t>
            </a:fld>
            <a:endParaRPr lang="is-IS" dirty="0"/>
          </a:p>
        </p:txBody>
      </p:sp>
    </p:spTree>
    <p:extLst>
      <p:ext uri="{BB962C8B-B14F-4D97-AF65-F5344CB8AC3E}">
        <p14:creationId xmlns:p14="http://schemas.microsoft.com/office/powerpoint/2010/main" val="3935180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225974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dirty="0"/>
          </a:p>
        </p:txBody>
      </p:sp>
    </p:spTree>
    <p:extLst>
      <p:ext uri="{BB962C8B-B14F-4D97-AF65-F5344CB8AC3E}">
        <p14:creationId xmlns:p14="http://schemas.microsoft.com/office/powerpoint/2010/main" val="402027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7</a:t>
            </a:fld>
            <a:endParaRPr lang="is-IS" dirty="0"/>
          </a:p>
        </p:txBody>
      </p:sp>
    </p:spTree>
    <p:extLst>
      <p:ext uri="{BB962C8B-B14F-4D97-AF65-F5344CB8AC3E}">
        <p14:creationId xmlns:p14="http://schemas.microsoft.com/office/powerpoint/2010/main" val="19951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8</a:t>
            </a:fld>
            <a:endParaRPr lang="is-IS" dirty="0"/>
          </a:p>
        </p:txBody>
      </p:sp>
    </p:spTree>
    <p:extLst>
      <p:ext uri="{BB962C8B-B14F-4D97-AF65-F5344CB8AC3E}">
        <p14:creationId xmlns:p14="http://schemas.microsoft.com/office/powerpoint/2010/main" val="123094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9</a:t>
            </a:fld>
            <a:endParaRPr lang="is-IS" dirty="0"/>
          </a:p>
        </p:txBody>
      </p:sp>
    </p:spTree>
    <p:extLst>
      <p:ext uri="{BB962C8B-B14F-4D97-AF65-F5344CB8AC3E}">
        <p14:creationId xmlns:p14="http://schemas.microsoft.com/office/powerpoint/2010/main" val="396839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10</a:t>
            </a:fld>
            <a:endParaRPr lang="is-IS" dirty="0"/>
          </a:p>
        </p:txBody>
      </p:sp>
    </p:spTree>
    <p:extLst>
      <p:ext uri="{BB962C8B-B14F-4D97-AF65-F5344CB8AC3E}">
        <p14:creationId xmlns:p14="http://schemas.microsoft.com/office/powerpoint/2010/main" val="313592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11</a:t>
            </a:fld>
            <a:endParaRPr lang="is-IS" dirty="0"/>
          </a:p>
        </p:txBody>
      </p:sp>
    </p:spTree>
    <p:extLst>
      <p:ext uri="{BB962C8B-B14F-4D97-AF65-F5344CB8AC3E}">
        <p14:creationId xmlns:p14="http://schemas.microsoft.com/office/powerpoint/2010/main" val="645734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3311" y="2366163"/>
            <a:ext cx="8650844" cy="1632681"/>
          </a:xfrm>
        </p:spPr>
        <p:txBody>
          <a:bodyPr/>
          <a:lstStyle/>
          <a:p>
            <a:r>
              <a:rPr lang="en-US" smtClean="0"/>
              <a:t>Click to edit Master title style</a:t>
            </a:r>
            <a:endParaRPr lang="is-IS"/>
          </a:p>
        </p:txBody>
      </p:sp>
      <p:sp>
        <p:nvSpPr>
          <p:cNvPr id="3" name="Subtitle 2"/>
          <p:cNvSpPr>
            <a:spLocks noGrp="1"/>
          </p:cNvSpPr>
          <p:nvPr>
            <p:ph type="subTitle" idx="1"/>
          </p:nvPr>
        </p:nvSpPr>
        <p:spPr>
          <a:xfrm>
            <a:off x="1526621" y="4316201"/>
            <a:ext cx="7124224" cy="1946522"/>
          </a:xfrm>
        </p:spPr>
        <p:txBody>
          <a:bodyPr/>
          <a:lstStyle>
            <a:lvl1pPr marL="0" indent="0" algn="ctr">
              <a:buNone/>
              <a:defRPr/>
            </a:lvl1pPr>
            <a:lvl2pPr marL="453644" indent="0" algn="ctr">
              <a:buNone/>
              <a:defRPr/>
            </a:lvl2pPr>
            <a:lvl3pPr marL="907290" indent="0" algn="ctr">
              <a:buNone/>
              <a:defRPr/>
            </a:lvl3pPr>
            <a:lvl4pPr marL="1360932" indent="0" algn="ctr">
              <a:buNone/>
              <a:defRPr/>
            </a:lvl4pPr>
            <a:lvl5pPr marL="1814578" indent="0" algn="ctr">
              <a:buNone/>
              <a:defRPr/>
            </a:lvl5pPr>
            <a:lvl6pPr marL="2268221" indent="0" algn="ctr">
              <a:buNone/>
              <a:defRPr/>
            </a:lvl6pPr>
            <a:lvl7pPr marL="2721868" indent="0" algn="ctr">
              <a:buNone/>
              <a:defRPr/>
            </a:lvl7pPr>
            <a:lvl8pPr marL="3175511" indent="0" algn="ctr">
              <a:buNone/>
              <a:defRPr/>
            </a:lvl8pPr>
            <a:lvl9pPr marL="3629154" indent="0" algn="ctr">
              <a:buNone/>
              <a:defRPr/>
            </a:lvl9pPr>
          </a:lstStyle>
          <a:p>
            <a:r>
              <a:rPr lang="en-US" smtClean="0"/>
              <a:t>Click to edit Master subtitle style</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3EB71ACA-EBFD-4E0A-B175-7FC5E804B2CF}"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B153A553-AE11-4F40-A436-FF2202BD43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89262" y="1204994"/>
            <a:ext cx="2291697" cy="5599025"/>
          </a:xfrm>
        </p:spPr>
        <p:txBody>
          <a:bodyPr vert="eaVert"/>
          <a:lstStyle/>
          <a:p>
            <a:r>
              <a:rPr lang="en-US" smtClean="0"/>
              <a:t>Click to edit Master title style</a:t>
            </a:r>
            <a:endParaRPr lang="is-IS"/>
          </a:p>
        </p:txBody>
      </p:sp>
      <p:sp>
        <p:nvSpPr>
          <p:cNvPr id="3" name="Vertical Text Placeholder 2"/>
          <p:cNvSpPr>
            <a:spLocks noGrp="1"/>
          </p:cNvSpPr>
          <p:nvPr>
            <p:ph type="body" orient="vert" idx="1"/>
          </p:nvPr>
        </p:nvSpPr>
        <p:spPr>
          <a:xfrm>
            <a:off x="508882" y="1204994"/>
            <a:ext cx="6710765" cy="55990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A4A309F0-BC5F-4695-B01F-531DDCE220C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is-I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CD37B114-7A5A-43A8-A456-5AB7E6AEFE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3949" y="4894517"/>
            <a:ext cx="8650844" cy="1512786"/>
          </a:xfrm>
        </p:spPr>
        <p:txBody>
          <a:bodyPr anchor="t"/>
          <a:lstStyle>
            <a:lvl1pPr algn="l">
              <a:defRPr sz="4000" b="1" cap="all"/>
            </a:lvl1pPr>
          </a:lstStyle>
          <a:p>
            <a:r>
              <a:rPr lang="en-US" smtClean="0"/>
              <a:t>Click to edit Master title style</a:t>
            </a:r>
            <a:endParaRPr lang="is-IS"/>
          </a:p>
        </p:txBody>
      </p:sp>
      <p:sp>
        <p:nvSpPr>
          <p:cNvPr id="3" name="Text Placeholder 2"/>
          <p:cNvSpPr>
            <a:spLocks noGrp="1"/>
          </p:cNvSpPr>
          <p:nvPr>
            <p:ph type="body" idx="1"/>
          </p:nvPr>
        </p:nvSpPr>
        <p:spPr>
          <a:xfrm>
            <a:off x="803949" y="3228338"/>
            <a:ext cx="8650844" cy="1666180"/>
          </a:xfrm>
        </p:spPr>
        <p:txBody>
          <a:bodyPr anchor="b"/>
          <a:lstStyle>
            <a:lvl1pPr marL="0" indent="0">
              <a:buNone/>
              <a:defRPr sz="2000"/>
            </a:lvl1pPr>
            <a:lvl2pPr marL="453644" indent="0">
              <a:buNone/>
              <a:defRPr sz="1800"/>
            </a:lvl2pPr>
            <a:lvl3pPr marL="907290" indent="0">
              <a:buNone/>
              <a:defRPr sz="1600"/>
            </a:lvl3pPr>
            <a:lvl4pPr marL="1360932" indent="0">
              <a:buNone/>
              <a:defRPr sz="1400"/>
            </a:lvl4pPr>
            <a:lvl5pPr marL="1814578" indent="0">
              <a:buNone/>
              <a:defRPr sz="1400"/>
            </a:lvl5pPr>
            <a:lvl6pPr marL="2268221" indent="0">
              <a:buNone/>
              <a:defRPr sz="1400"/>
            </a:lvl6pPr>
            <a:lvl7pPr marL="2721868" indent="0">
              <a:buNone/>
              <a:defRPr sz="1400"/>
            </a:lvl7pPr>
            <a:lvl8pPr marL="3175511" indent="0">
              <a:buNone/>
              <a:defRPr sz="1400"/>
            </a:lvl8pPr>
            <a:lvl9pPr marL="3629154"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FC60100D-B1EB-44DA-AA59-112EA3B1AA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Content Placeholder 2"/>
          <p:cNvSpPr>
            <a:spLocks noGrp="1"/>
          </p:cNvSpPr>
          <p:nvPr>
            <p:ph sz="half" idx="1"/>
          </p:nvPr>
        </p:nvSpPr>
        <p:spPr>
          <a:xfrm>
            <a:off x="50887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Content Placeholder 3"/>
          <p:cNvSpPr>
            <a:spLocks noGrp="1"/>
          </p:cNvSpPr>
          <p:nvPr>
            <p:ph sz="half" idx="2"/>
          </p:nvPr>
        </p:nvSpPr>
        <p:spPr>
          <a:xfrm>
            <a:off x="5173544" y="2395127"/>
            <a:ext cx="4495046" cy="4408887"/>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9CAA9832-EE32-48A6-A8BE-EDE61DAF53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873" y="1051269"/>
            <a:ext cx="9159717" cy="1269471"/>
          </a:xfrm>
        </p:spPr>
        <p:txBody>
          <a:bodyPr/>
          <a:lstStyle>
            <a:lvl1pPr>
              <a:defRPr/>
            </a:lvl1pPr>
          </a:lstStyle>
          <a:p>
            <a:r>
              <a:rPr lang="en-US" dirty="0" smtClean="0"/>
              <a:t>Click to edit Master title style</a:t>
            </a:r>
            <a:endParaRPr lang="is-IS" dirty="0"/>
          </a:p>
        </p:txBody>
      </p:sp>
      <p:sp>
        <p:nvSpPr>
          <p:cNvPr id="3" name="Text Placeholder 2"/>
          <p:cNvSpPr>
            <a:spLocks noGrp="1"/>
          </p:cNvSpPr>
          <p:nvPr>
            <p:ph type="body" idx="1"/>
          </p:nvPr>
        </p:nvSpPr>
        <p:spPr>
          <a:xfrm>
            <a:off x="508873" y="2354029"/>
            <a:ext cx="4496814"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8873" y="3064577"/>
            <a:ext cx="4496814"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5" name="Text Placeholder 4"/>
          <p:cNvSpPr>
            <a:spLocks noGrp="1"/>
          </p:cNvSpPr>
          <p:nvPr>
            <p:ph type="body" sz="quarter" idx="3"/>
          </p:nvPr>
        </p:nvSpPr>
        <p:spPr>
          <a:xfrm>
            <a:off x="5170017" y="2354029"/>
            <a:ext cx="4498580" cy="710552"/>
          </a:xfrm>
        </p:spPr>
        <p:txBody>
          <a:bodyPr anchor="b"/>
          <a:lstStyle>
            <a:lvl1pPr marL="0" indent="0">
              <a:buNone/>
              <a:defRPr sz="2300" b="1"/>
            </a:lvl1pPr>
            <a:lvl2pPr marL="453644" indent="0">
              <a:buNone/>
              <a:defRPr sz="2000" b="1"/>
            </a:lvl2pPr>
            <a:lvl3pPr marL="907290" indent="0">
              <a:buNone/>
              <a:defRPr sz="1800" b="1"/>
            </a:lvl3pPr>
            <a:lvl4pPr marL="1360932" indent="0">
              <a:buNone/>
              <a:defRPr sz="1600" b="1"/>
            </a:lvl4pPr>
            <a:lvl5pPr marL="1814578" indent="0">
              <a:buNone/>
              <a:defRPr sz="1600" b="1"/>
            </a:lvl5pPr>
            <a:lvl6pPr marL="2268221" indent="0">
              <a:buNone/>
              <a:defRPr sz="1600" b="1"/>
            </a:lvl6pPr>
            <a:lvl7pPr marL="2721868" indent="0">
              <a:buNone/>
              <a:defRPr sz="1600" b="1"/>
            </a:lvl7pPr>
            <a:lvl8pPr marL="3175511" indent="0">
              <a:buNone/>
              <a:defRPr sz="1600" b="1"/>
            </a:lvl8pPr>
            <a:lvl9pPr marL="36291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70017" y="3064577"/>
            <a:ext cx="4498580" cy="3739436"/>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F6515117-A375-4E50-AF72-70A65B53FF5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s-I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4AEDDD0F-EFBA-42FB-ACF0-01D4114664F8}"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6CEB5E37-FCF9-4A63-8251-EE994A28B07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883" y="1204987"/>
            <a:ext cx="3348315" cy="1290630"/>
          </a:xfrm>
        </p:spPr>
        <p:txBody>
          <a:bodyPr anchor="b"/>
          <a:lstStyle>
            <a:lvl1pPr algn="l">
              <a:defRPr sz="2000" b="1"/>
            </a:lvl1pPr>
          </a:lstStyle>
          <a:p>
            <a:r>
              <a:rPr lang="en-US" dirty="0" smtClean="0"/>
              <a:t>Click to edit Master title style</a:t>
            </a:r>
            <a:endParaRPr lang="is-IS" dirty="0"/>
          </a:p>
        </p:txBody>
      </p:sp>
      <p:sp>
        <p:nvSpPr>
          <p:cNvPr id="3" name="Content Placeholder 2"/>
          <p:cNvSpPr>
            <a:spLocks noGrp="1"/>
          </p:cNvSpPr>
          <p:nvPr>
            <p:ph idx="1"/>
          </p:nvPr>
        </p:nvSpPr>
        <p:spPr>
          <a:xfrm>
            <a:off x="3979105" y="1204988"/>
            <a:ext cx="5689485" cy="5599026"/>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s-IS" dirty="0"/>
          </a:p>
        </p:txBody>
      </p:sp>
      <p:sp>
        <p:nvSpPr>
          <p:cNvPr id="4" name="Text Placeholder 3"/>
          <p:cNvSpPr>
            <a:spLocks noGrp="1"/>
          </p:cNvSpPr>
          <p:nvPr>
            <p:ph type="body" sz="half" idx="2"/>
          </p:nvPr>
        </p:nvSpPr>
        <p:spPr>
          <a:xfrm>
            <a:off x="508883" y="2543899"/>
            <a:ext cx="3348315" cy="4260121"/>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BA69AA96-3DD9-458C-B99B-2573B73FC26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855" y="5331780"/>
            <a:ext cx="6106478" cy="629448"/>
          </a:xfrm>
        </p:spPr>
        <p:txBody>
          <a:bodyPr anchor="b"/>
          <a:lstStyle>
            <a:lvl1pPr algn="l">
              <a:defRPr sz="2000" b="1"/>
            </a:lvl1pPr>
          </a:lstStyle>
          <a:p>
            <a:r>
              <a:rPr lang="en-US" smtClean="0"/>
              <a:t>Click to edit Master title style</a:t>
            </a:r>
            <a:endParaRPr lang="is-IS"/>
          </a:p>
        </p:txBody>
      </p:sp>
      <p:sp>
        <p:nvSpPr>
          <p:cNvPr id="3" name="Picture Placeholder 2"/>
          <p:cNvSpPr>
            <a:spLocks noGrp="1"/>
          </p:cNvSpPr>
          <p:nvPr>
            <p:ph type="pic" idx="1"/>
          </p:nvPr>
        </p:nvSpPr>
        <p:spPr>
          <a:xfrm>
            <a:off x="2298001" y="1179748"/>
            <a:ext cx="5500186" cy="4116345"/>
          </a:xfrm>
        </p:spPr>
        <p:txBody>
          <a:bodyPr/>
          <a:lstStyle>
            <a:lvl1pPr marL="0" indent="0">
              <a:buNone/>
              <a:defRPr sz="3200"/>
            </a:lvl1pPr>
            <a:lvl2pPr marL="453644" indent="0">
              <a:buNone/>
              <a:defRPr sz="2800"/>
            </a:lvl2pPr>
            <a:lvl3pPr marL="907290" indent="0">
              <a:buNone/>
              <a:defRPr sz="2300"/>
            </a:lvl3pPr>
            <a:lvl4pPr marL="1360932" indent="0">
              <a:buNone/>
              <a:defRPr sz="2000"/>
            </a:lvl4pPr>
            <a:lvl5pPr marL="1814578" indent="0">
              <a:buNone/>
              <a:defRPr sz="2000"/>
            </a:lvl5pPr>
            <a:lvl6pPr marL="2268221" indent="0">
              <a:buNone/>
              <a:defRPr sz="2000"/>
            </a:lvl6pPr>
            <a:lvl7pPr marL="2721868" indent="0">
              <a:buNone/>
              <a:defRPr sz="2000"/>
            </a:lvl7pPr>
            <a:lvl8pPr marL="3175511" indent="0">
              <a:buNone/>
              <a:defRPr sz="2000"/>
            </a:lvl8pPr>
            <a:lvl9pPr marL="3629154" indent="0">
              <a:buNone/>
              <a:defRPr sz="2000"/>
            </a:lvl9pPr>
          </a:lstStyle>
          <a:p>
            <a:pPr lvl="0"/>
            <a:endParaRPr lang="is-IS" noProof="0" dirty="0" smtClean="0"/>
          </a:p>
        </p:txBody>
      </p:sp>
      <p:sp>
        <p:nvSpPr>
          <p:cNvPr id="4" name="Text Placeholder 3"/>
          <p:cNvSpPr>
            <a:spLocks noGrp="1"/>
          </p:cNvSpPr>
          <p:nvPr>
            <p:ph type="body" sz="half" idx="2"/>
          </p:nvPr>
        </p:nvSpPr>
        <p:spPr>
          <a:xfrm>
            <a:off x="1994855" y="5961233"/>
            <a:ext cx="6106478" cy="893917"/>
          </a:xfrm>
        </p:spPr>
        <p:txBody>
          <a:bodyPr/>
          <a:lstStyle>
            <a:lvl1pPr marL="0" indent="0">
              <a:buNone/>
              <a:defRPr sz="1400"/>
            </a:lvl1pPr>
            <a:lvl2pPr marL="453644" indent="0">
              <a:buNone/>
              <a:defRPr sz="1200"/>
            </a:lvl2pPr>
            <a:lvl3pPr marL="907290" indent="0">
              <a:buNone/>
              <a:defRPr sz="1000"/>
            </a:lvl3pPr>
            <a:lvl4pPr marL="1360932" indent="0">
              <a:buNone/>
              <a:defRPr sz="900"/>
            </a:lvl4pPr>
            <a:lvl5pPr marL="1814578" indent="0">
              <a:buNone/>
              <a:defRPr sz="900"/>
            </a:lvl5pPr>
            <a:lvl6pPr marL="2268221" indent="0">
              <a:buNone/>
              <a:defRPr sz="900"/>
            </a:lvl6pPr>
            <a:lvl7pPr marL="2721868" indent="0">
              <a:buNone/>
              <a:defRPr sz="900"/>
            </a:lvl7pPr>
            <a:lvl8pPr marL="3175511" indent="0">
              <a:buNone/>
              <a:defRPr sz="900"/>
            </a:lvl8pPr>
            <a:lvl9pPr marL="362915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GB" dirty="0" smtClean="0"/>
              <a:t>Jón Torfi Jónasson  ECER August 2016 Dublin</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FCC4E89-94CA-4FB9-95A8-C53DC6E442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HI_ppt_FVS-04.jpg"/>
          <p:cNvPicPr>
            <a:picLocks noChangeAspect="1"/>
          </p:cNvPicPr>
          <p:nvPr userDrawn="1"/>
        </p:nvPicPr>
        <p:blipFill>
          <a:blip r:embed="rId13" cstate="print"/>
          <a:srcRect/>
          <a:stretch>
            <a:fillRect/>
          </a:stretch>
        </p:blipFill>
        <p:spPr bwMode="auto">
          <a:xfrm>
            <a:off x="19057" y="0"/>
            <a:ext cx="10139363" cy="7616825"/>
          </a:xfrm>
          <a:prstGeom prst="rect">
            <a:avLst/>
          </a:prstGeom>
          <a:noFill/>
          <a:ln w="9525">
            <a:noFill/>
            <a:miter lim="800000"/>
            <a:headEnd/>
            <a:tailEnd/>
          </a:ln>
        </p:spPr>
      </p:pic>
      <p:sp>
        <p:nvSpPr>
          <p:cNvPr id="1027" name="Title Placeholder 1"/>
          <p:cNvSpPr>
            <a:spLocks noGrp="1"/>
          </p:cNvSpPr>
          <p:nvPr>
            <p:ph type="title"/>
          </p:nvPr>
        </p:nvSpPr>
        <p:spPr bwMode="auto">
          <a:xfrm>
            <a:off x="506414" y="1055687"/>
            <a:ext cx="9158286" cy="1270000"/>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509594" y="2470156"/>
            <a:ext cx="9158286" cy="433387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09588" y="7059618"/>
            <a:ext cx="2373312" cy="404812"/>
          </a:xfrm>
          <a:prstGeom prst="rect">
            <a:avLst/>
          </a:prstGeom>
        </p:spPr>
        <p:txBody>
          <a:bodyPr vert="horz" wrap="square" lIns="90727" tIns="45364" rIns="90727" bIns="45364" numCol="1" anchor="ctr" anchorCtr="0" compatLnSpc="1">
            <a:prstTxWarp prst="textNoShape">
              <a:avLst/>
            </a:prstTxWarp>
          </a:bodyPr>
          <a:lstStyle>
            <a:lvl1pPr>
              <a:defRPr sz="1200">
                <a:solidFill>
                  <a:srgbClr val="898989"/>
                </a:solidFill>
                <a:latin typeface="Calibri" pitchFamily="34" charset="0"/>
                <a:ea typeface="+mn-ea"/>
              </a:defRPr>
            </a:lvl1pPr>
          </a:lstStyle>
          <a:p>
            <a:pPr>
              <a:defRPr/>
            </a:pPr>
            <a:endParaRPr lang="en-US" dirty="0"/>
          </a:p>
        </p:txBody>
      </p:sp>
      <p:sp>
        <p:nvSpPr>
          <p:cNvPr id="5" name="Footer Placeholder 4"/>
          <p:cNvSpPr>
            <a:spLocks noGrp="1"/>
          </p:cNvSpPr>
          <p:nvPr>
            <p:ph type="ftr" sz="quarter" idx="3"/>
          </p:nvPr>
        </p:nvSpPr>
        <p:spPr>
          <a:xfrm>
            <a:off x="3476632" y="7059618"/>
            <a:ext cx="3224213" cy="404812"/>
          </a:xfrm>
          <a:prstGeom prst="rect">
            <a:avLst/>
          </a:prstGeom>
        </p:spPr>
        <p:txBody>
          <a:bodyPr vert="horz" wrap="square" lIns="90727" tIns="45364" rIns="90727" bIns="45364"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r>
              <a:rPr lang="en-GB" dirty="0" smtClean="0"/>
              <a:t>Jón Torfi Jónasson  ECER August 2016 Dublin</a:t>
            </a:r>
            <a:endParaRPr lang="is-IS" dirty="0"/>
          </a:p>
        </p:txBody>
      </p:sp>
      <p:sp>
        <p:nvSpPr>
          <p:cNvPr id="6" name="Slide Number Placeholder 5"/>
          <p:cNvSpPr>
            <a:spLocks noGrp="1"/>
          </p:cNvSpPr>
          <p:nvPr>
            <p:ph type="sldNum" sz="quarter" idx="4"/>
          </p:nvPr>
        </p:nvSpPr>
        <p:spPr>
          <a:xfrm>
            <a:off x="7294563" y="7059618"/>
            <a:ext cx="2373312" cy="404812"/>
          </a:xfrm>
          <a:prstGeom prst="rect">
            <a:avLst/>
          </a:prstGeom>
        </p:spPr>
        <p:txBody>
          <a:bodyPr vert="horz" wrap="square" lIns="90727" tIns="45364" rIns="90727" bIns="45364" numCol="1" anchor="ctr" anchorCtr="0" compatLnSpc="1">
            <a:prstTxWarp prst="textNoShape">
              <a:avLst/>
            </a:prstTxWarp>
          </a:bodyPr>
          <a:lstStyle>
            <a:lvl1pPr algn="r">
              <a:defRPr sz="1200">
                <a:solidFill>
                  <a:srgbClr val="898989"/>
                </a:solidFill>
                <a:latin typeface="Calibri" charset="0"/>
              </a:defRPr>
            </a:lvl1pPr>
          </a:lstStyle>
          <a:p>
            <a:pPr>
              <a:defRPr/>
            </a:pPr>
            <a:fld id="{3BD41C9F-189A-419D-B369-68A5754904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hf hdr="0" dt="0"/>
  <p:txStyles>
    <p:title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p:titleStyle>
    <p:body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p:bodyStyle>
    <p:otherStyle>
      <a:defPPr>
        <a:defRPr lang="is-IS"/>
      </a:defPPr>
      <a:lvl1pPr marL="0" algn="l" defTabSz="907290" rtl="0" eaLnBrk="1" latinLnBrk="0" hangingPunct="1">
        <a:defRPr sz="1800" kern="1200">
          <a:solidFill>
            <a:schemeClr val="tx1"/>
          </a:solidFill>
          <a:latin typeface="+mn-lt"/>
          <a:ea typeface="+mn-ea"/>
          <a:cs typeface="+mn-cs"/>
        </a:defRPr>
      </a:lvl1pPr>
      <a:lvl2pPr marL="453644" algn="l" defTabSz="907290" rtl="0" eaLnBrk="1" latinLnBrk="0" hangingPunct="1">
        <a:defRPr sz="1800" kern="1200">
          <a:solidFill>
            <a:schemeClr val="tx1"/>
          </a:solidFill>
          <a:latin typeface="+mn-lt"/>
          <a:ea typeface="+mn-ea"/>
          <a:cs typeface="+mn-cs"/>
        </a:defRPr>
      </a:lvl2pPr>
      <a:lvl3pPr marL="907290" algn="l" defTabSz="907290" rtl="0" eaLnBrk="1" latinLnBrk="0" hangingPunct="1">
        <a:defRPr sz="1800" kern="1200">
          <a:solidFill>
            <a:schemeClr val="tx1"/>
          </a:solidFill>
          <a:latin typeface="+mn-lt"/>
          <a:ea typeface="+mn-ea"/>
          <a:cs typeface="+mn-cs"/>
        </a:defRPr>
      </a:lvl3pPr>
      <a:lvl4pPr marL="1360932" algn="l" defTabSz="907290" rtl="0" eaLnBrk="1" latinLnBrk="0" hangingPunct="1">
        <a:defRPr sz="1800" kern="1200">
          <a:solidFill>
            <a:schemeClr val="tx1"/>
          </a:solidFill>
          <a:latin typeface="+mn-lt"/>
          <a:ea typeface="+mn-ea"/>
          <a:cs typeface="+mn-cs"/>
        </a:defRPr>
      </a:lvl4pPr>
      <a:lvl5pPr marL="1814578" algn="l" defTabSz="907290" rtl="0" eaLnBrk="1" latinLnBrk="0" hangingPunct="1">
        <a:defRPr sz="1800" kern="1200">
          <a:solidFill>
            <a:schemeClr val="tx1"/>
          </a:solidFill>
          <a:latin typeface="+mn-lt"/>
          <a:ea typeface="+mn-ea"/>
          <a:cs typeface="+mn-cs"/>
        </a:defRPr>
      </a:lvl5pPr>
      <a:lvl6pPr marL="2268221" algn="l" defTabSz="907290" rtl="0" eaLnBrk="1" latinLnBrk="0" hangingPunct="1">
        <a:defRPr sz="1800" kern="1200">
          <a:solidFill>
            <a:schemeClr val="tx1"/>
          </a:solidFill>
          <a:latin typeface="+mn-lt"/>
          <a:ea typeface="+mn-ea"/>
          <a:cs typeface="+mn-cs"/>
        </a:defRPr>
      </a:lvl6pPr>
      <a:lvl7pPr marL="2721868" algn="l" defTabSz="907290" rtl="0" eaLnBrk="1" latinLnBrk="0" hangingPunct="1">
        <a:defRPr sz="1800" kern="1200">
          <a:solidFill>
            <a:schemeClr val="tx1"/>
          </a:solidFill>
          <a:latin typeface="+mn-lt"/>
          <a:ea typeface="+mn-ea"/>
          <a:cs typeface="+mn-cs"/>
        </a:defRPr>
      </a:lvl7pPr>
      <a:lvl8pPr marL="3175511" algn="l" defTabSz="907290" rtl="0" eaLnBrk="1" latinLnBrk="0" hangingPunct="1">
        <a:defRPr sz="1800" kern="1200">
          <a:solidFill>
            <a:schemeClr val="tx1"/>
          </a:solidFill>
          <a:latin typeface="+mn-lt"/>
          <a:ea typeface="+mn-ea"/>
          <a:cs typeface="+mn-cs"/>
        </a:defRPr>
      </a:lvl8pPr>
      <a:lvl9pPr marL="3629154" algn="l" defTabSz="907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oecd.org/pisa/keyfindings/pisa-2012-results-volume-ii.ht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du.au.dk/en/research/research-areas/danish-clearinghouse-for-educational-research/"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oecd.org/pisa/" TargetMode="External"/><Relationship Id="rId5" Type="http://schemas.openxmlformats.org/officeDocument/2006/relationships/hyperlink" Target="http://ies.ed.gov/ncee/wwc/" TargetMode="External"/><Relationship Id="rId4" Type="http://schemas.openxmlformats.org/officeDocument/2006/relationships/hyperlink" Target="http://eppi.ioe.ac.uk/cm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jtj@hi.is"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s://notendur.hi.is/jtj/"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_ENREF_12"/><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0" y="0"/>
            <a:ext cx="5653946" cy="4240460"/>
          </a:xfrm>
          <a:prstGeom prst="rect">
            <a:avLst/>
          </a:prstGeom>
          <a:noFill/>
          <a:extLst>
            <a:ext uri="{909E8E84-426E-40DD-AFC4-6F175D3DCCD1}">
              <a14:hiddenFill xmlns:a14="http://schemas.microsoft.com/office/drawing/2010/main">
                <a:solidFill>
                  <a:srgbClr val="FFFFFF"/>
                </a:solidFill>
              </a14:hiddenFill>
            </a:ext>
          </a:extLst>
        </p:spPr>
      </p:pic>
      <p:sp>
        <p:nvSpPr>
          <p:cNvPr id="9" name="Síðufótarstaðgengill 8"/>
          <p:cNvSpPr>
            <a:spLocks noGrp="1"/>
          </p:cNvSpPr>
          <p:nvPr>
            <p:ph type="ftr" sz="quarter" idx="11"/>
          </p:nvPr>
        </p:nvSpPr>
        <p:spPr/>
        <p:txBody>
          <a:bodyPr/>
          <a:lstStyle/>
          <a:p>
            <a:pPr>
              <a:defRPr/>
            </a:pPr>
            <a:r>
              <a:rPr lang="en-GB" dirty="0" smtClean="0"/>
              <a:t>Jón Torfi Jónasson  ECER August 2016 Dublin</a:t>
            </a:r>
            <a:endParaRPr lang="is-IS" dirty="0"/>
          </a:p>
        </p:txBody>
      </p:sp>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64595" y="2889013"/>
            <a:ext cx="6301959" cy="472781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CD37B114-7A5A-43A8-A456-5AB7E6AEFE35}" type="slidenum">
              <a:rPr lang="en-US" smtClean="0"/>
              <a:pPr>
                <a:defRPr/>
              </a:pPr>
              <a:t>1</a:t>
            </a:fld>
            <a:endParaRPr lang="en-US" dirty="0"/>
          </a:p>
        </p:txBody>
      </p:sp>
    </p:spTree>
    <p:extLst>
      <p:ext uri="{BB962C8B-B14F-4D97-AF65-F5344CB8AC3E}">
        <p14:creationId xmlns:p14="http://schemas.microsoft.com/office/powerpoint/2010/main" val="1247362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721080" cy="880516"/>
          </a:xfrm>
          <a:solidFill>
            <a:schemeClr val="bg1"/>
          </a:solidFill>
        </p:spPr>
        <p:txBody>
          <a:bodyPr/>
          <a:lstStyle/>
          <a:p>
            <a:pPr algn="l"/>
            <a:r>
              <a:rPr lang="en-US" sz="2800" b="0" dirty="0">
                <a:latin typeface="+mj-lt"/>
              </a:rPr>
              <a:t>Why is </a:t>
            </a:r>
            <a:r>
              <a:rPr lang="en-US" sz="2800" b="0" dirty="0" smtClean="0">
                <a:latin typeface="+mj-lt"/>
              </a:rPr>
              <a:t> </a:t>
            </a:r>
            <a:r>
              <a:rPr lang="en-US" sz="2800" b="0" dirty="0">
                <a:latin typeface="+mj-lt"/>
              </a:rPr>
              <a:t>research </a:t>
            </a:r>
            <a:r>
              <a:rPr lang="en-US" sz="2800" b="0" dirty="0" smtClean="0">
                <a:latin typeface="+mj-lt"/>
              </a:rPr>
              <a:t>and data </a:t>
            </a:r>
            <a:r>
              <a:rPr lang="en-US" sz="2800" b="0" dirty="0" smtClean="0">
                <a:latin typeface="+mj-lt"/>
              </a:rPr>
              <a:t>obtained, obeying the rules of science, so </a:t>
            </a:r>
            <a:r>
              <a:rPr lang="en-US" sz="2800" b="0" dirty="0">
                <a:latin typeface="+mj-lt"/>
              </a:rPr>
              <a:t>useful?</a:t>
            </a: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10</a:t>
            </a:fld>
            <a:endParaRPr lang="en-US" dirty="0" smtClean="0"/>
          </a:p>
        </p:txBody>
      </p:sp>
      <p:sp>
        <p:nvSpPr>
          <p:cNvPr id="8" name="Rectangle 2"/>
          <p:cNvSpPr txBox="1">
            <a:spLocks/>
          </p:cNvSpPr>
          <p:nvPr/>
        </p:nvSpPr>
        <p:spPr bwMode="auto">
          <a:xfrm>
            <a:off x="840259" y="1503765"/>
            <a:ext cx="9337204" cy="576103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57200" indent="-457200">
              <a:spcBef>
                <a:spcPts val="600"/>
              </a:spcBef>
              <a:buFont typeface="Arial" panose="020B0604020202020204" pitchFamily="34" charset="0"/>
              <a:buChar char="•"/>
            </a:pPr>
            <a:endParaRPr lang="en-US" sz="2800" dirty="0" smtClean="0">
              <a:latin typeface="+mn-lt"/>
            </a:endParaRPr>
          </a:p>
          <a:p>
            <a:pPr marL="457200" indent="-457200">
              <a:spcBef>
                <a:spcPts val="600"/>
              </a:spcBef>
              <a:buFont typeface="Arial" panose="020B0604020202020204" pitchFamily="34" charset="0"/>
              <a:buChar char="•"/>
            </a:pPr>
            <a:r>
              <a:rPr lang="en-US" sz="2800" dirty="0" smtClean="0">
                <a:latin typeface="+mn-lt"/>
              </a:rPr>
              <a:t>Research (see above, but not the focus here) </a:t>
            </a:r>
            <a:endParaRPr lang="en-US" sz="2800" dirty="0" smtClean="0">
              <a:latin typeface="+mn-lt"/>
            </a:endParaRPr>
          </a:p>
          <a:p>
            <a:pPr marL="457200" indent="-457200">
              <a:spcBef>
                <a:spcPts val="600"/>
              </a:spcBef>
              <a:buFont typeface="Arial" panose="020B0604020202020204" pitchFamily="34" charset="0"/>
              <a:buChar char="•"/>
            </a:pPr>
            <a:r>
              <a:rPr lang="en-US" sz="2800" dirty="0" smtClean="0">
                <a:latin typeface="+mn-lt"/>
              </a:rPr>
              <a:t>Data presents evidence</a:t>
            </a:r>
            <a:endParaRPr lang="en-US" sz="2800" dirty="0">
              <a:latin typeface="+mn-lt"/>
            </a:endParaRPr>
          </a:p>
          <a:p>
            <a:pPr marL="457200" indent="-457200">
              <a:spcBef>
                <a:spcPts val="600"/>
              </a:spcBef>
              <a:buFont typeface="Arial" panose="020B0604020202020204" pitchFamily="34" charset="0"/>
              <a:buChar char="•"/>
            </a:pPr>
            <a:r>
              <a:rPr lang="en-US" sz="2800" dirty="0" smtClean="0">
                <a:latin typeface="+mn-lt"/>
              </a:rPr>
              <a:t>Data </a:t>
            </a:r>
            <a:r>
              <a:rPr lang="en-US" sz="2800" dirty="0">
                <a:latin typeface="+mn-lt"/>
              </a:rPr>
              <a:t>points to </a:t>
            </a:r>
            <a:r>
              <a:rPr lang="en-US" sz="2800" dirty="0" smtClean="0">
                <a:latin typeface="+mn-lt"/>
              </a:rPr>
              <a:t>deficiencies. E.g., something is not working</a:t>
            </a:r>
          </a:p>
          <a:p>
            <a:pPr>
              <a:spcBef>
                <a:spcPts val="600"/>
              </a:spcBef>
            </a:pPr>
            <a:r>
              <a:rPr lang="en-US" dirty="0" smtClean="0">
                <a:latin typeface="+mn-lt"/>
              </a:rPr>
              <a:t>See e.g. PISA volume II. </a:t>
            </a:r>
            <a:r>
              <a:rPr lang="en-US" u="sng" dirty="0">
                <a:latin typeface="+mn-lt"/>
                <a:hlinkClick r:id="rId3"/>
              </a:rPr>
              <a:t>Excellence through Equity: Giving Every Student the Chance to </a:t>
            </a:r>
            <a:r>
              <a:rPr lang="en-US" u="sng" dirty="0" smtClean="0">
                <a:latin typeface="+mn-lt"/>
                <a:hlinkClick r:id="rId3"/>
              </a:rPr>
              <a:t>Succeed</a:t>
            </a:r>
            <a:r>
              <a:rPr lang="en-US" dirty="0" smtClean="0">
                <a:latin typeface="+mn-lt"/>
              </a:rPr>
              <a:t> </a:t>
            </a:r>
            <a:endParaRPr lang="en-US" dirty="0">
              <a:latin typeface="+mn-lt"/>
            </a:endParaRPr>
          </a:p>
          <a:p>
            <a:pPr marL="457200" indent="-457200">
              <a:spcBef>
                <a:spcPts val="600"/>
              </a:spcBef>
              <a:buFont typeface="Arial" panose="020B0604020202020204" pitchFamily="34" charset="0"/>
              <a:buChar char="•"/>
            </a:pPr>
            <a:r>
              <a:rPr lang="en-US" sz="2800" dirty="0" smtClean="0">
                <a:latin typeface="+mn-lt"/>
              </a:rPr>
              <a:t>Data </a:t>
            </a:r>
            <a:r>
              <a:rPr lang="en-US" sz="2800" dirty="0">
                <a:latin typeface="+mn-lt"/>
              </a:rPr>
              <a:t>shows standing and </a:t>
            </a:r>
            <a:r>
              <a:rPr lang="en-US" sz="2800" dirty="0" smtClean="0">
                <a:latin typeface="+mn-lt"/>
              </a:rPr>
              <a:t>progress – or does it? Sometimes</a:t>
            </a:r>
            <a:endParaRPr lang="en-US" sz="2800" dirty="0">
              <a:latin typeface="+mn-lt"/>
            </a:endParaRPr>
          </a:p>
          <a:p>
            <a:pPr marL="457200" indent="-457200">
              <a:spcBef>
                <a:spcPts val="600"/>
              </a:spcBef>
              <a:buFont typeface="Arial" panose="020B0604020202020204" pitchFamily="34" charset="0"/>
              <a:buChar char="•"/>
            </a:pPr>
            <a:r>
              <a:rPr lang="en-US" sz="2800" dirty="0" smtClean="0">
                <a:latin typeface="+mn-lt"/>
              </a:rPr>
              <a:t>Data </a:t>
            </a:r>
            <a:r>
              <a:rPr lang="en-US" sz="2800" dirty="0">
                <a:latin typeface="+mn-lt"/>
              </a:rPr>
              <a:t>may </a:t>
            </a:r>
            <a:r>
              <a:rPr lang="en-US" sz="2800" dirty="0" smtClean="0">
                <a:latin typeface="+mn-lt"/>
              </a:rPr>
              <a:t>suggest alternatives (i.e., by </a:t>
            </a:r>
            <a:r>
              <a:rPr lang="en-US" sz="2800" dirty="0" smtClean="0">
                <a:latin typeface="+mn-lt"/>
              </a:rPr>
              <a:t>comparison, but normally limited venues)</a:t>
            </a:r>
            <a:endParaRPr lang="en-US" sz="2800" dirty="0">
              <a:latin typeface="+mn-lt"/>
            </a:endParaRPr>
          </a:p>
          <a:p>
            <a:pPr marL="457200" indent="-457200">
              <a:spcBef>
                <a:spcPts val="600"/>
              </a:spcBef>
              <a:buFont typeface="Arial" panose="020B0604020202020204" pitchFamily="34" charset="0"/>
              <a:buChar char="•"/>
            </a:pPr>
            <a:r>
              <a:rPr lang="en-US" sz="2800" dirty="0" smtClean="0">
                <a:latin typeface="+mn-lt"/>
              </a:rPr>
              <a:t>Data </a:t>
            </a:r>
            <a:r>
              <a:rPr lang="en-US" sz="2800" dirty="0">
                <a:latin typeface="+mn-lt"/>
              </a:rPr>
              <a:t>may show </a:t>
            </a:r>
            <a:r>
              <a:rPr lang="en-US" sz="2800" dirty="0" smtClean="0">
                <a:latin typeface="+mn-lt"/>
              </a:rPr>
              <a:t>patterns - otherwise indiscernible </a:t>
            </a:r>
            <a:endParaRPr lang="en-US" sz="2800" dirty="0">
              <a:latin typeface="+mn-lt"/>
            </a:endParaRPr>
          </a:p>
          <a:p>
            <a:pPr marL="457200" indent="-457200">
              <a:spcBef>
                <a:spcPts val="600"/>
              </a:spcBef>
              <a:buFont typeface="Arial" panose="020B0604020202020204" pitchFamily="34" charset="0"/>
              <a:buChar char="•"/>
            </a:pPr>
            <a:r>
              <a:rPr lang="en-US" sz="2800" dirty="0" smtClean="0">
                <a:latin typeface="+mn-lt"/>
              </a:rPr>
              <a:t>It </a:t>
            </a:r>
            <a:r>
              <a:rPr lang="en-US" sz="2800" dirty="0">
                <a:latin typeface="+mn-lt"/>
              </a:rPr>
              <a:t>is useful to give </a:t>
            </a:r>
            <a:r>
              <a:rPr lang="en-US" sz="2800" dirty="0" smtClean="0">
                <a:latin typeface="+mn-lt"/>
              </a:rPr>
              <a:t>feedback (or is it? It does not feed forward)</a:t>
            </a:r>
            <a:endParaRPr lang="en-US" sz="2800" dirty="0">
              <a:latin typeface="+mn-lt"/>
            </a:endParaRPr>
          </a:p>
          <a:p>
            <a:pPr>
              <a:spcBef>
                <a:spcPts val="600"/>
              </a:spcBef>
            </a:pPr>
            <a:endParaRPr lang="en-US" sz="32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3179462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331672" cy="880516"/>
          </a:xfrm>
          <a:solidFill>
            <a:schemeClr val="bg1"/>
          </a:solidFill>
        </p:spPr>
        <p:txBody>
          <a:bodyPr/>
          <a:lstStyle/>
          <a:p>
            <a:pPr algn="l"/>
            <a:r>
              <a:rPr lang="en-US" sz="2800" b="0" dirty="0">
                <a:latin typeface="+mj-lt"/>
              </a:rPr>
              <a:t>Why is data or research so useful</a:t>
            </a:r>
            <a:r>
              <a:rPr lang="en-US" sz="2800" b="0" dirty="0" smtClean="0">
                <a:latin typeface="+mj-lt"/>
              </a:rPr>
              <a:t>? - </a:t>
            </a:r>
            <a:r>
              <a:rPr lang="en-US" sz="2800" dirty="0" smtClean="0">
                <a:latin typeface="+mj-lt"/>
              </a:rPr>
              <a:t>What does data look like?</a:t>
            </a:r>
            <a:endParaRPr lang="en-US" sz="280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11</a:t>
            </a:fld>
            <a:endParaRPr lang="en-US" dirty="0" smtClean="0"/>
          </a:p>
        </p:txBody>
      </p:sp>
      <p:sp>
        <p:nvSpPr>
          <p:cNvPr id="8" name="Rectangle 2"/>
          <p:cNvSpPr txBox="1">
            <a:spLocks/>
          </p:cNvSpPr>
          <p:nvPr/>
        </p:nvSpPr>
        <p:spPr bwMode="auto">
          <a:xfrm>
            <a:off x="1200299" y="1503765"/>
            <a:ext cx="8613342" cy="4968943"/>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marL="457200" indent="-457200">
              <a:spcBef>
                <a:spcPts val="600"/>
              </a:spcBef>
              <a:buFont typeface="Arial" panose="020B0604020202020204" pitchFamily="34" charset="0"/>
              <a:buChar char="•"/>
            </a:pPr>
            <a:r>
              <a:rPr lang="en-US" sz="2400" dirty="0" smtClean="0">
                <a:latin typeface="+mn-lt"/>
              </a:rPr>
              <a:t>Data comes in many shapes and sizes (case studies, national tests, Hattie’s work, PISA, meta-analysis, evaluations, ….)</a:t>
            </a:r>
          </a:p>
          <a:p>
            <a:pPr marL="457200" indent="-457200">
              <a:spcBef>
                <a:spcPts val="600"/>
              </a:spcBef>
              <a:buFont typeface="Arial" panose="020B0604020202020204" pitchFamily="34" charset="0"/>
              <a:buChar char="•"/>
            </a:pPr>
            <a:r>
              <a:rPr lang="en-US" sz="2400" dirty="0" smtClean="0">
                <a:latin typeface="+mn-lt"/>
              </a:rPr>
              <a:t>The contexts in which data is gathered and used vary enormously and it is misleading to talk about data as if all had similar characteristics, purposes, strengths and weakness </a:t>
            </a:r>
          </a:p>
          <a:p>
            <a:pPr marL="907808" lvl="1" indent="-457200">
              <a:spcBef>
                <a:spcPts val="600"/>
              </a:spcBef>
              <a:buFont typeface="Arial" panose="020B0604020202020204" pitchFamily="34" charset="0"/>
              <a:buChar char="•"/>
            </a:pPr>
            <a:r>
              <a:rPr lang="en-US" sz="2000" dirty="0" smtClean="0">
                <a:latin typeface="+mn-lt"/>
              </a:rPr>
              <a:t>School based, national or international test data; data from individual studies or meta-studies; data on achievement, enjoyment of school, drop-outs, ….</a:t>
            </a:r>
            <a:endParaRPr lang="en-US" sz="2800" dirty="0" smtClean="0">
              <a:latin typeface="+mn-lt"/>
            </a:endParaRPr>
          </a:p>
          <a:p>
            <a:pPr marL="457200" indent="-457200">
              <a:spcBef>
                <a:spcPts val="600"/>
              </a:spcBef>
              <a:buFont typeface="Arial" panose="020B0604020202020204" pitchFamily="34" charset="0"/>
              <a:buChar char="•"/>
            </a:pPr>
            <a:r>
              <a:rPr lang="en-US" sz="2400" dirty="0" smtClean="0">
                <a:latin typeface="+mn-lt"/>
              </a:rPr>
              <a:t>Similarly the </a:t>
            </a:r>
            <a:r>
              <a:rPr lang="en-US" sz="2400" dirty="0">
                <a:latin typeface="+mn-lt"/>
              </a:rPr>
              <a:t>distinction between big </a:t>
            </a:r>
            <a:r>
              <a:rPr lang="en-US" sz="2400" dirty="0" smtClean="0">
                <a:latin typeface="+mn-lt"/>
              </a:rPr>
              <a:t>data (e.g., PISA) and </a:t>
            </a:r>
            <a:r>
              <a:rPr lang="en-US" sz="2400" dirty="0">
                <a:latin typeface="+mn-lt"/>
              </a:rPr>
              <a:t>small data </a:t>
            </a:r>
            <a:r>
              <a:rPr lang="en-US" sz="2400" dirty="0" smtClean="0">
                <a:latin typeface="+mn-lt"/>
              </a:rPr>
              <a:t>(e.g., progress of a single student) and </a:t>
            </a:r>
            <a:r>
              <a:rPr lang="en-US" sz="2400" dirty="0">
                <a:latin typeface="+mn-lt"/>
              </a:rPr>
              <a:t>the different advantages of </a:t>
            </a:r>
            <a:r>
              <a:rPr lang="en-US" sz="2400" dirty="0" smtClean="0">
                <a:latin typeface="+mn-lt"/>
              </a:rPr>
              <a:t>each may be important.  Either can be sampling data or data on each possible point (e.g., each student as she progresses). </a:t>
            </a:r>
            <a:endParaRPr lang="en-US" sz="2400" dirty="0">
              <a:latin typeface="+mn-lt"/>
            </a:endParaRPr>
          </a:p>
          <a:p>
            <a:pPr>
              <a:spcBef>
                <a:spcPts val="600"/>
              </a:spcBef>
            </a:pPr>
            <a:endParaRPr lang="en-US" sz="32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36930388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12</a:t>
            </a:fld>
            <a:endParaRPr lang="en-US" dirty="0" smtClean="0"/>
          </a:p>
        </p:txBody>
      </p:sp>
      <p:sp>
        <p:nvSpPr>
          <p:cNvPr id="8" name="Rectangle 2"/>
          <p:cNvSpPr txBox="1">
            <a:spLocks/>
          </p:cNvSpPr>
          <p:nvPr/>
        </p:nvSpPr>
        <p:spPr bwMode="auto">
          <a:xfrm>
            <a:off x="1200299" y="1503765"/>
            <a:ext cx="7632848"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endParaRPr lang="en-US" sz="3200" dirty="0">
              <a:latin typeface="+mn-lt"/>
            </a:endParaRPr>
          </a:p>
          <a:p>
            <a:pPr>
              <a:spcBef>
                <a:spcPts val="600"/>
              </a:spcBef>
            </a:pPr>
            <a:r>
              <a:rPr lang="en-US" sz="3200" dirty="0" smtClean="0">
                <a:latin typeface="+mn-lt"/>
              </a:rPr>
              <a:t>Some problems or issues that have to be faced and dealt with</a:t>
            </a:r>
          </a:p>
          <a:p>
            <a:pPr>
              <a:spcBef>
                <a:spcPts val="600"/>
              </a:spcBef>
            </a:pPr>
            <a:endParaRPr lang="en-US" sz="2000" dirty="0">
              <a:latin typeface="+mn-lt"/>
            </a:endParaRPr>
          </a:p>
        </p:txBody>
      </p:sp>
    </p:spTree>
    <p:extLst>
      <p:ext uri="{BB962C8B-B14F-4D97-AF65-F5344CB8AC3E}">
        <p14:creationId xmlns:p14="http://schemas.microsoft.com/office/powerpoint/2010/main" val="3051760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13</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endParaRPr lang="en-US" sz="3200" dirty="0">
              <a:latin typeface="+mn-lt"/>
            </a:endParaRPr>
          </a:p>
          <a:p>
            <a:pPr>
              <a:spcBef>
                <a:spcPts val="600"/>
              </a:spcBef>
            </a:pPr>
            <a:r>
              <a:rPr lang="en-US" sz="3200" dirty="0" smtClean="0">
                <a:latin typeface="+mn-lt"/>
              </a:rPr>
              <a:t>What works?  What is it? And what about it. </a:t>
            </a:r>
          </a:p>
          <a:p>
            <a:pPr>
              <a:spcBef>
                <a:spcPts val="600"/>
              </a:spcBef>
            </a:pPr>
            <a:r>
              <a:rPr lang="en-US" sz="3200" dirty="0">
                <a:latin typeface="+mn-lt"/>
              </a:rPr>
              <a:t>	</a:t>
            </a:r>
            <a:r>
              <a:rPr lang="en-US" sz="2400" dirty="0" smtClean="0">
                <a:latin typeface="+mn-lt"/>
              </a:rPr>
              <a:t>Most of the interesting aspects are common to the whole of the research, datafication, evidence based discourses  -except perhaps some of the specific methodologies and infrastructures that have been developed.</a:t>
            </a:r>
          </a:p>
          <a:p>
            <a:pPr>
              <a:spcBef>
                <a:spcPts val="600"/>
              </a:spcBef>
            </a:pPr>
            <a:endParaRPr lang="en-US" sz="2400" dirty="0">
              <a:latin typeface="+mn-lt"/>
            </a:endParaRPr>
          </a:p>
          <a:p>
            <a:pPr>
              <a:spcBef>
                <a:spcPts val="600"/>
              </a:spcBef>
            </a:pPr>
            <a:r>
              <a:rPr lang="en-US" sz="2400" dirty="0" smtClean="0">
                <a:latin typeface="+mn-lt"/>
              </a:rPr>
              <a:t>So I don’t deal with this explicitly despite the title – see appendix</a:t>
            </a:r>
          </a:p>
          <a:p>
            <a:pPr>
              <a:spcBef>
                <a:spcPts val="600"/>
              </a:spcBef>
            </a:pPr>
            <a:endParaRPr lang="en-US" sz="2400" dirty="0" smtClean="0">
              <a:latin typeface="+mn-lt"/>
            </a:endParaRPr>
          </a:p>
        </p:txBody>
      </p:sp>
    </p:spTree>
    <p:extLst>
      <p:ext uri="{BB962C8B-B14F-4D97-AF65-F5344CB8AC3E}">
        <p14:creationId xmlns:p14="http://schemas.microsoft.com/office/powerpoint/2010/main" val="1524617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24235" y="280020"/>
            <a:ext cx="9158287" cy="1728192"/>
          </a:xfrm>
          <a:solidFill>
            <a:schemeClr val="bg1"/>
          </a:solidFill>
        </p:spPr>
        <p:txBody>
          <a:bodyPr/>
          <a:lstStyle/>
          <a:p>
            <a:pPr algn="l"/>
            <a:r>
              <a:rPr lang="en-US" sz="2400" b="0" dirty="0" smtClean="0">
                <a:latin typeface="+mn-lt"/>
              </a:rPr>
              <a:t>Data</a:t>
            </a:r>
            <a:br>
              <a:rPr lang="en-US" sz="2400" b="0" dirty="0" smtClean="0">
                <a:latin typeface="+mn-lt"/>
              </a:rPr>
            </a:br>
            <a:r>
              <a:rPr lang="en-US" sz="2400" b="0" dirty="0">
                <a:latin typeface="+mn-lt"/>
              </a:rPr>
              <a:t/>
            </a:r>
            <a:br>
              <a:rPr lang="en-US" sz="2400" b="0" dirty="0">
                <a:latin typeface="+mn-lt"/>
              </a:rPr>
            </a:br>
            <a:r>
              <a:rPr lang="en-GB" sz="2400" b="0" dirty="0">
                <a:latin typeface="+mn-lt"/>
              </a:rPr>
              <a:t>With data we face essentially the same problems as with research</a:t>
            </a:r>
            <a:br>
              <a:rPr lang="en-GB" sz="2400" b="0" dirty="0">
                <a:latin typeface="+mn-lt"/>
              </a:rPr>
            </a:br>
            <a:endParaRPr lang="en-GB" sz="1800" b="0" dirty="0">
              <a:latin typeface="+mn-lt"/>
            </a:endParaRPr>
          </a:p>
        </p:txBody>
      </p:sp>
      <p:sp>
        <p:nvSpPr>
          <p:cNvPr id="4" name="Síðufótarstaðgengill 3"/>
          <p:cNvSpPr>
            <a:spLocks noGrp="1"/>
          </p:cNvSpPr>
          <p:nvPr>
            <p:ph type="ftr" sz="quarter" idx="11"/>
          </p:nvPr>
        </p:nvSpPr>
        <p:spPr/>
        <p:txBody>
          <a:bodyPr/>
          <a:lstStyle/>
          <a:p>
            <a:pPr>
              <a:defRPr/>
            </a:pPr>
            <a:r>
              <a:rPr lang="en-US" dirty="0" smtClean="0"/>
              <a:t>Jón Torfi Jónasson  ECER August 2016 Dublin</a:t>
            </a:r>
            <a:endParaRPr lang="is-IS" dirty="0"/>
          </a:p>
        </p:txBody>
      </p:sp>
      <p:sp>
        <p:nvSpPr>
          <p:cNvPr id="4101" name="Skyggnunúmersstaðgengill 4"/>
          <p:cNvSpPr>
            <a:spLocks noGrp="1"/>
          </p:cNvSpPr>
          <p:nvPr>
            <p:ph type="sldNum" sz="quarter" idx="12"/>
          </p:nvPr>
        </p:nvSpPr>
        <p:spPr bwMode="auto">
          <a:noFill/>
          <a:ln>
            <a:miter lim="800000"/>
            <a:headEnd/>
            <a:tailEnd/>
          </a:ln>
        </p:spPr>
        <p:txBody>
          <a:bodyPr/>
          <a:lstStyle/>
          <a:p>
            <a:fld id="{BB17C861-EA5D-4CEE-A8B7-2EED2709A03F}" type="slidenum">
              <a:rPr lang="en-US" smtClean="0"/>
              <a:pPr/>
              <a:t>14</a:t>
            </a:fld>
            <a:endParaRPr lang="en-US" dirty="0" smtClean="0"/>
          </a:p>
        </p:txBody>
      </p:sp>
      <p:sp>
        <p:nvSpPr>
          <p:cNvPr id="6" name="Content Placeholder 2"/>
          <p:cNvSpPr txBox="1">
            <a:spLocks/>
          </p:cNvSpPr>
          <p:nvPr/>
        </p:nvSpPr>
        <p:spPr bwMode="auto">
          <a:xfrm>
            <a:off x="2369745" y="2003708"/>
            <a:ext cx="6967458" cy="4685024"/>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lvl1pPr marL="337958" indent="-337958" algn="l" defTabSz="450608" rtl="0" eaLnBrk="0" fontAlgn="base" hangingPunct="0">
              <a:spcBef>
                <a:spcPct val="20000"/>
              </a:spcBef>
              <a:spcAft>
                <a:spcPct val="0"/>
              </a:spcAft>
              <a:buFont typeface="Arial" charset="0"/>
              <a:buChar char="•"/>
              <a:defRPr sz="3200">
                <a:solidFill>
                  <a:schemeClr val="tx1"/>
                </a:solidFill>
                <a:latin typeface="Frutiger LT Std 55 Roman" pitchFamily="34" charset="0"/>
                <a:ea typeface="Arial" charset="0"/>
                <a:cs typeface="Arial" pitchFamily="34" charset="0"/>
              </a:defRPr>
            </a:lvl1pPr>
            <a:lvl2pPr marL="734618" indent="-280837" algn="l" defTabSz="450608" rtl="0" eaLnBrk="0" fontAlgn="base" hangingPunct="0">
              <a:spcBef>
                <a:spcPct val="20000"/>
              </a:spcBef>
              <a:spcAft>
                <a:spcPct val="0"/>
              </a:spcAft>
              <a:buFont typeface="Arial" charset="0"/>
              <a:buChar char="–"/>
              <a:defRPr sz="2800">
                <a:solidFill>
                  <a:schemeClr val="tx1"/>
                </a:solidFill>
                <a:latin typeface="Frutiger LT Std 55 Roman" pitchFamily="34" charset="0"/>
                <a:ea typeface="Arial" charset="0"/>
                <a:cs typeface="Arial" pitchFamily="34" charset="0"/>
              </a:defRPr>
            </a:lvl2pPr>
            <a:lvl3pPr marL="1131281" indent="-223718" algn="l" defTabSz="450608" rtl="0" eaLnBrk="0" fontAlgn="base" hangingPunct="0">
              <a:spcBef>
                <a:spcPct val="20000"/>
              </a:spcBef>
              <a:spcAft>
                <a:spcPct val="0"/>
              </a:spcAft>
              <a:buFont typeface="Arial" charset="0"/>
              <a:buChar char="•"/>
              <a:defRPr sz="2300">
                <a:solidFill>
                  <a:schemeClr val="tx1"/>
                </a:solidFill>
                <a:latin typeface="Frutiger LT Std 55 Roman" pitchFamily="34" charset="0"/>
                <a:ea typeface="Arial" charset="0"/>
                <a:cs typeface="Arial" pitchFamily="34" charset="0"/>
              </a:defRPr>
            </a:lvl3pPr>
            <a:lvl4pPr marL="158506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4pPr>
            <a:lvl5pPr marL="2038841" indent="-223718" algn="l" defTabSz="450608" rtl="0" eaLnBrk="0" fontAlgn="base" hangingPunct="0">
              <a:spcBef>
                <a:spcPct val="20000"/>
              </a:spcBef>
              <a:spcAft>
                <a:spcPct val="0"/>
              </a:spcAft>
              <a:buFont typeface="Arial" charset="0"/>
              <a:buChar char="»"/>
              <a:defRPr>
                <a:solidFill>
                  <a:schemeClr val="tx1"/>
                </a:solidFill>
                <a:latin typeface="Frutiger LT Std 55 Roman" pitchFamily="34" charset="0"/>
                <a:ea typeface="Arial" charset="0"/>
                <a:cs typeface="Arial" pitchFamily="34" charset="0"/>
              </a:defRPr>
            </a:lvl5pPr>
            <a:lvl6pPr marL="2495043" indent="-226825" algn="l" defTabSz="453644" rtl="0" fontAlgn="base">
              <a:spcBef>
                <a:spcPct val="20000"/>
              </a:spcBef>
              <a:spcAft>
                <a:spcPct val="0"/>
              </a:spcAft>
              <a:buFont typeface="Arial" charset="0"/>
              <a:buChar char="»"/>
              <a:defRPr sz="2000">
                <a:solidFill>
                  <a:schemeClr val="tx1"/>
                </a:solidFill>
                <a:latin typeface="+mn-lt"/>
              </a:defRPr>
            </a:lvl6pPr>
            <a:lvl7pPr marL="2948689" indent="-226825" algn="l" defTabSz="453644" rtl="0" fontAlgn="base">
              <a:spcBef>
                <a:spcPct val="20000"/>
              </a:spcBef>
              <a:spcAft>
                <a:spcPct val="0"/>
              </a:spcAft>
              <a:buFont typeface="Arial" charset="0"/>
              <a:buChar char="»"/>
              <a:defRPr sz="2000">
                <a:solidFill>
                  <a:schemeClr val="tx1"/>
                </a:solidFill>
                <a:latin typeface="+mn-lt"/>
              </a:defRPr>
            </a:lvl7pPr>
            <a:lvl8pPr marL="3402334" indent="-226825" algn="l" defTabSz="453644" rtl="0" fontAlgn="base">
              <a:spcBef>
                <a:spcPct val="20000"/>
              </a:spcBef>
              <a:spcAft>
                <a:spcPct val="0"/>
              </a:spcAft>
              <a:buFont typeface="Arial" charset="0"/>
              <a:buChar char="»"/>
              <a:defRPr sz="2000">
                <a:solidFill>
                  <a:schemeClr val="tx1"/>
                </a:solidFill>
                <a:latin typeface="+mn-lt"/>
              </a:defRPr>
            </a:lvl8pPr>
            <a:lvl9pPr marL="3855978" indent="-226825" algn="l" defTabSz="453644" rtl="0" fontAlgn="base">
              <a:spcBef>
                <a:spcPct val="20000"/>
              </a:spcBef>
              <a:spcAft>
                <a:spcPct val="0"/>
              </a:spcAft>
              <a:buFont typeface="Arial" charset="0"/>
              <a:buChar char="»"/>
              <a:defRPr sz="2000">
                <a:solidFill>
                  <a:schemeClr val="tx1"/>
                </a:solidFill>
                <a:latin typeface="+mn-lt"/>
              </a:defRPr>
            </a:lvl9pPr>
          </a:lstStyle>
          <a:p>
            <a:pPr>
              <a:buFont typeface="Arial" panose="020B0604020202020204" pitchFamily="34" charset="0"/>
              <a:buChar char="•"/>
            </a:pPr>
            <a:r>
              <a:rPr lang="en-GB" sz="2000" dirty="0" smtClean="0">
                <a:latin typeface="+mn-lt"/>
              </a:rPr>
              <a:t>Data is limited, </a:t>
            </a:r>
          </a:p>
          <a:p>
            <a:pPr lvl="1">
              <a:buFont typeface="Arial" panose="020B0604020202020204" pitchFamily="34" charset="0"/>
              <a:buChar char="•"/>
            </a:pPr>
            <a:r>
              <a:rPr lang="en-GB" sz="1600" dirty="0" smtClean="0">
                <a:latin typeface="+mn-lt"/>
              </a:rPr>
              <a:t>but also simplifies things, makes the discourse manageable</a:t>
            </a:r>
          </a:p>
          <a:p>
            <a:pPr>
              <a:buFont typeface="Arial" panose="020B0604020202020204" pitchFamily="34" charset="0"/>
              <a:buChar char="•"/>
            </a:pPr>
            <a:r>
              <a:rPr lang="en-GB" sz="2000" dirty="0" smtClean="0">
                <a:latin typeface="+mn-lt"/>
              </a:rPr>
              <a:t>Data is limiting, encloses the educational discourse</a:t>
            </a:r>
          </a:p>
          <a:p>
            <a:pPr>
              <a:buFont typeface="Arial" panose="020B0604020202020204" pitchFamily="34" charset="0"/>
              <a:buChar char="•"/>
            </a:pPr>
            <a:r>
              <a:rPr lang="en-GB" sz="2000" dirty="0" smtClean="0">
                <a:latin typeface="+mn-lt"/>
              </a:rPr>
              <a:t>Data is seductive, it is concrete</a:t>
            </a:r>
          </a:p>
          <a:p>
            <a:pPr>
              <a:buFont typeface="Arial" panose="020B0604020202020204" pitchFamily="34" charset="0"/>
              <a:buChar char="•"/>
            </a:pPr>
            <a:r>
              <a:rPr lang="en-GB" sz="2000" dirty="0" smtClean="0">
                <a:latin typeface="+mn-lt"/>
              </a:rPr>
              <a:t>Data is controlling, also overwhelming (PISA, etc..)</a:t>
            </a:r>
          </a:p>
          <a:p>
            <a:pPr>
              <a:buFont typeface="Arial" panose="020B0604020202020204" pitchFamily="34" charset="0"/>
              <a:buChar char="•"/>
            </a:pPr>
            <a:r>
              <a:rPr lang="en-GB" sz="2000" dirty="0" smtClean="0">
                <a:latin typeface="+mn-lt"/>
              </a:rPr>
              <a:t>Data also lends education to commodification</a:t>
            </a:r>
          </a:p>
          <a:p>
            <a:pPr>
              <a:buFont typeface="Arial" panose="020B0604020202020204" pitchFamily="34" charset="0"/>
              <a:buChar char="•"/>
            </a:pPr>
            <a:endParaRPr lang="en-GB" sz="2000" dirty="0">
              <a:latin typeface="+mn-lt"/>
            </a:endParaRPr>
          </a:p>
          <a:p>
            <a:pPr>
              <a:buFont typeface="Arial" panose="020B0604020202020204" pitchFamily="34" charset="0"/>
              <a:buChar char="•"/>
            </a:pPr>
            <a:r>
              <a:rPr lang="en-US" sz="2000" dirty="0">
                <a:latin typeface="+mn-lt"/>
              </a:rPr>
              <a:t>Data is based on the past – it is in that sense backward looking</a:t>
            </a:r>
          </a:p>
          <a:p>
            <a:pPr>
              <a:buFont typeface="Arial" panose="020B0604020202020204" pitchFamily="34" charset="0"/>
              <a:buChar char="•"/>
            </a:pPr>
            <a:r>
              <a:rPr lang="en-GB" sz="2000" dirty="0" smtClean="0">
                <a:latin typeface="+mn-lt"/>
              </a:rPr>
              <a:t>Data seems to tell you where you stand – but does it? Only in a very limited sense.</a:t>
            </a:r>
          </a:p>
          <a:p>
            <a:pPr>
              <a:buFont typeface="Arial" panose="020B0604020202020204" pitchFamily="34" charset="0"/>
              <a:buChar char="•"/>
            </a:pPr>
            <a:r>
              <a:rPr lang="en-GB" sz="2000" dirty="0" smtClean="0">
                <a:latin typeface="+mn-lt"/>
              </a:rPr>
              <a:t>Data does not tell you were to go, what to do (but it may tell you if you need to do something)</a:t>
            </a:r>
          </a:p>
          <a:p>
            <a:pPr>
              <a:buFont typeface="Arial" panose="020B0604020202020204" pitchFamily="34" charset="0"/>
              <a:buChar char="•"/>
            </a:pPr>
            <a:r>
              <a:rPr lang="en-GB" sz="2000" b="1" dirty="0" smtClean="0">
                <a:latin typeface="+mn-lt"/>
              </a:rPr>
              <a:t>In that sense data (e.g., marks), is not (formative) feedback </a:t>
            </a:r>
            <a:endParaRPr lang="en-GB" sz="2000" dirty="0">
              <a:latin typeface="+mn-lt"/>
            </a:endParaRPr>
          </a:p>
          <a:p>
            <a:pPr marL="0" indent="0">
              <a:buNone/>
            </a:pPr>
            <a:endParaRPr lang="is-IS" sz="2000" dirty="0">
              <a:latin typeface="+mn-lt"/>
            </a:endParaRPr>
          </a:p>
        </p:txBody>
      </p:sp>
      <p:sp>
        <p:nvSpPr>
          <p:cNvPr id="7" name="TextBox 6"/>
          <p:cNvSpPr txBox="1"/>
          <p:nvPr/>
        </p:nvSpPr>
        <p:spPr>
          <a:xfrm>
            <a:off x="408211" y="3228782"/>
            <a:ext cx="1728192" cy="1200329"/>
          </a:xfrm>
          <a:prstGeom prst="rect">
            <a:avLst/>
          </a:prstGeom>
          <a:solidFill>
            <a:schemeClr val="bg1"/>
          </a:solidFill>
        </p:spPr>
        <p:txBody>
          <a:bodyPr wrap="square" rtlCol="0">
            <a:spAutoFit/>
          </a:bodyPr>
          <a:lstStyle/>
          <a:p>
            <a:r>
              <a:rPr lang="en-GB" sz="2400" dirty="0" smtClean="0"/>
              <a:t>There are issues or challenges</a:t>
            </a:r>
            <a:endParaRPr lang="en-GB" sz="2400" dirty="0"/>
          </a:p>
        </p:txBody>
      </p:sp>
    </p:spTree>
    <p:extLst>
      <p:ext uri="{BB962C8B-B14F-4D97-AF65-F5344CB8AC3E}">
        <p14:creationId xmlns:p14="http://schemas.microsoft.com/office/powerpoint/2010/main" val="354965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20179" y="470842"/>
            <a:ext cx="9145016" cy="880516"/>
          </a:xfrm>
          <a:solidFill>
            <a:schemeClr val="bg1"/>
          </a:solidFill>
        </p:spPr>
        <p:txBody>
          <a:bodyPr/>
          <a:lstStyle/>
          <a:p>
            <a:pPr>
              <a:spcBef>
                <a:spcPts val="600"/>
              </a:spcBef>
            </a:pPr>
            <a:r>
              <a:rPr lang="en-US" sz="2800" b="0" dirty="0" smtClean="0">
                <a:latin typeface="+mn-lt"/>
              </a:rPr>
              <a:t>Thus, some </a:t>
            </a:r>
            <a:r>
              <a:rPr lang="en-US" sz="2800" b="0" dirty="0">
                <a:latin typeface="+mn-lt"/>
              </a:rPr>
              <a:t>problems that have to be faced and dealt with</a:t>
            </a: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15</a:t>
            </a:fld>
            <a:endParaRPr lang="en-US" dirty="0" smtClean="0"/>
          </a:p>
        </p:txBody>
      </p:sp>
      <p:sp>
        <p:nvSpPr>
          <p:cNvPr id="8" name="Rectangle 2"/>
          <p:cNvSpPr txBox="1">
            <a:spLocks/>
          </p:cNvSpPr>
          <p:nvPr/>
        </p:nvSpPr>
        <p:spPr bwMode="auto">
          <a:xfrm>
            <a:off x="768251" y="1503765"/>
            <a:ext cx="8899624" cy="4896935"/>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marL="342900" indent="-342900">
              <a:spcBef>
                <a:spcPts val="600"/>
              </a:spcBef>
              <a:buFont typeface="Arial" panose="020B0604020202020204" pitchFamily="34" charset="0"/>
              <a:buChar char="•"/>
            </a:pPr>
            <a:r>
              <a:rPr lang="en-US" sz="2400" dirty="0" smtClean="0">
                <a:latin typeface="+mn-lt"/>
              </a:rPr>
              <a:t>What </a:t>
            </a:r>
            <a:r>
              <a:rPr lang="en-US" sz="2400" dirty="0">
                <a:latin typeface="+mn-lt"/>
              </a:rPr>
              <a:t>is researched? What data is collected?	</a:t>
            </a:r>
          </a:p>
          <a:p>
            <a:pPr>
              <a:spcBef>
                <a:spcPts val="600"/>
              </a:spcBef>
            </a:pPr>
            <a:r>
              <a:rPr lang="en-US" sz="2400" dirty="0">
                <a:latin typeface="+mn-lt"/>
              </a:rPr>
              <a:t>	</a:t>
            </a:r>
            <a:r>
              <a:rPr lang="en-US" sz="2000" dirty="0" smtClean="0">
                <a:latin typeface="+mn-lt"/>
              </a:rPr>
              <a:t>What </a:t>
            </a:r>
            <a:r>
              <a:rPr lang="en-US" sz="2000" dirty="0">
                <a:latin typeface="+mn-lt"/>
              </a:rPr>
              <a:t>areas are researched</a:t>
            </a:r>
            <a:r>
              <a:rPr lang="en-US" sz="2000" dirty="0" smtClean="0">
                <a:latin typeface="+mn-lt"/>
              </a:rPr>
              <a:t>? Who decides?</a:t>
            </a:r>
            <a:endParaRPr lang="en-US" sz="2000" dirty="0">
              <a:latin typeface="+mn-lt"/>
            </a:endParaRPr>
          </a:p>
          <a:p>
            <a:pPr>
              <a:spcBef>
                <a:spcPts val="600"/>
              </a:spcBef>
            </a:pPr>
            <a:r>
              <a:rPr lang="en-US" sz="2000" dirty="0" smtClean="0">
                <a:latin typeface="+mn-lt"/>
              </a:rPr>
              <a:t>	On </a:t>
            </a:r>
            <a:r>
              <a:rPr lang="en-US" sz="2000" dirty="0">
                <a:latin typeface="+mn-lt"/>
              </a:rPr>
              <a:t>what is the data collected</a:t>
            </a:r>
            <a:r>
              <a:rPr lang="en-US" sz="2000" dirty="0" smtClean="0">
                <a:latin typeface="+mn-lt"/>
              </a:rPr>
              <a:t>? What are the metrics?</a:t>
            </a:r>
            <a:endParaRPr lang="en-US" sz="2000" dirty="0">
              <a:latin typeface="+mn-lt"/>
            </a:endParaRPr>
          </a:p>
          <a:p>
            <a:pPr>
              <a:spcBef>
                <a:spcPts val="600"/>
              </a:spcBef>
            </a:pPr>
            <a:r>
              <a:rPr lang="en-US" sz="2000" dirty="0">
                <a:latin typeface="+mn-lt"/>
              </a:rPr>
              <a:t>	</a:t>
            </a:r>
            <a:r>
              <a:rPr lang="en-US" sz="2000" dirty="0" smtClean="0">
                <a:latin typeface="+mn-lt"/>
              </a:rPr>
              <a:t>What </a:t>
            </a:r>
            <a:r>
              <a:rPr lang="en-US" sz="2000" dirty="0">
                <a:latin typeface="+mn-lt"/>
              </a:rPr>
              <a:t>amount or volume of data is collected</a:t>
            </a:r>
            <a:r>
              <a:rPr lang="en-US" sz="2000" dirty="0" smtClean="0">
                <a:latin typeface="+mn-lt"/>
              </a:rPr>
              <a:t>?</a:t>
            </a:r>
            <a:endParaRPr lang="en-US" sz="2000" dirty="0">
              <a:latin typeface="+mn-lt"/>
            </a:endParaRPr>
          </a:p>
          <a:p>
            <a:pPr>
              <a:spcBef>
                <a:spcPts val="600"/>
              </a:spcBef>
            </a:pPr>
            <a:r>
              <a:rPr lang="en-US" sz="2000" dirty="0">
                <a:latin typeface="+mn-lt"/>
              </a:rPr>
              <a:t>	</a:t>
            </a:r>
            <a:r>
              <a:rPr lang="en-US" sz="2000" dirty="0" smtClean="0">
                <a:latin typeface="+mn-lt"/>
              </a:rPr>
              <a:t>Who </a:t>
            </a:r>
            <a:r>
              <a:rPr lang="en-US" sz="2000" dirty="0">
                <a:latin typeface="+mn-lt"/>
              </a:rPr>
              <a:t>decides what data is being used</a:t>
            </a:r>
            <a:r>
              <a:rPr lang="en-US" sz="2000" dirty="0" smtClean="0">
                <a:latin typeface="+mn-lt"/>
              </a:rPr>
              <a:t>?</a:t>
            </a:r>
            <a:endParaRPr lang="en-US" sz="2000" dirty="0">
              <a:latin typeface="+mn-lt"/>
            </a:endParaRPr>
          </a:p>
          <a:p>
            <a:pPr>
              <a:spcBef>
                <a:spcPts val="600"/>
              </a:spcBef>
            </a:pPr>
            <a:r>
              <a:rPr lang="en-US" sz="2000" dirty="0">
                <a:latin typeface="+mn-lt"/>
              </a:rPr>
              <a:t>	</a:t>
            </a:r>
            <a:r>
              <a:rPr lang="en-US" sz="2000" dirty="0" smtClean="0">
                <a:latin typeface="+mn-lt"/>
              </a:rPr>
              <a:t>The </a:t>
            </a:r>
            <a:r>
              <a:rPr lang="en-US" sz="2000" dirty="0">
                <a:latin typeface="+mn-lt"/>
              </a:rPr>
              <a:t>quality of data vis-à-vis its robustness and </a:t>
            </a:r>
            <a:r>
              <a:rPr lang="en-US" sz="2000" dirty="0" smtClean="0">
                <a:latin typeface="+mn-lt"/>
              </a:rPr>
              <a:t>validity - data as evidence. 			Validity often totally ignored.</a:t>
            </a:r>
            <a:r>
              <a:rPr lang="en-US" sz="2400" dirty="0">
                <a:latin typeface="+mn-lt"/>
              </a:rPr>
              <a:t>	</a:t>
            </a:r>
          </a:p>
          <a:p>
            <a:pPr marL="342900" indent="-342900">
              <a:spcBef>
                <a:spcPts val="600"/>
              </a:spcBef>
              <a:buFont typeface="Arial" panose="020B0604020202020204" pitchFamily="34" charset="0"/>
              <a:buChar char="•"/>
            </a:pPr>
            <a:r>
              <a:rPr lang="en-US" sz="2400" dirty="0" smtClean="0">
                <a:latin typeface="+mn-lt"/>
              </a:rPr>
              <a:t>What guidance does it give? (Often  – stop do something)</a:t>
            </a:r>
            <a:endParaRPr lang="en-US" sz="2400" dirty="0">
              <a:latin typeface="+mn-lt"/>
            </a:endParaRPr>
          </a:p>
          <a:p>
            <a:pPr marL="342900" indent="-342900">
              <a:spcBef>
                <a:spcPts val="600"/>
              </a:spcBef>
              <a:buFont typeface="Arial" panose="020B0604020202020204" pitchFamily="34" charset="0"/>
              <a:buChar char="•"/>
            </a:pPr>
            <a:r>
              <a:rPr lang="en-US" sz="2400" dirty="0" smtClean="0">
                <a:latin typeface="+mn-lt"/>
              </a:rPr>
              <a:t>In </a:t>
            </a:r>
            <a:r>
              <a:rPr lang="en-US" sz="2400" dirty="0">
                <a:latin typeface="+mn-lt"/>
              </a:rPr>
              <a:t>what context can data </a:t>
            </a:r>
            <a:r>
              <a:rPr lang="en-US" sz="2400" dirty="0" smtClean="0">
                <a:latin typeface="+mn-lt"/>
              </a:rPr>
              <a:t>direct action? </a:t>
            </a:r>
            <a:r>
              <a:rPr lang="en-US" sz="2400" dirty="0">
                <a:latin typeface="+mn-lt"/>
              </a:rPr>
              <a:t>For policy or </a:t>
            </a:r>
            <a:r>
              <a:rPr lang="en-US" sz="2400" dirty="0" smtClean="0">
                <a:latin typeface="+mn-lt"/>
              </a:rPr>
              <a:t>practice. Hardly any</a:t>
            </a:r>
            <a:endParaRPr lang="en-US" sz="2400" dirty="0">
              <a:latin typeface="+mn-lt"/>
            </a:endParaRPr>
          </a:p>
          <a:p>
            <a:pPr marL="342900" indent="-342900">
              <a:spcBef>
                <a:spcPts val="600"/>
              </a:spcBef>
              <a:buFont typeface="Arial" panose="020B0604020202020204" pitchFamily="34" charset="0"/>
              <a:buChar char="•"/>
            </a:pPr>
            <a:r>
              <a:rPr lang="en-US" sz="2400" dirty="0" smtClean="0">
                <a:latin typeface="+mn-lt"/>
              </a:rPr>
              <a:t>To </a:t>
            </a:r>
            <a:r>
              <a:rPr lang="en-US" sz="2400" dirty="0">
                <a:latin typeface="+mn-lt"/>
              </a:rPr>
              <a:t>what extent do the causal designs help</a:t>
            </a:r>
            <a:r>
              <a:rPr lang="en-US" sz="2400" dirty="0" smtClean="0">
                <a:latin typeface="+mn-lt"/>
              </a:rPr>
              <a:t>? RCT etc. </a:t>
            </a:r>
            <a:endParaRPr lang="en-US" sz="2400" dirty="0">
              <a:latin typeface="+mn-lt"/>
            </a:endParaRPr>
          </a:p>
        </p:txBody>
      </p:sp>
    </p:spTree>
    <p:extLst>
      <p:ext uri="{BB962C8B-B14F-4D97-AF65-F5344CB8AC3E}">
        <p14:creationId xmlns:p14="http://schemas.microsoft.com/office/powerpoint/2010/main" val="357012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16</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endParaRPr lang="en-US" sz="3200" dirty="0">
              <a:latin typeface="+mn-lt"/>
            </a:endParaRPr>
          </a:p>
          <a:p>
            <a:pPr>
              <a:spcBef>
                <a:spcPts val="600"/>
              </a:spcBef>
            </a:pPr>
            <a:r>
              <a:rPr lang="en-US" sz="3200" dirty="0" smtClean="0">
                <a:latin typeface="+mn-lt"/>
              </a:rPr>
              <a:t>Where do we stand? What are the options?</a:t>
            </a:r>
          </a:p>
          <a:p>
            <a:pPr>
              <a:spcBef>
                <a:spcPts val="600"/>
              </a:spcBef>
            </a:pPr>
            <a:endParaRPr lang="en-US" sz="2000" dirty="0">
              <a:latin typeface="+mn-lt"/>
            </a:endParaRPr>
          </a:p>
        </p:txBody>
      </p:sp>
    </p:spTree>
    <p:extLst>
      <p:ext uri="{BB962C8B-B14F-4D97-AF65-F5344CB8AC3E}">
        <p14:creationId xmlns:p14="http://schemas.microsoft.com/office/powerpoint/2010/main" val="102503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477438" cy="880516"/>
          </a:xfrm>
          <a:solidFill>
            <a:schemeClr val="bg1"/>
          </a:solidFill>
        </p:spPr>
        <p:txBody>
          <a:bodyPr/>
          <a:lstStyle/>
          <a:p>
            <a:pPr algn="l"/>
            <a:r>
              <a:rPr lang="en-US" sz="2800" b="0" dirty="0">
                <a:latin typeface="+mj-lt"/>
              </a:rPr>
              <a:t>Where do we stand? What are the </a:t>
            </a:r>
            <a:r>
              <a:rPr lang="en-US" sz="2800" b="0" dirty="0" smtClean="0">
                <a:latin typeface="+mj-lt"/>
              </a:rPr>
              <a:t>operational options? </a:t>
            </a:r>
            <a:endParaRPr lang="en-US"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17</a:t>
            </a:fld>
            <a:endParaRPr lang="en-US" dirty="0" smtClean="0"/>
          </a:p>
        </p:txBody>
      </p:sp>
      <p:sp>
        <p:nvSpPr>
          <p:cNvPr id="8" name="Rectangle 2"/>
          <p:cNvSpPr txBox="1">
            <a:spLocks/>
          </p:cNvSpPr>
          <p:nvPr/>
        </p:nvSpPr>
        <p:spPr bwMode="auto">
          <a:xfrm>
            <a:off x="552227" y="1326532"/>
            <a:ext cx="9261414" cy="6010271"/>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57200" indent="-457200">
              <a:spcBef>
                <a:spcPts val="600"/>
              </a:spcBef>
              <a:buFont typeface="Arial" panose="020B0604020202020204" pitchFamily="34" charset="0"/>
              <a:buChar char="•"/>
            </a:pPr>
            <a:r>
              <a:rPr lang="en-US" sz="2400" dirty="0" smtClean="0">
                <a:latin typeface="+mn-lt"/>
              </a:rPr>
              <a:t>We respect the demands of a truly scientific approach!</a:t>
            </a:r>
          </a:p>
          <a:p>
            <a:pPr>
              <a:spcBef>
                <a:spcPts val="600"/>
              </a:spcBef>
            </a:pPr>
            <a:r>
              <a:rPr lang="en-US" dirty="0" smtClean="0">
                <a:latin typeface="+mn-lt"/>
              </a:rPr>
              <a:t>There is no way of circumventing a rigorous approach when dealing with research or data; it is a question of when other discourses are more appropriate.</a:t>
            </a:r>
          </a:p>
          <a:p>
            <a:pPr>
              <a:spcBef>
                <a:spcPts val="600"/>
              </a:spcBef>
            </a:pPr>
            <a:endParaRPr lang="en-US" sz="800" dirty="0">
              <a:latin typeface="+mn-lt"/>
            </a:endParaRPr>
          </a:p>
          <a:p>
            <a:pPr marL="457200" indent="-457200">
              <a:spcBef>
                <a:spcPts val="600"/>
              </a:spcBef>
              <a:buFont typeface="Arial" panose="020B0604020202020204" pitchFamily="34" charset="0"/>
              <a:buChar char="•"/>
            </a:pPr>
            <a:r>
              <a:rPr lang="en-US" sz="2400" dirty="0" smtClean="0">
                <a:latin typeface="+mn-lt"/>
              </a:rPr>
              <a:t>Respect fully </a:t>
            </a:r>
            <a:r>
              <a:rPr lang="en-US" sz="2400" dirty="0">
                <a:latin typeface="+mn-lt"/>
              </a:rPr>
              <a:t>the conceptual complexity of </a:t>
            </a:r>
            <a:r>
              <a:rPr lang="en-US" sz="2400" dirty="0" smtClean="0">
                <a:latin typeface="+mn-lt"/>
              </a:rPr>
              <a:t>education!</a:t>
            </a:r>
          </a:p>
          <a:p>
            <a:pPr>
              <a:spcBef>
                <a:spcPts val="600"/>
              </a:spcBef>
            </a:pPr>
            <a:r>
              <a:rPr lang="en-US" dirty="0" smtClean="0">
                <a:latin typeface="+mn-lt"/>
              </a:rPr>
              <a:t>Education should not be at the merci of reductionism and it should be recognized that in its essence it is a very complex undertaking. But  is continuously reduced to something measurable on incredibly few variables with no attempts at construct validation of any of them. This is done with the consent of many within the educational edifice. </a:t>
            </a:r>
          </a:p>
          <a:p>
            <a:pPr>
              <a:spcBef>
                <a:spcPts val="600"/>
              </a:spcBef>
            </a:pPr>
            <a:endParaRPr lang="en-US" sz="800" dirty="0">
              <a:latin typeface="+mn-lt"/>
            </a:endParaRPr>
          </a:p>
          <a:p>
            <a:pPr marL="457200" indent="-457200">
              <a:spcBef>
                <a:spcPts val="600"/>
              </a:spcBef>
              <a:buFont typeface="Arial" panose="020B0604020202020204" pitchFamily="34" charset="0"/>
              <a:buChar char="•"/>
            </a:pPr>
            <a:r>
              <a:rPr lang="en-US" sz="2400" dirty="0" smtClean="0">
                <a:latin typeface="+mn-lt"/>
              </a:rPr>
              <a:t>The </a:t>
            </a:r>
            <a:r>
              <a:rPr lang="en-US" sz="2400" dirty="0">
                <a:latin typeface="+mn-lt"/>
              </a:rPr>
              <a:t>logistics of using </a:t>
            </a:r>
            <a:r>
              <a:rPr lang="en-US" sz="2400" dirty="0" smtClean="0">
                <a:latin typeface="+mn-lt"/>
              </a:rPr>
              <a:t>data – Infrastructures: collecting- disseminating - applying</a:t>
            </a:r>
          </a:p>
          <a:p>
            <a:pPr>
              <a:spcBef>
                <a:spcPts val="600"/>
              </a:spcBef>
            </a:pPr>
            <a:r>
              <a:rPr lang="en-US" dirty="0" smtClean="0">
                <a:latin typeface="+mn-lt"/>
              </a:rPr>
              <a:t>We know that it is major task to collect research  data sensibly. But no less to communicate it to all the stakeholders and then apply it sensibly. Therefore there have been founded a number of institutions, e.g. </a:t>
            </a:r>
            <a:r>
              <a:rPr lang="en-US" dirty="0" smtClean="0">
                <a:latin typeface="+mn-lt"/>
                <a:hlinkClick r:id="rId3"/>
              </a:rPr>
              <a:t>The </a:t>
            </a:r>
            <a:r>
              <a:rPr lang="en-US" dirty="0">
                <a:latin typeface="+mn-lt"/>
                <a:hlinkClick r:id="rId3"/>
              </a:rPr>
              <a:t>Danish Clearinghouse for Educational </a:t>
            </a:r>
            <a:r>
              <a:rPr lang="en-US" dirty="0" smtClean="0">
                <a:latin typeface="+mn-lt"/>
                <a:hlinkClick r:id="rId3"/>
              </a:rPr>
              <a:t>Research</a:t>
            </a:r>
            <a:r>
              <a:rPr lang="en-US" dirty="0" smtClean="0">
                <a:latin typeface="+mn-lt"/>
              </a:rPr>
              <a:t>,  </a:t>
            </a:r>
            <a:r>
              <a:rPr lang="en-US" dirty="0" smtClean="0">
                <a:latin typeface="+mn-lt"/>
                <a:hlinkClick r:id="rId4"/>
              </a:rPr>
              <a:t>Evidence </a:t>
            </a:r>
            <a:r>
              <a:rPr lang="en-US" dirty="0">
                <a:latin typeface="+mn-lt"/>
                <a:hlinkClick r:id="rId4"/>
              </a:rPr>
              <a:t>for Policy and Practice Information and Co-ordinating Centre </a:t>
            </a:r>
            <a:r>
              <a:rPr lang="en-US" dirty="0">
                <a:latin typeface="+mn-lt"/>
              </a:rPr>
              <a:t>(EPPI-Centre) </a:t>
            </a:r>
            <a:r>
              <a:rPr lang="en-US" dirty="0" smtClean="0">
                <a:latin typeface="+mn-lt"/>
              </a:rPr>
              <a:t>or the US  </a:t>
            </a:r>
            <a:r>
              <a:rPr lang="en-US" dirty="0" smtClean="0">
                <a:latin typeface="+mn-lt"/>
                <a:hlinkClick r:id="rId5"/>
              </a:rPr>
              <a:t>What </a:t>
            </a:r>
            <a:r>
              <a:rPr lang="en-US" dirty="0">
                <a:latin typeface="+mn-lt"/>
                <a:hlinkClick r:id="rId5"/>
              </a:rPr>
              <a:t>Works </a:t>
            </a:r>
            <a:r>
              <a:rPr lang="en-US" dirty="0" smtClean="0">
                <a:latin typeface="+mn-lt"/>
                <a:hlinkClick r:id="rId5"/>
              </a:rPr>
              <a:t>Clearinghouse</a:t>
            </a:r>
            <a:r>
              <a:rPr lang="en-US" dirty="0" smtClean="0">
                <a:latin typeface="+mn-lt"/>
              </a:rPr>
              <a:t> in Education and the </a:t>
            </a:r>
            <a:r>
              <a:rPr lang="en-US" dirty="0" smtClean="0">
                <a:latin typeface="+mn-lt"/>
                <a:hlinkClick r:id="rId6"/>
              </a:rPr>
              <a:t>OECD PISA </a:t>
            </a:r>
            <a:r>
              <a:rPr lang="en-US" dirty="0" smtClean="0">
                <a:latin typeface="+mn-lt"/>
              </a:rPr>
              <a:t>is partly of the same ilk. This connects to the main concerns expressed by Hattie</a:t>
            </a:r>
            <a:r>
              <a:rPr lang="en-US" dirty="0">
                <a:latin typeface="+mn-lt"/>
              </a:rPr>
              <a:t> </a:t>
            </a:r>
            <a:r>
              <a:rPr lang="en-US" dirty="0" smtClean="0">
                <a:latin typeface="+mn-lt"/>
              </a:rPr>
              <a:t>(about evidence not being used). And we don’t know to what extent these structures benefit education – in principle.</a:t>
            </a:r>
            <a:endParaRPr lang="en-US" dirty="0">
              <a:latin typeface="+mn-lt"/>
            </a:endParaRPr>
          </a:p>
        </p:txBody>
      </p:sp>
    </p:spTree>
    <p:extLst>
      <p:ext uri="{BB962C8B-B14F-4D97-AF65-F5344CB8AC3E}">
        <p14:creationId xmlns:p14="http://schemas.microsoft.com/office/powerpoint/2010/main" val="398636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841260" cy="880516"/>
          </a:xfrm>
          <a:solidFill>
            <a:schemeClr val="bg1"/>
          </a:solidFill>
        </p:spPr>
        <p:txBody>
          <a:bodyPr/>
          <a:lstStyle/>
          <a:p>
            <a:pPr algn="l"/>
            <a:r>
              <a:rPr lang="en-GB" sz="2800" b="0" dirty="0" smtClean="0">
                <a:latin typeface="+mj-lt"/>
              </a:rPr>
              <a:t>Thus we have important tasks that should be formally undertaken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18</a:t>
            </a:fld>
            <a:endParaRPr lang="en-US" dirty="0" smtClean="0"/>
          </a:p>
        </p:txBody>
      </p:sp>
      <p:sp>
        <p:nvSpPr>
          <p:cNvPr id="8" name="Rectangle 2"/>
          <p:cNvSpPr txBox="1">
            <a:spLocks/>
          </p:cNvSpPr>
          <p:nvPr/>
        </p:nvSpPr>
        <p:spPr bwMode="auto">
          <a:xfrm>
            <a:off x="552227" y="1503765"/>
            <a:ext cx="9261414" cy="5960665"/>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342900" indent="-342900">
              <a:spcBef>
                <a:spcPts val="600"/>
              </a:spcBef>
              <a:buFont typeface="Arial" panose="020B0604020202020204" pitchFamily="34" charset="0"/>
              <a:buChar char="•"/>
            </a:pPr>
            <a:r>
              <a:rPr lang="en-US" sz="2400" dirty="0" smtClean="0">
                <a:latin typeface="+mn-lt"/>
              </a:rPr>
              <a:t>Deliberate openly </a:t>
            </a:r>
            <a:r>
              <a:rPr lang="en-US" sz="2400" dirty="0">
                <a:latin typeface="+mn-lt"/>
              </a:rPr>
              <a:t>which questions can be answered by </a:t>
            </a:r>
            <a:r>
              <a:rPr lang="en-US" sz="2400" dirty="0" smtClean="0">
                <a:latin typeface="+mn-lt"/>
              </a:rPr>
              <a:t>data</a:t>
            </a:r>
          </a:p>
          <a:p>
            <a:pPr>
              <a:spcBef>
                <a:spcPts val="600"/>
              </a:spcBef>
            </a:pPr>
            <a:r>
              <a:rPr lang="en-US" dirty="0" smtClean="0">
                <a:latin typeface="+mn-lt"/>
              </a:rPr>
              <a:t>It must be discussed which are the important questions in each case and to what extent these are actually being answered or informed by the data.</a:t>
            </a:r>
          </a:p>
          <a:p>
            <a:pPr>
              <a:spcBef>
                <a:spcPts val="600"/>
              </a:spcBef>
            </a:pPr>
            <a:endParaRPr lang="en-US" sz="800" dirty="0">
              <a:latin typeface="+mn-lt"/>
            </a:endParaRPr>
          </a:p>
          <a:p>
            <a:pPr marL="342900" indent="-342900">
              <a:spcBef>
                <a:spcPts val="600"/>
              </a:spcBef>
              <a:buFont typeface="Arial" panose="020B0604020202020204" pitchFamily="34" charset="0"/>
              <a:buChar char="•"/>
            </a:pPr>
            <a:r>
              <a:rPr lang="en-US" sz="2400" dirty="0" smtClean="0">
                <a:latin typeface="+mn-lt"/>
              </a:rPr>
              <a:t>Explore </a:t>
            </a:r>
            <a:r>
              <a:rPr lang="en-US" sz="2400" dirty="0">
                <a:latin typeface="+mn-lt"/>
              </a:rPr>
              <a:t>the extent to which data defines </a:t>
            </a:r>
            <a:r>
              <a:rPr lang="en-US" sz="2400" dirty="0" smtClean="0">
                <a:latin typeface="+mn-lt"/>
              </a:rPr>
              <a:t>education</a:t>
            </a:r>
          </a:p>
          <a:p>
            <a:pPr>
              <a:spcBef>
                <a:spcPts val="600"/>
              </a:spcBef>
            </a:pPr>
            <a:r>
              <a:rPr lang="en-US" dirty="0" smtClean="0">
                <a:latin typeface="+mn-lt"/>
              </a:rPr>
              <a:t>Related is the question to what extent the education being engaged in is being wholly or partly defined by the data being used or being inspected. </a:t>
            </a:r>
          </a:p>
          <a:p>
            <a:pPr>
              <a:spcBef>
                <a:spcPts val="600"/>
              </a:spcBef>
            </a:pPr>
            <a:endParaRPr lang="en-US" sz="800" dirty="0">
              <a:latin typeface="+mn-lt"/>
            </a:endParaRPr>
          </a:p>
          <a:p>
            <a:pPr marL="342900" indent="-342900">
              <a:spcBef>
                <a:spcPts val="600"/>
              </a:spcBef>
              <a:buFont typeface="Arial" panose="020B0604020202020204" pitchFamily="34" charset="0"/>
              <a:buChar char="•"/>
            </a:pPr>
            <a:r>
              <a:rPr lang="en-US" sz="2400" dirty="0" smtClean="0">
                <a:latin typeface="+mn-lt"/>
              </a:rPr>
              <a:t>Investigate the </a:t>
            </a:r>
            <a:r>
              <a:rPr lang="en-US" sz="2400" dirty="0">
                <a:latin typeface="+mn-lt"/>
              </a:rPr>
              <a:t>accessibility of data – and to </a:t>
            </a:r>
            <a:r>
              <a:rPr lang="en-US" sz="2400" dirty="0" smtClean="0">
                <a:latin typeface="+mn-lt"/>
              </a:rPr>
              <a:t>whom</a:t>
            </a:r>
          </a:p>
          <a:p>
            <a:pPr>
              <a:spcBef>
                <a:spcPts val="600"/>
              </a:spcBef>
            </a:pPr>
            <a:r>
              <a:rPr lang="en-US" dirty="0" smtClean="0">
                <a:latin typeface="+mn-lt"/>
              </a:rPr>
              <a:t>How easy is it (in very pragmatic terms) for individual teachers or schools or politicians to come by and to digest the existing or available data in order to inform their teaching or policy making without the threat of taking a too narrow view (may use PISA as an example). </a:t>
            </a:r>
          </a:p>
          <a:p>
            <a:pPr>
              <a:spcBef>
                <a:spcPts val="600"/>
              </a:spcBef>
            </a:pPr>
            <a:endParaRPr lang="en-US" sz="800" dirty="0" smtClean="0">
              <a:latin typeface="+mn-lt"/>
            </a:endParaRPr>
          </a:p>
          <a:p>
            <a:pPr marL="457200" indent="-457200">
              <a:spcBef>
                <a:spcPts val="600"/>
              </a:spcBef>
              <a:buFont typeface="Arial" panose="020B0604020202020204" pitchFamily="34" charset="0"/>
              <a:buChar char="•"/>
            </a:pPr>
            <a:r>
              <a:rPr lang="en-US" sz="2400" dirty="0">
                <a:latin typeface="+mn-lt"/>
              </a:rPr>
              <a:t>Critically examine the institutionalization of the data collection effort and of </a:t>
            </a:r>
            <a:r>
              <a:rPr lang="en-US" sz="2400" dirty="0" smtClean="0">
                <a:latin typeface="+mn-lt"/>
              </a:rPr>
              <a:t>mistrust in educational professionalism</a:t>
            </a:r>
            <a:endParaRPr lang="en-US" sz="2400" dirty="0">
              <a:latin typeface="+mn-lt"/>
            </a:endParaRPr>
          </a:p>
          <a:p>
            <a:pPr>
              <a:spcBef>
                <a:spcPts val="600"/>
              </a:spcBef>
            </a:pPr>
            <a:r>
              <a:rPr lang="en-US" dirty="0">
                <a:latin typeface="+mn-lt"/>
              </a:rPr>
              <a:t>If we want to proceed with developing measuring (testing) and evaluation instruments, we be moving towards the “shifting of trust in institutions towards trust in instruments” Borman and John, 2013. </a:t>
            </a:r>
          </a:p>
        </p:txBody>
      </p:sp>
    </p:spTree>
    <p:extLst>
      <p:ext uri="{BB962C8B-B14F-4D97-AF65-F5344CB8AC3E}">
        <p14:creationId xmlns:p14="http://schemas.microsoft.com/office/powerpoint/2010/main" val="101153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721080" cy="880516"/>
          </a:xfrm>
          <a:solidFill>
            <a:schemeClr val="bg1"/>
          </a:solidFill>
        </p:spPr>
        <p:txBody>
          <a:bodyPr/>
          <a:lstStyle/>
          <a:p>
            <a:pPr algn="l"/>
            <a:r>
              <a:rPr lang="en-GB" sz="2800" b="0" dirty="0" smtClean="0">
                <a:latin typeface="+mj-lt"/>
              </a:rPr>
              <a:t>And these (important tasks that should be formally undertaken)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19</a:t>
            </a:fld>
            <a:endParaRPr lang="en-US" dirty="0" smtClean="0"/>
          </a:p>
        </p:txBody>
      </p:sp>
      <p:sp>
        <p:nvSpPr>
          <p:cNvPr id="8" name="Rectangle 2"/>
          <p:cNvSpPr txBox="1">
            <a:spLocks/>
          </p:cNvSpPr>
          <p:nvPr/>
        </p:nvSpPr>
        <p:spPr bwMode="auto">
          <a:xfrm>
            <a:off x="552227" y="1503765"/>
            <a:ext cx="9261414" cy="496894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342900" indent="-342900">
              <a:spcBef>
                <a:spcPts val="600"/>
              </a:spcBef>
              <a:buFont typeface="Arial" panose="020B0604020202020204" pitchFamily="34" charset="0"/>
              <a:buChar char="•"/>
            </a:pPr>
            <a:r>
              <a:rPr lang="en-US" sz="2400" dirty="0" smtClean="0">
                <a:latin typeface="+mn-lt"/>
              </a:rPr>
              <a:t>Map and clarify the </a:t>
            </a:r>
            <a:r>
              <a:rPr lang="en-US" sz="2400" dirty="0">
                <a:latin typeface="+mn-lt"/>
              </a:rPr>
              <a:t>positive underpinnings of using research or </a:t>
            </a:r>
            <a:r>
              <a:rPr lang="en-US" sz="2400" dirty="0" smtClean="0">
                <a:latin typeface="+mn-lt"/>
              </a:rPr>
              <a:t>data</a:t>
            </a:r>
          </a:p>
          <a:p>
            <a:pPr>
              <a:spcBef>
                <a:spcPts val="600"/>
              </a:spcBef>
            </a:pPr>
            <a:r>
              <a:rPr lang="en-US" dirty="0" smtClean="0">
                <a:latin typeface="+mn-lt"/>
              </a:rPr>
              <a:t>It must made clear to everybody, that despite serious shortcomings, solid evidence is preferable to none, when the decisions made are ostensibly empirically based – but it doesn’t answer all the major questions. </a:t>
            </a:r>
            <a:r>
              <a:rPr lang="en-US" dirty="0">
                <a:latin typeface="+mn-lt"/>
              </a:rPr>
              <a:t>	</a:t>
            </a:r>
            <a:endParaRPr lang="en-US" dirty="0" smtClean="0">
              <a:latin typeface="+mn-lt"/>
            </a:endParaRPr>
          </a:p>
          <a:p>
            <a:pPr>
              <a:spcBef>
                <a:spcPts val="600"/>
              </a:spcBef>
            </a:pPr>
            <a:endParaRPr lang="en-US" sz="1400" dirty="0">
              <a:latin typeface="+mn-lt"/>
            </a:endParaRPr>
          </a:p>
          <a:p>
            <a:pPr marL="342900" indent="-342900">
              <a:spcBef>
                <a:spcPts val="600"/>
              </a:spcBef>
              <a:buFont typeface="Arial" panose="020B0604020202020204" pitchFamily="34" charset="0"/>
              <a:buChar char="•"/>
            </a:pPr>
            <a:r>
              <a:rPr lang="en-US" sz="2400" dirty="0" smtClean="0">
                <a:latin typeface="+mn-lt"/>
              </a:rPr>
              <a:t>Map and critically examine the </a:t>
            </a:r>
            <a:r>
              <a:rPr lang="en-US" sz="2400" dirty="0">
                <a:latin typeface="+mn-lt"/>
              </a:rPr>
              <a:t>positive and negative effects of using </a:t>
            </a:r>
            <a:r>
              <a:rPr lang="en-US" sz="2400" dirty="0" smtClean="0">
                <a:latin typeface="+mn-lt"/>
              </a:rPr>
              <a:t>data</a:t>
            </a:r>
          </a:p>
          <a:p>
            <a:pPr>
              <a:spcBef>
                <a:spcPts val="600"/>
              </a:spcBef>
            </a:pPr>
            <a:r>
              <a:rPr lang="en-US" dirty="0" smtClean="0">
                <a:latin typeface="+mn-lt"/>
              </a:rPr>
              <a:t>We must systematically map the positive, but also the negative effects of using data, and face the possibility that it should perhaps not be used when we thought it should. </a:t>
            </a:r>
          </a:p>
          <a:p>
            <a:pPr>
              <a:spcBef>
                <a:spcPts val="600"/>
              </a:spcBef>
            </a:pPr>
            <a:endParaRPr lang="en-US" sz="1400" dirty="0">
              <a:latin typeface="+mn-lt"/>
            </a:endParaRPr>
          </a:p>
          <a:p>
            <a:pPr marL="342900" indent="-342900">
              <a:spcBef>
                <a:spcPts val="600"/>
              </a:spcBef>
              <a:buFont typeface="Arial" panose="020B0604020202020204" pitchFamily="34" charset="0"/>
              <a:buChar char="•"/>
            </a:pPr>
            <a:r>
              <a:rPr lang="en-US" sz="2400" dirty="0" smtClean="0">
                <a:latin typeface="+mn-lt"/>
              </a:rPr>
              <a:t>Map the </a:t>
            </a:r>
            <a:r>
              <a:rPr lang="en-US" sz="2400" dirty="0">
                <a:latin typeface="+mn-lt"/>
              </a:rPr>
              <a:t>vested interest, both public and </a:t>
            </a:r>
            <a:r>
              <a:rPr lang="en-US" sz="2400" dirty="0" smtClean="0">
                <a:latin typeface="+mn-lt"/>
              </a:rPr>
              <a:t>private</a:t>
            </a:r>
          </a:p>
          <a:p>
            <a:pPr>
              <a:spcBef>
                <a:spcPts val="600"/>
              </a:spcBef>
            </a:pPr>
            <a:r>
              <a:rPr lang="en-US" dirty="0" smtClean="0">
                <a:latin typeface="+mn-lt"/>
              </a:rPr>
              <a:t>It should not be shied away from to map the enormous vested interests, political, professional and financial, that push the use of tests, meta-analysis and evaluations. The stakeholders include the academics. </a:t>
            </a:r>
            <a:endParaRPr lang="en-US" dirty="0">
              <a:latin typeface="+mn-lt"/>
            </a:endParaRPr>
          </a:p>
        </p:txBody>
      </p:sp>
    </p:spTree>
    <p:extLst>
      <p:ext uri="{BB962C8B-B14F-4D97-AF65-F5344CB8AC3E}">
        <p14:creationId xmlns:p14="http://schemas.microsoft.com/office/powerpoint/2010/main" val="50717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HI_ppt_FVS-03.jpg"/>
          <p:cNvPicPr>
            <a:picLocks noChangeAspect="1"/>
          </p:cNvPicPr>
          <p:nvPr/>
        </p:nvPicPr>
        <p:blipFill>
          <a:blip r:embed="rId2" cstate="print"/>
          <a:srcRect/>
          <a:stretch>
            <a:fillRect/>
          </a:stretch>
        </p:blipFill>
        <p:spPr bwMode="auto">
          <a:xfrm>
            <a:off x="20645" y="6357"/>
            <a:ext cx="10136187" cy="7604125"/>
          </a:xfrm>
          <a:prstGeom prst="rect">
            <a:avLst/>
          </a:prstGeom>
          <a:noFill/>
          <a:ln w="9525">
            <a:noFill/>
            <a:miter lim="800000"/>
            <a:headEnd/>
            <a:tailEnd/>
          </a:ln>
        </p:spPr>
      </p:pic>
      <p:sp>
        <p:nvSpPr>
          <p:cNvPr id="2051" name="Rectangle 2"/>
          <p:cNvSpPr>
            <a:spLocks noGrp="1"/>
          </p:cNvSpPr>
          <p:nvPr>
            <p:ph type="ctrTitle"/>
          </p:nvPr>
        </p:nvSpPr>
        <p:spPr>
          <a:xfrm>
            <a:off x="120179" y="554405"/>
            <a:ext cx="3771942" cy="1872208"/>
          </a:xfrm>
          <a:solidFill>
            <a:schemeClr val="bg1"/>
          </a:solidFill>
        </p:spPr>
        <p:txBody>
          <a:bodyPr/>
          <a:lstStyle/>
          <a:p>
            <a:r>
              <a:rPr lang="en-GB" sz="2400" dirty="0" smtClean="0">
                <a:latin typeface="+mn-lt"/>
              </a:rPr>
              <a:t>ECER 2016</a:t>
            </a:r>
            <a:br>
              <a:rPr lang="en-GB" sz="2400" dirty="0" smtClean="0">
                <a:latin typeface="+mn-lt"/>
              </a:rPr>
            </a:br>
            <a:r>
              <a:rPr lang="en-GB" sz="2400" dirty="0" smtClean="0">
                <a:latin typeface="+mn-lt"/>
              </a:rPr>
              <a:t>University College Dublin</a:t>
            </a:r>
            <a:br>
              <a:rPr lang="en-GB" sz="2400" dirty="0" smtClean="0">
                <a:latin typeface="+mn-lt"/>
              </a:rPr>
            </a:br>
            <a:r>
              <a:rPr lang="en-US" sz="2400" b="0" dirty="0" smtClean="0">
                <a:latin typeface="+mn-lt"/>
              </a:rPr>
              <a:t>23.-26.8. 2016</a:t>
            </a:r>
            <a:endParaRPr lang="en-GB" sz="2400" b="0" dirty="0" smtClean="0">
              <a:solidFill>
                <a:srgbClr val="002060"/>
              </a:solidFill>
              <a:latin typeface="+mn-lt"/>
              <a:cs typeface="Arial" charset="0"/>
            </a:endParaRPr>
          </a:p>
        </p:txBody>
      </p:sp>
      <p:sp>
        <p:nvSpPr>
          <p:cNvPr id="2052" name="Rectangle 3"/>
          <p:cNvSpPr>
            <a:spLocks noGrp="1"/>
          </p:cNvSpPr>
          <p:nvPr>
            <p:ph type="subTitle" idx="1"/>
          </p:nvPr>
        </p:nvSpPr>
        <p:spPr>
          <a:xfrm>
            <a:off x="984282" y="3938064"/>
            <a:ext cx="8208912" cy="1166491"/>
          </a:xfrm>
        </p:spPr>
        <p:txBody>
          <a:bodyPr/>
          <a:lstStyle/>
          <a:p>
            <a:r>
              <a:rPr lang="en-GB" dirty="0">
                <a:latin typeface="+mn-lt"/>
              </a:rPr>
              <a:t>Development of a Critical Analysis of </a:t>
            </a:r>
            <a:r>
              <a:rPr lang="en-GB" dirty="0" smtClean="0">
                <a:latin typeface="+mn-lt"/>
              </a:rPr>
              <a:t>the Datafication and the “</a:t>
            </a:r>
            <a:r>
              <a:rPr lang="en-GB" dirty="0">
                <a:latin typeface="+mn-lt"/>
              </a:rPr>
              <a:t>What Works” Discourse </a:t>
            </a:r>
            <a:endParaRPr lang="is-IS" dirty="0">
              <a:latin typeface="+mn-lt"/>
            </a:endParaRPr>
          </a:p>
        </p:txBody>
      </p:sp>
      <p:sp>
        <p:nvSpPr>
          <p:cNvPr id="5" name="Rectangle 2"/>
          <p:cNvSpPr txBox="1">
            <a:spLocks/>
          </p:cNvSpPr>
          <p:nvPr/>
        </p:nvSpPr>
        <p:spPr bwMode="auto">
          <a:xfrm>
            <a:off x="6168851" y="1569051"/>
            <a:ext cx="3716873" cy="1609344"/>
          </a:xfrm>
          <a:prstGeom prst="rect">
            <a:avLst/>
          </a:prstGeom>
          <a:noFill/>
          <a:ln w="9525">
            <a:noFill/>
            <a:miter lim="800000"/>
            <a:headEnd/>
            <a:tailEnd/>
          </a:ln>
        </p:spPr>
        <p:txBody>
          <a:bodyPr vert="horz" wrap="square" lIns="90727" tIns="45364" rIns="90727" bIns="45364" numCol="1" anchor="ctr" anchorCtr="0" compatLnSpc="1">
            <a:prstTxWarp prst="textNoShape">
              <a:avLst/>
            </a:prstTxWarp>
          </a:bodyPr>
          <a:lstStyle/>
          <a:p>
            <a:r>
              <a:rPr lang="en-US" sz="2200" b="1" dirty="0" smtClean="0">
                <a:latin typeface="+mj-lt"/>
              </a:rPr>
              <a:t>Leading </a:t>
            </a:r>
            <a:r>
              <a:rPr lang="en-US" sz="2200" b="1" dirty="0">
                <a:latin typeface="+mj-lt"/>
              </a:rPr>
              <a:t>Education: </a:t>
            </a:r>
            <a:endParaRPr lang="en-US" sz="2200" b="1" dirty="0" smtClean="0">
              <a:latin typeface="+mj-lt"/>
            </a:endParaRPr>
          </a:p>
          <a:p>
            <a:r>
              <a:rPr lang="en-US" sz="2200" b="1" dirty="0" smtClean="0">
                <a:latin typeface="+mj-lt"/>
              </a:rPr>
              <a:t>The </a:t>
            </a:r>
            <a:r>
              <a:rPr lang="en-US" sz="2200" b="1" dirty="0">
                <a:latin typeface="+mj-lt"/>
              </a:rPr>
              <a:t>Distinct Contributions of Educational Research and Researchers</a:t>
            </a:r>
            <a:endParaRPr lang="en-GB" sz="2200" b="1" dirty="0">
              <a:latin typeface="+mj-lt"/>
            </a:endParaRPr>
          </a:p>
        </p:txBody>
      </p:sp>
      <p:sp>
        <p:nvSpPr>
          <p:cNvPr id="10" name="Rectangle 3"/>
          <p:cNvSpPr txBox="1">
            <a:spLocks/>
          </p:cNvSpPr>
          <p:nvPr/>
        </p:nvSpPr>
        <p:spPr bwMode="auto">
          <a:xfrm>
            <a:off x="1344315" y="5503466"/>
            <a:ext cx="8208912" cy="1112540"/>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lvl1pPr marL="0" indent="0" algn="ctr" defTabSz="450608" rtl="0" eaLnBrk="0" fontAlgn="base" hangingPunct="0">
              <a:spcBef>
                <a:spcPct val="20000"/>
              </a:spcBef>
              <a:spcAft>
                <a:spcPct val="0"/>
              </a:spcAft>
              <a:buFont typeface="Arial" charset="0"/>
              <a:buNone/>
              <a:defRPr sz="3200">
                <a:solidFill>
                  <a:schemeClr val="tx1"/>
                </a:solidFill>
                <a:latin typeface="Frutiger LT Std 55 Roman" pitchFamily="34" charset="0"/>
                <a:ea typeface="Arial" charset="0"/>
                <a:cs typeface="Arial" pitchFamily="34" charset="0"/>
              </a:defRPr>
            </a:lvl1pPr>
            <a:lvl2pPr marL="453644" indent="0" algn="ctr" defTabSz="450608" rtl="0" eaLnBrk="0" fontAlgn="base" hangingPunct="0">
              <a:spcBef>
                <a:spcPct val="20000"/>
              </a:spcBef>
              <a:spcAft>
                <a:spcPct val="0"/>
              </a:spcAft>
              <a:buFont typeface="Arial" charset="0"/>
              <a:buNone/>
              <a:defRPr sz="2800">
                <a:solidFill>
                  <a:schemeClr val="tx1"/>
                </a:solidFill>
                <a:latin typeface="Frutiger LT Std 55 Roman" pitchFamily="34" charset="0"/>
                <a:ea typeface="Arial" charset="0"/>
                <a:cs typeface="Arial" pitchFamily="34" charset="0"/>
              </a:defRPr>
            </a:lvl2pPr>
            <a:lvl3pPr marL="907290" indent="0" algn="ctr" defTabSz="450608" rtl="0" eaLnBrk="0" fontAlgn="base" hangingPunct="0">
              <a:spcBef>
                <a:spcPct val="20000"/>
              </a:spcBef>
              <a:spcAft>
                <a:spcPct val="0"/>
              </a:spcAft>
              <a:buFont typeface="Arial" charset="0"/>
              <a:buNone/>
              <a:defRPr sz="2300">
                <a:solidFill>
                  <a:schemeClr val="tx1"/>
                </a:solidFill>
                <a:latin typeface="Frutiger LT Std 55 Roman" pitchFamily="34" charset="0"/>
                <a:ea typeface="Arial" charset="0"/>
                <a:cs typeface="Arial" pitchFamily="34" charset="0"/>
              </a:defRPr>
            </a:lvl3pPr>
            <a:lvl4pPr marL="1360932"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4pPr>
            <a:lvl5pPr marL="1814578" indent="0" algn="ctr" defTabSz="450608" rtl="0" eaLnBrk="0" fontAlgn="base" hangingPunct="0">
              <a:spcBef>
                <a:spcPct val="20000"/>
              </a:spcBef>
              <a:spcAft>
                <a:spcPct val="0"/>
              </a:spcAft>
              <a:buFont typeface="Arial" charset="0"/>
              <a:buNone/>
              <a:defRPr>
                <a:solidFill>
                  <a:schemeClr val="tx1"/>
                </a:solidFill>
                <a:latin typeface="Frutiger LT Std 55 Roman" pitchFamily="34" charset="0"/>
                <a:ea typeface="Arial" charset="0"/>
                <a:cs typeface="Arial" pitchFamily="34" charset="0"/>
              </a:defRPr>
            </a:lvl5pPr>
            <a:lvl6pPr marL="2268221" indent="0" algn="ctr" defTabSz="453644" rtl="0" fontAlgn="base">
              <a:spcBef>
                <a:spcPct val="20000"/>
              </a:spcBef>
              <a:spcAft>
                <a:spcPct val="0"/>
              </a:spcAft>
              <a:buFont typeface="Arial" charset="0"/>
              <a:buNone/>
              <a:defRPr sz="2000">
                <a:solidFill>
                  <a:schemeClr val="tx1"/>
                </a:solidFill>
                <a:latin typeface="+mn-lt"/>
              </a:defRPr>
            </a:lvl6pPr>
            <a:lvl7pPr marL="2721868" indent="0" algn="ctr" defTabSz="453644" rtl="0" fontAlgn="base">
              <a:spcBef>
                <a:spcPct val="20000"/>
              </a:spcBef>
              <a:spcAft>
                <a:spcPct val="0"/>
              </a:spcAft>
              <a:buFont typeface="Arial" charset="0"/>
              <a:buNone/>
              <a:defRPr sz="2000">
                <a:solidFill>
                  <a:schemeClr val="tx1"/>
                </a:solidFill>
                <a:latin typeface="+mn-lt"/>
              </a:defRPr>
            </a:lvl7pPr>
            <a:lvl8pPr marL="3175511" indent="0" algn="ctr" defTabSz="453644" rtl="0" fontAlgn="base">
              <a:spcBef>
                <a:spcPct val="20000"/>
              </a:spcBef>
              <a:spcAft>
                <a:spcPct val="0"/>
              </a:spcAft>
              <a:buFont typeface="Arial" charset="0"/>
              <a:buNone/>
              <a:defRPr sz="2000">
                <a:solidFill>
                  <a:schemeClr val="tx1"/>
                </a:solidFill>
                <a:latin typeface="+mn-lt"/>
              </a:defRPr>
            </a:lvl8pPr>
            <a:lvl9pPr marL="3629154" indent="0" algn="ctr" defTabSz="453644" rtl="0" fontAlgn="base">
              <a:spcBef>
                <a:spcPct val="20000"/>
              </a:spcBef>
              <a:spcAft>
                <a:spcPct val="0"/>
              </a:spcAft>
              <a:buFont typeface="Arial" charset="0"/>
              <a:buNone/>
              <a:defRPr sz="2000">
                <a:solidFill>
                  <a:schemeClr val="tx1"/>
                </a:solidFill>
                <a:latin typeface="+mn-lt"/>
              </a:defRPr>
            </a:lvl9pPr>
          </a:lstStyle>
          <a:p>
            <a:r>
              <a:rPr lang="en-GB" sz="1600" kern="0" dirty="0" smtClean="0">
                <a:latin typeface="+mn-lt"/>
                <a:cs typeface="Arial" charset="0"/>
              </a:rPr>
              <a:t>Jón Torfi Jónasson, </a:t>
            </a:r>
          </a:p>
          <a:p>
            <a:r>
              <a:rPr lang="en-GB" sz="1600" kern="0" dirty="0" smtClean="0">
                <a:latin typeface="+mn-lt"/>
                <a:cs typeface="Arial" charset="0"/>
              </a:rPr>
              <a:t>School of Education, University of Iceland             </a:t>
            </a:r>
          </a:p>
          <a:p>
            <a:r>
              <a:rPr lang="en-GB" sz="1600" u="sng" kern="0" dirty="0" smtClean="0">
                <a:latin typeface="+mn-lt"/>
                <a:cs typeface="Arial" charset="0"/>
                <a:hlinkClick r:id="rId3"/>
              </a:rPr>
              <a:t>jtj@hi.is</a:t>
            </a:r>
            <a:r>
              <a:rPr lang="en-GB" sz="1600" u="sng" kern="0" dirty="0" smtClean="0">
                <a:latin typeface="+mn-lt"/>
                <a:cs typeface="Arial" charset="0"/>
              </a:rPr>
              <a:t>        </a:t>
            </a:r>
            <a:r>
              <a:rPr lang="en-GB" sz="1600" u="sng" kern="0" dirty="0" smtClean="0">
                <a:latin typeface="+mn-lt"/>
                <a:cs typeface="Arial" charset="0"/>
                <a:hlinkClick r:id="rId4"/>
              </a:rPr>
              <a:t>https://notendur.hi.is/jtj/</a:t>
            </a:r>
            <a:r>
              <a:rPr lang="en-GB" sz="1600" u="sng" kern="0" dirty="0" smtClean="0">
                <a:latin typeface="+mn-lt"/>
                <a:cs typeface="Arial" charset="0"/>
              </a:rPr>
              <a:t> </a:t>
            </a:r>
            <a:endParaRPr lang="is-IS" sz="1600" kern="0" dirty="0" smtClean="0">
              <a:latin typeface="+mn-lt"/>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20</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a:latin typeface="+mn-lt"/>
            </a:endParaRPr>
          </a:p>
          <a:p>
            <a:pPr>
              <a:spcBef>
                <a:spcPts val="600"/>
              </a:spcBef>
            </a:pPr>
            <a:endParaRPr lang="en-US" sz="3200" dirty="0" smtClean="0">
              <a:latin typeface="+mn-lt"/>
            </a:endParaRPr>
          </a:p>
          <a:p>
            <a:pPr>
              <a:spcBef>
                <a:spcPts val="600"/>
              </a:spcBef>
            </a:pPr>
            <a:r>
              <a:rPr lang="en-US" sz="3200" dirty="0" smtClean="0">
                <a:latin typeface="+mn-lt"/>
              </a:rPr>
              <a:t>Discussion</a:t>
            </a:r>
          </a:p>
          <a:p>
            <a:pPr>
              <a:spcBef>
                <a:spcPts val="600"/>
              </a:spcBef>
            </a:pPr>
            <a:endParaRPr lang="en-US" sz="3200" dirty="0">
              <a:latin typeface="+mn-lt"/>
            </a:endParaRPr>
          </a:p>
          <a:p>
            <a:pPr>
              <a:spcBef>
                <a:spcPts val="600"/>
              </a:spcBef>
            </a:pPr>
            <a:r>
              <a:rPr lang="en-US" sz="2400" dirty="0">
                <a:latin typeface="+mn-lt"/>
              </a:rPr>
              <a:t>Include more systematic conceptual analysis</a:t>
            </a:r>
          </a:p>
          <a:p>
            <a:pPr>
              <a:spcBef>
                <a:spcPts val="600"/>
              </a:spcBef>
            </a:pPr>
            <a:r>
              <a:rPr lang="en-US" sz="2000" dirty="0">
                <a:latin typeface="+mn-lt"/>
              </a:rPr>
              <a:t>Given the strength of data, the necessity of the scientific method, the importance of systematic overview </a:t>
            </a:r>
            <a:r>
              <a:rPr lang="en-US" sz="2000" dirty="0" smtClean="0">
                <a:latin typeface="+mn-lt"/>
              </a:rPr>
              <a:t>- it </a:t>
            </a:r>
            <a:r>
              <a:rPr lang="en-US" sz="2000" dirty="0">
                <a:latin typeface="+mn-lt"/>
              </a:rPr>
              <a:t>becomes absolutely imperative to dwell on a critical analysis of each individual project, taking into account all the perspectives presented here. </a:t>
            </a:r>
          </a:p>
          <a:p>
            <a:pPr>
              <a:spcBef>
                <a:spcPts val="600"/>
              </a:spcBef>
            </a:pPr>
            <a:endParaRPr lang="en-US" sz="32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3744657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Discussion - conclusion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21</a:t>
            </a:fld>
            <a:endParaRPr lang="en-US" dirty="0" smtClean="0"/>
          </a:p>
        </p:txBody>
      </p:sp>
      <p:sp>
        <p:nvSpPr>
          <p:cNvPr id="8" name="Rectangle 2"/>
          <p:cNvSpPr txBox="1">
            <a:spLocks/>
          </p:cNvSpPr>
          <p:nvPr/>
        </p:nvSpPr>
        <p:spPr bwMode="auto">
          <a:xfrm>
            <a:off x="1200299" y="1503765"/>
            <a:ext cx="8613342" cy="5184967"/>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2400" dirty="0" smtClean="0">
              <a:latin typeface="+mn-lt"/>
            </a:endParaRPr>
          </a:p>
          <a:p>
            <a:pPr>
              <a:spcBef>
                <a:spcPts val="600"/>
              </a:spcBef>
            </a:pPr>
            <a:r>
              <a:rPr lang="en-US" sz="2400" dirty="0" smtClean="0">
                <a:latin typeface="+mn-lt"/>
              </a:rPr>
              <a:t>Most of the issues that I have mentioned are well known but </a:t>
            </a:r>
          </a:p>
          <a:p>
            <a:pPr>
              <a:spcBef>
                <a:spcPts val="600"/>
              </a:spcBef>
            </a:pPr>
            <a:endParaRPr lang="en-US" sz="2400" dirty="0" smtClean="0">
              <a:latin typeface="+mn-lt"/>
            </a:endParaRPr>
          </a:p>
          <a:p>
            <a:pPr marL="457200" indent="-457200">
              <a:spcBef>
                <a:spcPts val="600"/>
              </a:spcBef>
              <a:buFont typeface="Arial" panose="020B0604020202020204" pitchFamily="34" charset="0"/>
              <a:buChar char="•"/>
            </a:pPr>
            <a:r>
              <a:rPr lang="en-US" sz="2400" u="sng" dirty="0" smtClean="0">
                <a:latin typeface="+mn-lt"/>
              </a:rPr>
              <a:t>neither</a:t>
            </a:r>
            <a:r>
              <a:rPr lang="en-US" sz="2400" dirty="0" smtClean="0">
                <a:latin typeface="+mn-lt"/>
              </a:rPr>
              <a:t> the extent to which data can be used to answer the important educational questions </a:t>
            </a:r>
          </a:p>
          <a:p>
            <a:pPr marL="457200" indent="-457200">
              <a:spcBef>
                <a:spcPts val="600"/>
              </a:spcBef>
              <a:buFont typeface="Arial" panose="020B0604020202020204" pitchFamily="34" charset="0"/>
              <a:buChar char="•"/>
            </a:pPr>
            <a:endParaRPr lang="en-US" sz="2400" dirty="0" smtClean="0">
              <a:latin typeface="+mn-lt"/>
            </a:endParaRPr>
          </a:p>
          <a:p>
            <a:pPr marL="457200" indent="-457200">
              <a:spcBef>
                <a:spcPts val="600"/>
              </a:spcBef>
              <a:buFont typeface="Arial" panose="020B0604020202020204" pitchFamily="34" charset="0"/>
              <a:buChar char="•"/>
            </a:pPr>
            <a:r>
              <a:rPr lang="en-US" sz="2400" u="sng" dirty="0" smtClean="0">
                <a:latin typeface="+mn-lt"/>
              </a:rPr>
              <a:t>nor</a:t>
            </a:r>
            <a:r>
              <a:rPr lang="en-US" sz="2400" dirty="0" smtClean="0">
                <a:latin typeface="+mn-lt"/>
              </a:rPr>
              <a:t> how the datafication affects </a:t>
            </a:r>
          </a:p>
          <a:p>
            <a:pPr lvl="1" indent="0">
              <a:spcBef>
                <a:spcPts val="600"/>
              </a:spcBef>
            </a:pPr>
            <a:r>
              <a:rPr lang="en-US" sz="2400" dirty="0" smtClean="0">
                <a:latin typeface="+mn-lt"/>
              </a:rPr>
              <a:t>	the way we look at education and </a:t>
            </a:r>
          </a:p>
          <a:p>
            <a:pPr lvl="1" indent="0">
              <a:spcBef>
                <a:spcPts val="600"/>
              </a:spcBef>
            </a:pPr>
            <a:r>
              <a:rPr lang="en-US" sz="2400" dirty="0" smtClean="0">
                <a:latin typeface="+mn-lt"/>
              </a:rPr>
              <a:t>	proceed within education </a:t>
            </a:r>
          </a:p>
          <a:p>
            <a:pPr lvl="1" indent="0">
              <a:spcBef>
                <a:spcPts val="600"/>
              </a:spcBef>
            </a:pPr>
            <a:endParaRPr lang="en-US" sz="2400" dirty="0">
              <a:latin typeface="+mn-lt"/>
            </a:endParaRPr>
          </a:p>
          <a:p>
            <a:pPr lvl="1" indent="0">
              <a:spcBef>
                <a:spcPts val="600"/>
              </a:spcBef>
            </a:pPr>
            <a:r>
              <a:rPr lang="en-US" sz="2400" dirty="0" smtClean="0">
                <a:latin typeface="+mn-lt"/>
              </a:rPr>
              <a:t>has been holistically and critically explored.</a:t>
            </a:r>
            <a:endParaRPr lang="en-US" sz="24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17695241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368436" y="496044"/>
            <a:ext cx="3214165" cy="1270000"/>
          </a:xfrm>
        </p:spPr>
        <p:txBody>
          <a:bodyPr/>
          <a:lstStyle/>
          <a:p>
            <a:r>
              <a:rPr lang="en-GB" sz="3200" b="0" dirty="0" smtClean="0">
                <a:cs typeface="Arial" charset="0"/>
              </a:rPr>
              <a:t>Thank you</a:t>
            </a:r>
          </a:p>
        </p:txBody>
      </p:sp>
      <p:sp>
        <p:nvSpPr>
          <p:cNvPr id="2" name="Síðufótarstaðgengill 1"/>
          <p:cNvSpPr>
            <a:spLocks noGrp="1"/>
          </p:cNvSpPr>
          <p:nvPr>
            <p:ph type="ftr" sz="quarter" idx="11"/>
          </p:nvPr>
        </p:nvSpPr>
        <p:spPr/>
        <p:txBody>
          <a:bodyPr/>
          <a:lstStyle/>
          <a:p>
            <a:pPr>
              <a:defRPr/>
            </a:pPr>
            <a:r>
              <a:rPr lang="en-GB" dirty="0" smtClean="0"/>
              <a:t>Jón Torfi Jónasson  ECER August 2016 Dublin</a:t>
            </a:r>
            <a:endParaRPr lang="is-IS" dirty="0"/>
          </a:p>
        </p:txBody>
      </p:sp>
      <p:pic>
        <p:nvPicPr>
          <p:cNvPr id="3" name="Picture 2"/>
          <p:cNvPicPr>
            <a:picLocks noChangeAspect="1"/>
          </p:cNvPicPr>
          <p:nvPr/>
        </p:nvPicPr>
        <p:blipFill>
          <a:blip r:embed="rId3"/>
          <a:stretch>
            <a:fillRect/>
          </a:stretch>
        </p:blipFill>
        <p:spPr>
          <a:xfrm>
            <a:off x="2712467" y="2008020"/>
            <a:ext cx="7264908" cy="5440680"/>
          </a:xfrm>
          <a:prstGeom prst="rect">
            <a:avLst/>
          </a:prstGeom>
        </p:spPr>
      </p:pic>
      <p:pic>
        <p:nvPicPr>
          <p:cNvPr id="4" name="Picture 3"/>
          <p:cNvPicPr>
            <a:picLocks noChangeAspect="1"/>
          </p:cNvPicPr>
          <p:nvPr/>
        </p:nvPicPr>
        <p:blipFill>
          <a:blip r:embed="rId4"/>
          <a:stretch>
            <a:fillRect/>
          </a:stretch>
        </p:blipFill>
        <p:spPr>
          <a:xfrm>
            <a:off x="-12275" y="0"/>
            <a:ext cx="5518014" cy="3672000"/>
          </a:xfrm>
          <a:prstGeom prst="rect">
            <a:avLst/>
          </a:prstGeom>
        </p:spPr>
      </p:pic>
      <p:sp>
        <p:nvSpPr>
          <p:cNvPr id="5" name="Slide Number Placeholder 4"/>
          <p:cNvSpPr>
            <a:spLocks noGrp="1"/>
          </p:cNvSpPr>
          <p:nvPr>
            <p:ph type="sldNum" sz="quarter" idx="12"/>
          </p:nvPr>
        </p:nvSpPr>
        <p:spPr/>
        <p:txBody>
          <a:bodyPr/>
          <a:lstStyle/>
          <a:p>
            <a:pPr>
              <a:defRPr/>
            </a:pPr>
            <a:fld id="{CD37B114-7A5A-43A8-A456-5AB7E6AEFE35}" type="slidenum">
              <a:rPr lang="en-US" smtClean="0"/>
              <a:pPr>
                <a:defRPr/>
              </a:pPr>
              <a:t>22</a:t>
            </a:fld>
            <a:endParaRPr lang="en-US" dirty="0"/>
          </a:p>
        </p:txBody>
      </p:sp>
    </p:spTree>
    <p:extLst>
      <p:ext uri="{BB962C8B-B14F-4D97-AF65-F5344CB8AC3E}">
        <p14:creationId xmlns:p14="http://schemas.microsoft.com/office/powerpoint/2010/main" val="553231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23</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endParaRPr lang="en-US" sz="3200" dirty="0">
              <a:latin typeface="+mn-lt"/>
            </a:endParaRPr>
          </a:p>
          <a:p>
            <a:pPr>
              <a:spcBef>
                <a:spcPts val="600"/>
              </a:spcBef>
            </a:pPr>
            <a:r>
              <a:rPr lang="en-US" sz="3200" dirty="0" smtClean="0">
                <a:latin typeface="+mn-lt"/>
              </a:rPr>
              <a:t>What works?  What is it?</a:t>
            </a:r>
          </a:p>
          <a:p>
            <a:pPr>
              <a:spcBef>
                <a:spcPts val="600"/>
              </a:spcBef>
            </a:pPr>
            <a:endParaRPr lang="en-US" sz="2000" dirty="0">
              <a:latin typeface="+mn-lt"/>
            </a:endParaRPr>
          </a:p>
        </p:txBody>
      </p:sp>
    </p:spTree>
    <p:extLst>
      <p:ext uri="{BB962C8B-B14F-4D97-AF65-F5344CB8AC3E}">
        <p14:creationId xmlns:p14="http://schemas.microsoft.com/office/powerpoint/2010/main" val="3105819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800" b="0" dirty="0" smtClean="0">
                <a:latin typeface="+mn-lt"/>
              </a:rPr>
              <a:t>What is the </a:t>
            </a:r>
            <a:r>
              <a:rPr lang="en-US" sz="2800" b="0" dirty="0">
                <a:latin typeface="+mn-lt"/>
              </a:rPr>
              <a:t>“what works” idea in the field of </a:t>
            </a:r>
            <a:r>
              <a:rPr lang="en-US" sz="2800" b="0" dirty="0" smtClean="0">
                <a:latin typeface="+mn-lt"/>
              </a:rPr>
              <a:t>education</a:t>
            </a:r>
            <a:endParaRPr lang="en-US" sz="28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24</a:t>
            </a:fld>
            <a:endParaRPr lang="en-US" dirty="0" smtClean="0"/>
          </a:p>
        </p:txBody>
      </p:sp>
      <p:sp>
        <p:nvSpPr>
          <p:cNvPr id="6" name="Rectangle 2"/>
          <p:cNvSpPr txBox="1">
            <a:spLocks/>
          </p:cNvSpPr>
          <p:nvPr/>
        </p:nvSpPr>
        <p:spPr bwMode="auto">
          <a:xfrm>
            <a:off x="696243" y="1720180"/>
            <a:ext cx="8046902" cy="338437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a:spcBef>
                <a:spcPts val="600"/>
              </a:spcBef>
            </a:pPr>
            <a:r>
              <a:rPr lang="en-US" sz="2400" dirty="0" smtClean="0">
                <a:latin typeface="+mn-lt"/>
              </a:rPr>
              <a:t>It is quite simply that by using any of well established scientific methods it is possible to discern what approaches are superior to other ones. The methods are well recognized and the data collection is required to be meticulous. Through a properly organized experiment or through elaborate statistical analysis it is possible to determine which methods give better results than others. </a:t>
            </a:r>
            <a:endParaRPr lang="en-US" sz="2400" dirty="0">
              <a:latin typeface="+mn-lt"/>
            </a:endParaRPr>
          </a:p>
        </p:txBody>
      </p:sp>
    </p:spTree>
    <p:extLst>
      <p:ext uri="{BB962C8B-B14F-4D97-AF65-F5344CB8AC3E}">
        <p14:creationId xmlns:p14="http://schemas.microsoft.com/office/powerpoint/2010/main" val="295237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800" b="0" dirty="0" smtClean="0">
                <a:latin typeface="+mn-lt"/>
              </a:rPr>
              <a:t>What works: What is the </a:t>
            </a:r>
            <a:r>
              <a:rPr lang="en-US" sz="2800" b="0" dirty="0">
                <a:latin typeface="+mn-lt"/>
              </a:rPr>
              <a:t>basis </a:t>
            </a:r>
            <a:r>
              <a:rPr lang="en-US" sz="2800" b="0" dirty="0" smtClean="0">
                <a:latin typeface="+mn-lt"/>
              </a:rPr>
              <a:t>for the idea?</a:t>
            </a:r>
            <a:endParaRPr lang="en-US" sz="28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25</a:t>
            </a:fld>
            <a:endParaRPr lang="en-US" dirty="0" smtClean="0"/>
          </a:p>
        </p:txBody>
      </p:sp>
      <p:sp>
        <p:nvSpPr>
          <p:cNvPr id="6" name="Rectangle 2"/>
          <p:cNvSpPr txBox="1">
            <a:spLocks/>
          </p:cNvSpPr>
          <p:nvPr/>
        </p:nvSpPr>
        <p:spPr bwMode="auto">
          <a:xfrm>
            <a:off x="696243" y="1720180"/>
            <a:ext cx="8046902" cy="468052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a:spcBef>
                <a:spcPts val="600"/>
              </a:spcBef>
            </a:pPr>
            <a:endParaRPr lang="en-US" sz="2000" dirty="0" smtClean="0">
              <a:latin typeface="+mn-lt"/>
            </a:endParaRPr>
          </a:p>
          <a:p>
            <a:pPr marL="449263">
              <a:spcBef>
                <a:spcPts val="600"/>
              </a:spcBef>
            </a:pPr>
            <a:r>
              <a:rPr lang="en-US" sz="2000" dirty="0" smtClean="0">
                <a:latin typeface="+mn-lt"/>
              </a:rPr>
              <a:t>The </a:t>
            </a:r>
            <a:r>
              <a:rPr lang="en-US" sz="2000" dirty="0" smtClean="0">
                <a:latin typeface="+mn-lt"/>
              </a:rPr>
              <a:t>basis for the idea are in at least two layers:</a:t>
            </a:r>
          </a:p>
          <a:p>
            <a:pPr marL="963613" indent="-514350">
              <a:spcBef>
                <a:spcPts val="600"/>
              </a:spcBef>
              <a:buAutoNum type="romanUcPeriod"/>
            </a:pPr>
            <a:r>
              <a:rPr lang="en-US" sz="2000" dirty="0" smtClean="0">
                <a:latin typeface="+mn-lt"/>
              </a:rPr>
              <a:t>The operation of school should be </a:t>
            </a:r>
            <a:r>
              <a:rPr lang="en-US" sz="2000" dirty="0" smtClean="0">
                <a:latin typeface="+mn-lt"/>
              </a:rPr>
              <a:t>organized </a:t>
            </a:r>
            <a:r>
              <a:rPr lang="en-US" sz="2000" dirty="0" smtClean="0">
                <a:latin typeface="+mn-lt"/>
              </a:rPr>
              <a:t>on the basis of thoroughly tested methods. There is no excuse for not doing it. Never should a an approach, a method, a curriculum be used on a large scale unless it has been thoroughly tested. </a:t>
            </a:r>
            <a:endParaRPr lang="en-US" sz="2000" dirty="0" smtClean="0">
              <a:latin typeface="+mn-lt"/>
            </a:endParaRPr>
          </a:p>
          <a:p>
            <a:pPr marL="963613" indent="-514350">
              <a:spcBef>
                <a:spcPts val="600"/>
              </a:spcBef>
              <a:buAutoNum type="romanUcPeriod"/>
            </a:pPr>
            <a:endParaRPr lang="en-US" sz="2000" dirty="0" smtClean="0">
              <a:latin typeface="+mn-lt"/>
            </a:endParaRPr>
          </a:p>
          <a:p>
            <a:pPr marL="963613" indent="-514350">
              <a:spcBef>
                <a:spcPts val="600"/>
              </a:spcBef>
              <a:buAutoNum type="romanUcPeriod"/>
            </a:pPr>
            <a:r>
              <a:rPr lang="en-US" sz="2000" dirty="0" smtClean="0">
                <a:latin typeface="+mn-lt"/>
              </a:rPr>
              <a:t>By analyzing the methods we use we understand their strengths an weakness and in the process we can weed out bad ones and retain or enhance or develop the good ones. </a:t>
            </a:r>
          </a:p>
          <a:p>
            <a:pPr marL="449263">
              <a:spcBef>
                <a:spcPts val="600"/>
              </a:spcBef>
            </a:pPr>
            <a:endParaRPr lang="en-US" sz="1600" dirty="0">
              <a:latin typeface="+mn-lt"/>
            </a:endParaRPr>
          </a:p>
        </p:txBody>
      </p:sp>
    </p:spTree>
    <p:extLst>
      <p:ext uri="{BB962C8B-B14F-4D97-AF65-F5344CB8AC3E}">
        <p14:creationId xmlns:p14="http://schemas.microsoft.com/office/powerpoint/2010/main" val="1344348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800" b="0" dirty="0" smtClean="0">
                <a:latin typeface="+mn-lt"/>
              </a:rPr>
              <a:t>What works: </a:t>
            </a:r>
            <a:r>
              <a:rPr lang="en-US" sz="2400" b="0" dirty="0" smtClean="0">
                <a:latin typeface="+mn-lt"/>
              </a:rPr>
              <a:t>What are the methodological issues?</a:t>
            </a:r>
            <a:endParaRPr lang="en-US" sz="24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26</a:t>
            </a:fld>
            <a:endParaRPr lang="en-US" dirty="0" smtClean="0"/>
          </a:p>
        </p:txBody>
      </p:sp>
      <p:sp>
        <p:nvSpPr>
          <p:cNvPr id="6" name="Rectangle 2"/>
          <p:cNvSpPr txBox="1">
            <a:spLocks/>
          </p:cNvSpPr>
          <p:nvPr/>
        </p:nvSpPr>
        <p:spPr bwMode="auto">
          <a:xfrm>
            <a:off x="696243" y="1720180"/>
            <a:ext cx="8046902" cy="4680520"/>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lvl="1" indent="-449263">
              <a:spcBef>
                <a:spcPts val="600"/>
              </a:spcBef>
              <a:buFont typeface="+mj-lt"/>
              <a:buAutoNum type="romanUcPeriod"/>
            </a:pPr>
            <a:r>
              <a:rPr lang="en-US" sz="2000" dirty="0" smtClean="0">
                <a:latin typeface="+mn-lt"/>
              </a:rPr>
              <a:t>There are several methods used, all of which have some distinct advantages but also some methodological problems to solve</a:t>
            </a:r>
          </a:p>
          <a:p>
            <a:pPr marL="1262063" indent="-363538" defTabSz="900113">
              <a:spcBef>
                <a:spcPts val="600"/>
              </a:spcBef>
              <a:buAutoNum type="arabicPeriod"/>
            </a:pPr>
            <a:r>
              <a:rPr lang="en-US" sz="2000" dirty="0" smtClean="0">
                <a:latin typeface="+mn-lt"/>
              </a:rPr>
              <a:t>RCT methods </a:t>
            </a:r>
            <a:r>
              <a:rPr lang="en-US" sz="2000" dirty="0" smtClean="0">
                <a:latin typeface="+mn-lt"/>
              </a:rPr>
              <a:t>(randomized controlled trials) </a:t>
            </a:r>
            <a:r>
              <a:rPr lang="en-US" sz="2000" dirty="0" smtClean="0">
                <a:latin typeface="+mn-lt"/>
              </a:rPr>
              <a:t>-sometimes structural modelling</a:t>
            </a:r>
          </a:p>
          <a:p>
            <a:pPr marL="1262063" indent="-363538" defTabSz="900113">
              <a:spcBef>
                <a:spcPts val="600"/>
              </a:spcBef>
              <a:buAutoNum type="arabicPeriod"/>
            </a:pPr>
            <a:r>
              <a:rPr lang="en-US" sz="2000" dirty="0" smtClean="0">
                <a:latin typeface="+mn-lt"/>
              </a:rPr>
              <a:t>Correlational methods</a:t>
            </a:r>
          </a:p>
          <a:p>
            <a:pPr marL="1262063" indent="-363538" defTabSz="900113">
              <a:spcBef>
                <a:spcPts val="600"/>
              </a:spcBef>
              <a:buAutoNum type="arabicPeriod"/>
            </a:pPr>
            <a:r>
              <a:rPr lang="en-US" sz="2000" dirty="0" smtClean="0">
                <a:latin typeface="+mn-lt"/>
              </a:rPr>
              <a:t>Meta-analysis (see e.g. the AERA journal Review of Educational Research)</a:t>
            </a:r>
            <a:endParaRPr lang="en-US" sz="2000" dirty="0" smtClean="0">
              <a:latin typeface="+mn-lt"/>
            </a:endParaRPr>
          </a:p>
          <a:p>
            <a:pPr marL="1262063" indent="-363538" defTabSz="900113">
              <a:spcBef>
                <a:spcPts val="600"/>
              </a:spcBef>
              <a:buAutoNum type="arabicPeriod"/>
            </a:pPr>
            <a:r>
              <a:rPr lang="en-US" sz="2000" dirty="0" smtClean="0">
                <a:latin typeface="+mn-lt"/>
              </a:rPr>
              <a:t>….</a:t>
            </a:r>
            <a:endParaRPr lang="en-US" sz="2000" dirty="0">
              <a:latin typeface="+mn-lt"/>
            </a:endParaRPr>
          </a:p>
          <a:p>
            <a:pPr marL="400050" indent="-400050" defTabSz="900113">
              <a:spcBef>
                <a:spcPts val="600"/>
              </a:spcBef>
              <a:buAutoNum type="romanUcPeriod" startAt="2"/>
            </a:pPr>
            <a:r>
              <a:rPr lang="en-US" sz="2000" dirty="0" smtClean="0">
                <a:latin typeface="+mn-lt"/>
              </a:rPr>
              <a:t>The problem of context</a:t>
            </a:r>
          </a:p>
          <a:p>
            <a:pPr marL="400050" indent="-400050" defTabSz="900113">
              <a:spcBef>
                <a:spcPts val="600"/>
              </a:spcBef>
              <a:buAutoNum type="romanUcPeriod" startAt="2"/>
            </a:pPr>
            <a:r>
              <a:rPr lang="en-US" sz="2000" dirty="0" smtClean="0">
                <a:latin typeface="+mn-lt"/>
              </a:rPr>
              <a:t>Validity </a:t>
            </a:r>
            <a:r>
              <a:rPr lang="en-US" sz="2000" dirty="0" smtClean="0">
                <a:latin typeface="+mn-lt"/>
              </a:rPr>
              <a:t>issues (in particular examination of construct validity)  </a:t>
            </a:r>
            <a:r>
              <a:rPr lang="en-US" sz="2000" dirty="0" smtClean="0">
                <a:latin typeface="+mn-lt"/>
              </a:rPr>
              <a:t>- most often totally neglected</a:t>
            </a:r>
          </a:p>
          <a:p>
            <a:pPr marL="400050" indent="-400050" defTabSz="900113">
              <a:spcBef>
                <a:spcPts val="600"/>
              </a:spcBef>
              <a:buAutoNum type="romanUcPeriod" startAt="2"/>
            </a:pPr>
            <a:r>
              <a:rPr lang="en-US" sz="2000" dirty="0" smtClean="0">
                <a:latin typeface="+mn-lt"/>
              </a:rPr>
              <a:t>Granularity  - big vs. small data</a:t>
            </a:r>
            <a:endParaRPr lang="en-US" sz="2000" dirty="0">
              <a:latin typeface="+mn-lt"/>
            </a:endParaRPr>
          </a:p>
          <a:p>
            <a:pPr marL="449263">
              <a:spcBef>
                <a:spcPts val="600"/>
              </a:spcBef>
            </a:pPr>
            <a:endParaRPr lang="en-US" sz="1600" dirty="0">
              <a:latin typeface="+mn-lt"/>
            </a:endParaRPr>
          </a:p>
        </p:txBody>
      </p:sp>
    </p:spTree>
    <p:extLst>
      <p:ext uri="{BB962C8B-B14F-4D97-AF65-F5344CB8AC3E}">
        <p14:creationId xmlns:p14="http://schemas.microsoft.com/office/powerpoint/2010/main" val="492020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400" b="0" dirty="0" smtClean="0">
                <a:latin typeface="+mn-lt"/>
              </a:rPr>
              <a:t>What are the conceptual issues?</a:t>
            </a:r>
            <a:endParaRPr lang="en-US" sz="24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27</a:t>
            </a:fld>
            <a:endParaRPr lang="en-US" dirty="0" smtClean="0"/>
          </a:p>
        </p:txBody>
      </p:sp>
      <p:sp>
        <p:nvSpPr>
          <p:cNvPr id="6" name="Rectangle 2"/>
          <p:cNvSpPr txBox="1">
            <a:spLocks/>
          </p:cNvSpPr>
          <p:nvPr/>
        </p:nvSpPr>
        <p:spPr bwMode="auto">
          <a:xfrm>
            <a:off x="984275" y="1720180"/>
            <a:ext cx="8683600" cy="533943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000" dirty="0" smtClean="0">
                <a:latin typeface="+mn-lt"/>
              </a:rPr>
              <a:t>There are two fundamental issues here</a:t>
            </a:r>
            <a:endParaRPr lang="en-US" sz="2000" dirty="0">
              <a:latin typeface="+mn-lt"/>
            </a:endParaRPr>
          </a:p>
          <a:p>
            <a:pPr>
              <a:spcBef>
                <a:spcPts val="600"/>
              </a:spcBef>
            </a:pPr>
            <a:r>
              <a:rPr lang="en-US" sz="2000" dirty="0" smtClean="0">
                <a:latin typeface="+mn-lt"/>
              </a:rPr>
              <a:t>I.	The most important is the question of what object  “works” refers to. To education obviously. But what do we mean by education?  So the implicit question is: what works best to convey the best education? But there are two well-known problems already:  </a:t>
            </a:r>
          </a:p>
          <a:p>
            <a:pPr>
              <a:spcBef>
                <a:spcPts val="600"/>
              </a:spcBef>
            </a:pPr>
            <a:r>
              <a:rPr lang="en-US" sz="2000" dirty="0">
                <a:latin typeface="+mn-lt"/>
              </a:rPr>
              <a:t>	</a:t>
            </a:r>
            <a:r>
              <a:rPr lang="en-US" sz="2000" dirty="0" smtClean="0">
                <a:latin typeface="+mn-lt"/>
              </a:rPr>
              <a:t>a)	Do the curricular ingredients being the focus of the data collected really give good education? Might they be irrelevant, even obsolete, far inferior to achieve the aims than some alternatives? </a:t>
            </a:r>
          </a:p>
          <a:p>
            <a:pPr>
              <a:spcBef>
                <a:spcPts val="600"/>
              </a:spcBef>
            </a:pPr>
            <a:r>
              <a:rPr lang="en-US" sz="2000" dirty="0">
                <a:latin typeface="+mn-lt"/>
              </a:rPr>
              <a:t>	</a:t>
            </a:r>
            <a:r>
              <a:rPr lang="en-US" sz="2000" dirty="0" smtClean="0">
                <a:latin typeface="+mn-lt"/>
              </a:rPr>
              <a:t>b)	Even if the curriculum in question survives a critical questioning, the same may not hold for the evaluation or testing mechanisms. It might be that the validity of test would not survive a critical inspection.</a:t>
            </a:r>
          </a:p>
          <a:p>
            <a:pPr>
              <a:spcBef>
                <a:spcPts val="600"/>
              </a:spcBef>
            </a:pPr>
            <a:r>
              <a:rPr lang="en-US" sz="2000" dirty="0" smtClean="0">
                <a:latin typeface="+mn-lt"/>
              </a:rPr>
              <a:t>II.	But </a:t>
            </a:r>
            <a:r>
              <a:rPr lang="en-US" sz="2000" dirty="0">
                <a:latin typeface="+mn-lt"/>
              </a:rPr>
              <a:t>in principle the research does not allow the deduction that a certain method or approach should be </a:t>
            </a:r>
            <a:r>
              <a:rPr lang="en-US" sz="2000" dirty="0" smtClean="0">
                <a:latin typeface="+mn-lt"/>
              </a:rPr>
              <a:t>used on the basis of achievement progress because </a:t>
            </a:r>
            <a:r>
              <a:rPr lang="en-US" sz="2000" dirty="0">
                <a:latin typeface="+mn-lt"/>
              </a:rPr>
              <a:t>there could be  a) educational, b) ethical, c) financial, </a:t>
            </a:r>
            <a:r>
              <a:rPr lang="en-US" sz="2000" dirty="0" smtClean="0">
                <a:latin typeface="+mn-lt"/>
              </a:rPr>
              <a:t>or d</a:t>
            </a:r>
            <a:r>
              <a:rPr lang="en-US" sz="2000" dirty="0">
                <a:latin typeface="+mn-lt"/>
              </a:rPr>
              <a:t>) </a:t>
            </a:r>
            <a:r>
              <a:rPr lang="en-US" sz="2000" dirty="0" smtClean="0">
                <a:latin typeface="+mn-lt"/>
              </a:rPr>
              <a:t>professional</a:t>
            </a:r>
            <a:r>
              <a:rPr lang="en-US" sz="2000" dirty="0">
                <a:latin typeface="+mn-lt"/>
              </a:rPr>
              <a:t> </a:t>
            </a:r>
            <a:r>
              <a:rPr lang="en-US" sz="2000" dirty="0" smtClean="0">
                <a:latin typeface="+mn-lt"/>
              </a:rPr>
              <a:t> </a:t>
            </a:r>
            <a:r>
              <a:rPr lang="en-US" sz="2000" dirty="0" smtClean="0">
                <a:latin typeface="+mn-lt"/>
              </a:rPr>
              <a:t>reasons for not working along those lines. </a:t>
            </a:r>
            <a:endParaRPr lang="en-US" sz="2000" dirty="0">
              <a:latin typeface="+mn-lt"/>
            </a:endParaRPr>
          </a:p>
          <a:p>
            <a:pPr marL="449263">
              <a:spcBef>
                <a:spcPts val="600"/>
              </a:spcBef>
            </a:pPr>
            <a:endParaRPr lang="en-US" sz="2000" dirty="0" smtClean="0">
              <a:latin typeface="+mn-lt"/>
            </a:endParaRPr>
          </a:p>
          <a:p>
            <a:pPr marL="449263">
              <a:spcBef>
                <a:spcPts val="600"/>
              </a:spcBef>
            </a:pPr>
            <a:endParaRPr lang="en-US" sz="1600" dirty="0">
              <a:latin typeface="+mn-lt"/>
            </a:endParaRPr>
          </a:p>
        </p:txBody>
      </p:sp>
    </p:spTree>
    <p:extLst>
      <p:ext uri="{BB962C8B-B14F-4D97-AF65-F5344CB8AC3E}">
        <p14:creationId xmlns:p14="http://schemas.microsoft.com/office/powerpoint/2010/main" val="29317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971630" cy="880516"/>
          </a:xfrm>
          <a:solidFill>
            <a:schemeClr val="bg1"/>
          </a:solidFill>
        </p:spPr>
        <p:txBody>
          <a:bodyPr/>
          <a:lstStyle/>
          <a:p>
            <a:pPr>
              <a:spcBef>
                <a:spcPts val="600"/>
              </a:spcBef>
            </a:pPr>
            <a:r>
              <a:rPr lang="en-US" sz="2800" b="0" dirty="0">
                <a:latin typeface="+mn-lt"/>
              </a:rPr>
              <a:t>	</a:t>
            </a:r>
            <a:r>
              <a:rPr lang="en-US" sz="2400" b="0" dirty="0" smtClean="0">
                <a:latin typeface="+mn-lt"/>
              </a:rPr>
              <a:t>What are the developmental  issues? It is a very conservative idea.</a:t>
            </a:r>
            <a:endParaRPr lang="en-US" sz="24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28</a:t>
            </a:fld>
            <a:endParaRPr lang="en-US" dirty="0" smtClean="0"/>
          </a:p>
        </p:txBody>
      </p:sp>
      <p:sp>
        <p:nvSpPr>
          <p:cNvPr id="6" name="Rectangle 2"/>
          <p:cNvSpPr txBox="1">
            <a:spLocks/>
          </p:cNvSpPr>
          <p:nvPr/>
        </p:nvSpPr>
        <p:spPr bwMode="auto">
          <a:xfrm>
            <a:off x="696243" y="1720180"/>
            <a:ext cx="8136904" cy="5339438"/>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a:spcBef>
                <a:spcPts val="600"/>
              </a:spcBef>
            </a:pPr>
            <a:r>
              <a:rPr lang="en-US" sz="2000" dirty="0" smtClean="0">
                <a:latin typeface="+mn-lt"/>
              </a:rPr>
              <a:t>How does this general approach ensure innovation, encourage people to use totally new approaches, new materials, new environments? </a:t>
            </a:r>
          </a:p>
          <a:p>
            <a:pPr marL="449263">
              <a:spcBef>
                <a:spcPts val="600"/>
              </a:spcBef>
            </a:pPr>
            <a:r>
              <a:rPr lang="en-US" sz="2000" dirty="0" smtClean="0">
                <a:latin typeface="+mn-lt"/>
              </a:rPr>
              <a:t>Perhaps the biggest problem with the idea is </a:t>
            </a:r>
            <a:r>
              <a:rPr lang="en-US" sz="2000" dirty="0" smtClean="0">
                <a:latin typeface="+mn-lt"/>
              </a:rPr>
              <a:t>its </a:t>
            </a:r>
            <a:r>
              <a:rPr lang="en-US" sz="2000" dirty="0" smtClean="0">
                <a:latin typeface="+mn-lt"/>
              </a:rPr>
              <a:t>conservative nature. Except on a very small scale, the idea is based on investigating tested ideas, something that has been around for a long time. In particular meta-studies rely on a multitude of studies undertaken over a time period and often relying on data easily extending a decade, even decades back. And the ingredients of the education in question may often be old stuff;  it is </a:t>
            </a:r>
            <a:r>
              <a:rPr lang="en-US" sz="2000" dirty="0" smtClean="0">
                <a:latin typeface="+mn-lt"/>
              </a:rPr>
              <a:t>essentially a </a:t>
            </a:r>
            <a:r>
              <a:rPr lang="en-US" sz="2000" dirty="0" smtClean="0">
                <a:latin typeface="+mn-lt"/>
              </a:rPr>
              <a:t>backward </a:t>
            </a:r>
            <a:r>
              <a:rPr lang="en-US" sz="2000" dirty="0" smtClean="0">
                <a:latin typeface="+mn-lt"/>
              </a:rPr>
              <a:t>looking exercise. In particular it may well be largely based on </a:t>
            </a:r>
            <a:r>
              <a:rPr lang="en-US" sz="2000" dirty="0" smtClean="0">
                <a:latin typeface="+mn-lt"/>
              </a:rPr>
              <a:t>outdated </a:t>
            </a:r>
            <a:r>
              <a:rPr lang="en-US" sz="2000" dirty="0" smtClean="0">
                <a:latin typeface="+mn-lt"/>
              </a:rPr>
              <a:t>curriculum. </a:t>
            </a:r>
          </a:p>
          <a:p>
            <a:pPr marL="449263">
              <a:spcBef>
                <a:spcPts val="600"/>
              </a:spcBef>
            </a:pPr>
            <a:r>
              <a:rPr lang="en-US" sz="2000" dirty="0" smtClean="0">
                <a:latin typeface="+mn-lt"/>
              </a:rPr>
              <a:t>Even though the idea can be usefully harnessed to push out completely irrelevant methods or approaches, it is definitely not future oriented. </a:t>
            </a:r>
          </a:p>
          <a:p>
            <a:pPr marL="449263">
              <a:spcBef>
                <a:spcPts val="600"/>
              </a:spcBef>
            </a:pPr>
            <a:r>
              <a:rPr lang="en-US" sz="2000" dirty="0" smtClean="0">
                <a:latin typeface="+mn-lt"/>
              </a:rPr>
              <a:t>And totally novel approaches would normally need time </a:t>
            </a:r>
            <a:r>
              <a:rPr lang="en-US" sz="2000" dirty="0" smtClean="0">
                <a:latin typeface="+mn-lt"/>
              </a:rPr>
              <a:t>in order to </a:t>
            </a:r>
            <a:r>
              <a:rPr lang="en-US" sz="2000" dirty="0" smtClean="0">
                <a:latin typeface="+mn-lt"/>
              </a:rPr>
              <a:t>develop and reach the level of sophistication that allowed them to be recommended; by that time other novel ideas might already be much more promising. </a:t>
            </a:r>
          </a:p>
          <a:p>
            <a:pPr marL="449263">
              <a:spcBef>
                <a:spcPts val="600"/>
              </a:spcBef>
            </a:pPr>
            <a:endParaRPr lang="en-US" sz="1600" dirty="0">
              <a:latin typeface="+mn-lt"/>
            </a:endParaRPr>
          </a:p>
        </p:txBody>
      </p:sp>
    </p:spTree>
    <p:extLst>
      <p:ext uri="{BB962C8B-B14F-4D97-AF65-F5344CB8AC3E}">
        <p14:creationId xmlns:p14="http://schemas.microsoft.com/office/powerpoint/2010/main" val="465179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400" b="0" dirty="0" smtClean="0">
                <a:latin typeface="+mn-lt"/>
              </a:rPr>
              <a:t>What are the </a:t>
            </a:r>
            <a:r>
              <a:rPr lang="en-US" sz="2400" b="0" dirty="0" smtClean="0">
                <a:latin typeface="+mn-lt"/>
              </a:rPr>
              <a:t>logistic </a:t>
            </a:r>
            <a:r>
              <a:rPr lang="en-US" sz="2400" b="0" dirty="0" smtClean="0">
                <a:latin typeface="+mn-lt"/>
              </a:rPr>
              <a:t>issues?</a:t>
            </a:r>
            <a:endParaRPr lang="en-US" sz="2400" b="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29</a:t>
            </a:fld>
            <a:endParaRPr lang="en-US" dirty="0" smtClean="0"/>
          </a:p>
        </p:txBody>
      </p:sp>
      <p:sp>
        <p:nvSpPr>
          <p:cNvPr id="6" name="Rectangle 2"/>
          <p:cNvSpPr txBox="1">
            <a:spLocks/>
          </p:cNvSpPr>
          <p:nvPr/>
        </p:nvSpPr>
        <p:spPr bwMode="auto">
          <a:xfrm>
            <a:off x="696243" y="1720180"/>
            <a:ext cx="8046902" cy="4608512"/>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a:spcBef>
                <a:spcPts val="600"/>
              </a:spcBef>
            </a:pPr>
            <a:r>
              <a:rPr lang="en-US" sz="2000" dirty="0" smtClean="0">
                <a:latin typeface="+mn-lt"/>
              </a:rPr>
              <a:t>Would one envisage an implementation of the most favored good practices? </a:t>
            </a:r>
          </a:p>
          <a:p>
            <a:pPr marL="449263">
              <a:spcBef>
                <a:spcPts val="600"/>
              </a:spcBef>
            </a:pPr>
            <a:r>
              <a:rPr lang="en-US" sz="2000" dirty="0" smtClean="0">
                <a:latin typeface="+mn-lt"/>
              </a:rPr>
              <a:t>This relates to the methodological issues. Assume that certain approaches are shown to be generally favorable and thus seem to be worthwhile attending to. </a:t>
            </a:r>
          </a:p>
          <a:p>
            <a:pPr marL="449263">
              <a:spcBef>
                <a:spcPts val="600"/>
              </a:spcBef>
            </a:pPr>
            <a:r>
              <a:rPr lang="en-US" sz="2000" dirty="0" smtClean="0">
                <a:latin typeface="+mn-lt"/>
              </a:rPr>
              <a:t>What kind of methodological detail need to be known and what kind of encouragement or coercion would be needed to enable these approaches on a grand scale? </a:t>
            </a:r>
          </a:p>
          <a:p>
            <a:pPr marL="449263">
              <a:spcBef>
                <a:spcPts val="600"/>
              </a:spcBef>
            </a:pPr>
            <a:r>
              <a:rPr lang="en-US" sz="2000" dirty="0" smtClean="0">
                <a:latin typeface="+mn-lt"/>
              </a:rPr>
              <a:t>What would the implementation phase look like. In particular if it is assumed that the teachers are the initiators of change, what kind of infrastructure would be needed  (e.g., research time) in order to allow them the theoretical deliberations and practical insight to adopt these ideas and phase them into their practice?</a:t>
            </a:r>
          </a:p>
          <a:p>
            <a:pPr marL="449263">
              <a:spcBef>
                <a:spcPts val="600"/>
              </a:spcBef>
            </a:pPr>
            <a:endParaRPr lang="en-US" sz="1600" dirty="0">
              <a:latin typeface="+mn-lt"/>
            </a:endParaRPr>
          </a:p>
        </p:txBody>
      </p:sp>
    </p:spTree>
    <p:extLst>
      <p:ext uri="{BB962C8B-B14F-4D97-AF65-F5344CB8AC3E}">
        <p14:creationId xmlns:p14="http://schemas.microsoft.com/office/powerpoint/2010/main" val="3252687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r>
              <a:rPr lang="en-US" sz="3200" dirty="0" smtClean="0">
                <a:latin typeface="+mn-lt"/>
              </a:rPr>
              <a:t>Points of departure, lurking in the background:</a:t>
            </a:r>
          </a:p>
          <a:p>
            <a:pPr>
              <a:spcBef>
                <a:spcPts val="600"/>
              </a:spcBef>
            </a:pPr>
            <a:endParaRPr lang="en-US" sz="3200" dirty="0" smtClean="0">
              <a:latin typeface="+mn-lt"/>
            </a:endParaRPr>
          </a:p>
          <a:p>
            <a:pPr>
              <a:spcBef>
                <a:spcPts val="600"/>
              </a:spcBef>
            </a:pPr>
            <a:r>
              <a:rPr lang="en-US" sz="3200" dirty="0" smtClean="0">
                <a:latin typeface="+mn-lt"/>
              </a:rPr>
              <a:t>	1.	Education, what is it?</a:t>
            </a:r>
          </a:p>
          <a:p>
            <a:pPr>
              <a:spcBef>
                <a:spcPts val="600"/>
              </a:spcBef>
            </a:pPr>
            <a:r>
              <a:rPr lang="en-US" sz="3200" dirty="0">
                <a:latin typeface="+mn-lt"/>
              </a:rPr>
              <a:t>	</a:t>
            </a:r>
            <a:r>
              <a:rPr lang="en-US" sz="3200" dirty="0" smtClean="0">
                <a:latin typeface="+mn-lt"/>
              </a:rPr>
              <a:t>2.	Data, are there problems?</a:t>
            </a:r>
            <a:endParaRPr lang="en-US" sz="32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2760852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800" b="0" dirty="0">
                <a:latin typeface="+mn-lt"/>
              </a:rPr>
              <a:t>	</a:t>
            </a:r>
            <a:r>
              <a:rPr lang="en-US" sz="2800" b="0" dirty="0" smtClean="0">
                <a:latin typeface="+mn-lt"/>
              </a:rPr>
              <a:t>How </a:t>
            </a:r>
            <a:r>
              <a:rPr lang="en-US" sz="2800" b="0" dirty="0">
                <a:latin typeface="+mn-lt"/>
              </a:rPr>
              <a:t>far can it takes us? </a:t>
            </a: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30</a:t>
            </a:fld>
            <a:endParaRPr lang="en-US" dirty="0" smtClean="0"/>
          </a:p>
        </p:txBody>
      </p:sp>
      <p:sp>
        <p:nvSpPr>
          <p:cNvPr id="6" name="Rectangle 2"/>
          <p:cNvSpPr txBox="1">
            <a:spLocks/>
          </p:cNvSpPr>
          <p:nvPr/>
        </p:nvSpPr>
        <p:spPr bwMode="auto">
          <a:xfrm>
            <a:off x="696243" y="1720180"/>
            <a:ext cx="8046902" cy="4824536"/>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449263">
              <a:spcBef>
                <a:spcPts val="600"/>
              </a:spcBef>
            </a:pPr>
            <a:r>
              <a:rPr lang="en-US" sz="2000" dirty="0" smtClean="0">
                <a:latin typeface="+mn-lt"/>
              </a:rPr>
              <a:t>Given the contextual constraints discussed before it seems quite clear that it can be stipulated what either doesn't work or what works less well than comparable approaches or ideas. </a:t>
            </a:r>
          </a:p>
          <a:p>
            <a:pPr marL="449263">
              <a:spcBef>
                <a:spcPts val="600"/>
              </a:spcBef>
            </a:pPr>
            <a:endParaRPr lang="en-US" sz="2000" dirty="0">
              <a:latin typeface="+mn-lt"/>
            </a:endParaRPr>
          </a:p>
          <a:p>
            <a:pPr marL="449263">
              <a:spcBef>
                <a:spcPts val="600"/>
              </a:spcBef>
            </a:pPr>
            <a:r>
              <a:rPr lang="en-US" sz="2000" dirty="0" smtClean="0">
                <a:latin typeface="+mn-lt"/>
              </a:rPr>
              <a:t>Thus it would probably be fairer to use the headings “what doesn’t work</a:t>
            </a:r>
            <a:r>
              <a:rPr lang="en-US" sz="2000" dirty="0">
                <a:latin typeface="+mn-lt"/>
              </a:rPr>
              <a:t>”, or “what works </a:t>
            </a:r>
            <a:r>
              <a:rPr lang="en-US" sz="2000" dirty="0" smtClean="0">
                <a:latin typeface="+mn-lt"/>
              </a:rPr>
              <a:t>worse” or  perhaps “what works better” and probably should all these headings be used as fit, and that is probably how most of the informed proponents understand the idea. Thus the research may be used to suggest that certain approaches should not be used, or other approaches are preferable to certain others – given the context of the research. </a:t>
            </a:r>
          </a:p>
        </p:txBody>
      </p:sp>
    </p:spTree>
    <p:extLst>
      <p:ext uri="{BB962C8B-B14F-4D97-AF65-F5344CB8AC3E}">
        <p14:creationId xmlns:p14="http://schemas.microsoft.com/office/powerpoint/2010/main" val="166689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331672" cy="880516"/>
          </a:xfrm>
          <a:solidFill>
            <a:schemeClr val="bg1"/>
          </a:solidFill>
        </p:spPr>
        <p:txBody>
          <a:bodyPr/>
          <a:lstStyle/>
          <a:p>
            <a:pPr algn="l"/>
            <a:r>
              <a:rPr lang="en-GB" sz="2800" b="0" dirty="0" smtClean="0">
                <a:latin typeface="+mj-lt"/>
              </a:rPr>
              <a:t>Two starting points						1.	Education</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4</a:t>
            </a:fld>
            <a:endParaRPr lang="en-US" dirty="0" smtClean="0"/>
          </a:p>
        </p:txBody>
      </p:sp>
      <p:sp>
        <p:nvSpPr>
          <p:cNvPr id="8" name="Rectangle 2"/>
          <p:cNvSpPr txBox="1">
            <a:spLocks/>
          </p:cNvSpPr>
          <p:nvPr/>
        </p:nvSpPr>
        <p:spPr bwMode="auto">
          <a:xfrm>
            <a:off x="1920379" y="1636595"/>
            <a:ext cx="7488832" cy="555619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GB" sz="2000" dirty="0" smtClean="0">
                <a:latin typeface="+mn-lt"/>
              </a:rPr>
              <a:t>„The purposes of schooling have been debated from the early days of Plato to the divergent prescriptions put forth by modern day political parties. Some want to foster the development of 21st century skills while others urge greater attention to basic literacy and numeracy. Given the ubiquitous presence of the Web, there are calls for schools to develop critical thinking and evaluation skills. Likewise there are expectations that schools will develop positive attitudes, physical fitness, belongingness, respect, citizenship, and the love of learning; that is attributes of character development. </a:t>
            </a:r>
          </a:p>
          <a:p>
            <a:pPr>
              <a:spcBef>
                <a:spcPts val="600"/>
              </a:spcBef>
            </a:pPr>
            <a:r>
              <a:rPr lang="en-GB" sz="2000" dirty="0" smtClean="0">
                <a:latin typeface="+mn-lt"/>
              </a:rPr>
              <a:t>Perhaps the most common expectation, however, is the development of achievement, and that is the focus of the book. For as long as schools have existed, enhanced student expectations achievement has been the most important outcome at any school level”.(p. xix).</a:t>
            </a:r>
          </a:p>
          <a:p>
            <a:pPr>
              <a:spcBef>
                <a:spcPts val="600"/>
              </a:spcBef>
            </a:pPr>
            <a:r>
              <a:rPr lang="en-GB" sz="2000" dirty="0" smtClean="0">
                <a:latin typeface="+mn-lt"/>
              </a:rPr>
              <a:t>Hattie and Anderman in Hattie, J., &amp; Anderman, E. M. (2013). </a:t>
            </a:r>
            <a:r>
              <a:rPr lang="en-GB" sz="2000" i="1" dirty="0" smtClean="0">
                <a:latin typeface="+mn-lt"/>
              </a:rPr>
              <a:t>International guide to student achievement</a:t>
            </a:r>
            <a:r>
              <a:rPr lang="en-GB" sz="2000" dirty="0" smtClean="0">
                <a:latin typeface="+mn-lt"/>
              </a:rPr>
              <a:t>. London: Routledge.</a:t>
            </a:r>
          </a:p>
          <a:p>
            <a:pPr marL="0" lvl="0" indent="0">
              <a:lnSpc>
                <a:spcPct val="120000"/>
              </a:lnSpc>
              <a:spcBef>
                <a:spcPts val="1200"/>
              </a:spcBef>
              <a:buNone/>
            </a:pPr>
            <a:endParaRPr lang="en-US" sz="2400" dirty="0">
              <a:latin typeface="+mn-lt"/>
            </a:endParaRPr>
          </a:p>
        </p:txBody>
      </p:sp>
      <p:sp>
        <p:nvSpPr>
          <p:cNvPr id="6" name="Rectangle 2"/>
          <p:cNvSpPr txBox="1">
            <a:spLocks/>
          </p:cNvSpPr>
          <p:nvPr/>
        </p:nvSpPr>
        <p:spPr bwMode="auto">
          <a:xfrm>
            <a:off x="192187" y="1487537"/>
            <a:ext cx="1728192" cy="597689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400" dirty="0" smtClean="0">
                <a:latin typeface="+mn-lt"/>
              </a:rPr>
              <a:t>Notice the sudden and in fact quite dramatic shift within the quote</a:t>
            </a:r>
            <a:r>
              <a:rPr lang="en-US" sz="2400" dirty="0" smtClean="0">
                <a:latin typeface="+mn-lt"/>
              </a:rPr>
              <a:t>.</a:t>
            </a:r>
          </a:p>
          <a:p>
            <a:pPr>
              <a:spcBef>
                <a:spcPts val="600"/>
              </a:spcBef>
            </a:pPr>
            <a:endParaRPr lang="en-US" sz="2400" dirty="0" smtClean="0">
              <a:latin typeface="+mn-lt"/>
            </a:endParaRPr>
          </a:p>
          <a:p>
            <a:pPr>
              <a:spcBef>
                <a:spcPts val="600"/>
              </a:spcBef>
            </a:pPr>
            <a:r>
              <a:rPr lang="en-US" sz="2400" dirty="0" smtClean="0">
                <a:latin typeface="+mn-lt"/>
              </a:rPr>
              <a:t>Moving from defining education as a broad endeavor to a very narrow one. </a:t>
            </a:r>
            <a:endParaRPr lang="en-US" sz="2400" dirty="0">
              <a:latin typeface="+mn-lt"/>
            </a:endParaRPr>
          </a:p>
        </p:txBody>
      </p:sp>
    </p:spTree>
    <p:extLst>
      <p:ext uri="{BB962C8B-B14F-4D97-AF65-F5344CB8AC3E}">
        <p14:creationId xmlns:p14="http://schemas.microsoft.com/office/powerpoint/2010/main" val="17590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9331672" cy="880516"/>
          </a:xfrm>
          <a:solidFill>
            <a:schemeClr val="bg1"/>
          </a:solidFill>
        </p:spPr>
        <p:txBody>
          <a:bodyPr/>
          <a:lstStyle/>
          <a:p>
            <a:pPr algn="l"/>
            <a:r>
              <a:rPr lang="en-GB" sz="2800" b="0" dirty="0" smtClean="0">
                <a:latin typeface="+mj-lt"/>
              </a:rPr>
              <a:t>Two starting points: 						</a:t>
            </a:r>
            <a:r>
              <a:rPr lang="en-GB" sz="2800" b="0" dirty="0">
                <a:latin typeface="+mj-lt"/>
              </a:rPr>
              <a:t>2</a:t>
            </a:r>
            <a:r>
              <a:rPr lang="en-GB" sz="2800" b="0" dirty="0" smtClean="0">
                <a:latin typeface="+mj-lt"/>
              </a:rPr>
              <a:t>.	Data, evidence</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5</a:t>
            </a:fld>
            <a:endParaRPr lang="en-US" dirty="0" smtClean="0"/>
          </a:p>
        </p:txBody>
      </p:sp>
      <p:sp>
        <p:nvSpPr>
          <p:cNvPr id="8" name="Rectangle 2"/>
          <p:cNvSpPr txBox="1">
            <a:spLocks/>
          </p:cNvSpPr>
          <p:nvPr/>
        </p:nvSpPr>
        <p:spPr bwMode="auto">
          <a:xfrm>
            <a:off x="192187" y="1503765"/>
            <a:ext cx="9865096" cy="555585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lvl="0" indent="0">
              <a:spcBef>
                <a:spcPts val="600"/>
              </a:spcBef>
              <a:buNone/>
            </a:pPr>
            <a:r>
              <a:rPr lang="en-GB" sz="2400" dirty="0" smtClean="0">
                <a:latin typeface="+mn-lt"/>
                <a:hlinkClick r:id="rId3" action="ppaction://hlinkfile" tooltip="Cooper, 2009 #2724"/>
              </a:rPr>
              <a:t>Cooper, Levin, and Campbell  (2009)</a:t>
            </a:r>
            <a:r>
              <a:rPr lang="en-GB" sz="2400" dirty="0" smtClean="0">
                <a:latin typeface="+mn-lt"/>
              </a:rPr>
              <a:t> remind us that it is “virtually impossible for a reasonable person to disagree with the idea that policy and practice should be based on the best available evidence” (</a:t>
            </a:r>
            <a:r>
              <a:rPr lang="en-GB" sz="2400" dirty="0" smtClean="0">
                <a:latin typeface="+mn-lt"/>
                <a:hlinkClick r:id="rId3" action="ppaction://hlinkfile" tooltip="Cooper, 2009 #2724"/>
              </a:rPr>
              <a:t>p. 161</a:t>
            </a:r>
            <a:r>
              <a:rPr lang="en-GB" sz="2400" dirty="0" smtClean="0">
                <a:latin typeface="+mn-lt"/>
              </a:rPr>
              <a:t>).  [</a:t>
            </a:r>
            <a:r>
              <a:rPr lang="en-GB" sz="2400" dirty="0" smtClean="0">
                <a:latin typeface="+mn-lt"/>
              </a:rPr>
              <a:t>Well, </a:t>
            </a:r>
            <a:r>
              <a:rPr lang="en-GB" sz="2400" dirty="0" smtClean="0">
                <a:latin typeface="+mn-lt"/>
              </a:rPr>
              <a:t>which is the best?]</a:t>
            </a:r>
          </a:p>
          <a:p>
            <a:pPr>
              <a:spcBef>
                <a:spcPts val="600"/>
              </a:spcBef>
            </a:pPr>
            <a:r>
              <a:rPr lang="en-GB" sz="2400" dirty="0" smtClean="0">
                <a:latin typeface="+mn-lt"/>
              </a:rPr>
              <a:t>“the evidence against the usefulness of all our testing is robust and compelling” (p. 305). And “the perverse consequences of heavy testing in … Philadelphia .. disregard for subjects (specifically writing and science) that had no bearing on determining a school’s Adequate Yearly Progress. (p. 304).  </a:t>
            </a:r>
            <a:r>
              <a:rPr lang="en-GB" dirty="0" smtClean="0">
                <a:latin typeface="+mn-lt"/>
              </a:rPr>
              <a:t>Abrams, S. E. (2016). </a:t>
            </a:r>
            <a:r>
              <a:rPr lang="en-GB" i="1" dirty="0" smtClean="0">
                <a:latin typeface="+mn-lt"/>
              </a:rPr>
              <a:t>Education and the commercial mindset</a:t>
            </a:r>
            <a:r>
              <a:rPr lang="en-GB" dirty="0" smtClean="0">
                <a:latin typeface="+mn-lt"/>
              </a:rPr>
              <a:t>. Cambridge, Massachusetts: Harvard University Press</a:t>
            </a:r>
            <a:r>
              <a:rPr lang="en-GB" sz="2000" dirty="0" smtClean="0">
                <a:latin typeface="+mn-lt"/>
              </a:rPr>
              <a:t>. [But which stakeholders really listen to this type of argument; listen to the best available evidence.]</a:t>
            </a:r>
          </a:p>
          <a:p>
            <a:pPr lvl="0" indent="0">
              <a:spcBef>
                <a:spcPts val="600"/>
              </a:spcBef>
              <a:buNone/>
            </a:pPr>
            <a:r>
              <a:rPr lang="en-GB" sz="2400" dirty="0" smtClean="0">
                <a:latin typeface="+mn-lt"/>
              </a:rPr>
              <a:t>„Despite strong empirical support and early enthusiasm for PSI (Personalized system of instruction), it is not a dominant form of teaching today“. </a:t>
            </a:r>
            <a:r>
              <a:rPr lang="en-GB" sz="1600" dirty="0" smtClean="0">
                <a:latin typeface="+mn-lt"/>
              </a:rPr>
              <a:t>Fox, E.J. (p. 360) in Hattie, J., &amp; Anderman, E. M. (2013). </a:t>
            </a:r>
            <a:r>
              <a:rPr lang="en-GB" sz="1600" i="1" dirty="0" smtClean="0">
                <a:latin typeface="+mn-lt"/>
              </a:rPr>
              <a:t>International guide to student achievement</a:t>
            </a:r>
            <a:r>
              <a:rPr lang="en-GB" sz="1600" dirty="0" smtClean="0">
                <a:latin typeface="+mn-lt"/>
              </a:rPr>
              <a:t>. London: Routledge</a:t>
            </a:r>
            <a:r>
              <a:rPr lang="en-GB" sz="2000" dirty="0" smtClean="0">
                <a:latin typeface="+mn-lt"/>
              </a:rPr>
              <a:t>. [There is a lot of old a new evidence no one listens to – perhaps justly so.]</a:t>
            </a:r>
          </a:p>
          <a:p>
            <a:pPr>
              <a:spcBef>
                <a:spcPts val="600"/>
              </a:spcBef>
            </a:pPr>
            <a:endParaRPr lang="en-US" sz="2000" dirty="0">
              <a:latin typeface="+mn-lt"/>
            </a:endParaRPr>
          </a:p>
          <a:p>
            <a:pPr>
              <a:spcBef>
                <a:spcPts val="600"/>
              </a:spcBef>
            </a:pPr>
            <a:endParaRPr lang="en-US" sz="3200" dirty="0">
              <a:latin typeface="+mn-lt"/>
            </a:endParaRPr>
          </a:p>
        </p:txBody>
      </p:sp>
    </p:spTree>
    <p:extLst>
      <p:ext uri="{BB962C8B-B14F-4D97-AF65-F5344CB8AC3E}">
        <p14:creationId xmlns:p14="http://schemas.microsoft.com/office/powerpoint/2010/main" val="150231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6</a:t>
            </a:fld>
            <a:endParaRPr lang="en-US" dirty="0" smtClean="0"/>
          </a:p>
        </p:txBody>
      </p:sp>
      <p:sp>
        <p:nvSpPr>
          <p:cNvPr id="8" name="Rectangle 2"/>
          <p:cNvSpPr txBox="1">
            <a:spLocks/>
          </p:cNvSpPr>
          <p:nvPr/>
        </p:nvSpPr>
        <p:spPr bwMode="auto">
          <a:xfrm>
            <a:off x="1200299" y="1503765"/>
            <a:ext cx="8784976" cy="4824927"/>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000" dirty="0">
                <a:latin typeface="+mn-lt"/>
              </a:rPr>
              <a:t>The paper is in four </a:t>
            </a:r>
            <a:r>
              <a:rPr lang="en-US" sz="2000" dirty="0" smtClean="0">
                <a:latin typeface="+mn-lt"/>
              </a:rPr>
              <a:t>sections and a brief discussion, </a:t>
            </a:r>
            <a:r>
              <a:rPr lang="en-US" sz="2000" dirty="0">
                <a:latin typeface="+mn-lt"/>
              </a:rPr>
              <a:t>where we present the outline of an argument positing the pros and cons, and usefulness of the of </a:t>
            </a:r>
            <a:r>
              <a:rPr lang="en-US" sz="2000" dirty="0" smtClean="0">
                <a:latin typeface="+mn-lt"/>
              </a:rPr>
              <a:t>the use of data and the </a:t>
            </a:r>
            <a:r>
              <a:rPr lang="en-US" sz="2000" dirty="0">
                <a:latin typeface="+mn-lt"/>
              </a:rPr>
              <a:t>“what works” idea in </a:t>
            </a:r>
            <a:r>
              <a:rPr lang="en-US" sz="2000" dirty="0" smtClean="0">
                <a:latin typeface="+mn-lt"/>
              </a:rPr>
              <a:t>education</a:t>
            </a:r>
            <a:r>
              <a:rPr lang="en-US" sz="2000" dirty="0">
                <a:latin typeface="+mn-lt"/>
              </a:rPr>
              <a:t> </a:t>
            </a:r>
            <a:r>
              <a:rPr lang="en-US" sz="2000" dirty="0" smtClean="0">
                <a:latin typeface="+mn-lt"/>
              </a:rPr>
              <a:t>and attempt to place it in </a:t>
            </a:r>
            <a:r>
              <a:rPr lang="en-US" sz="2000" dirty="0">
                <a:latin typeface="+mn-lt"/>
              </a:rPr>
              <a:t>the context of the more general discourse on the value of research and evidence in </a:t>
            </a:r>
            <a:r>
              <a:rPr lang="en-US" sz="2000" dirty="0" smtClean="0">
                <a:latin typeface="+mn-lt"/>
              </a:rPr>
              <a:t>education.</a:t>
            </a:r>
            <a:endParaRPr lang="en-US" sz="2000" dirty="0">
              <a:latin typeface="+mn-lt"/>
            </a:endParaRPr>
          </a:p>
          <a:p>
            <a:pPr>
              <a:spcBef>
                <a:spcPts val="600"/>
              </a:spcBef>
            </a:pPr>
            <a:r>
              <a:rPr lang="en-US" sz="2000" dirty="0" smtClean="0">
                <a:latin typeface="+mn-lt"/>
              </a:rPr>
              <a:t>I am attempting to frame the discussion noting how many different perspectives should be attended to. A somewhat panoramic  presentation. </a:t>
            </a:r>
          </a:p>
          <a:p>
            <a:pPr>
              <a:spcBef>
                <a:spcPts val="600"/>
              </a:spcBef>
            </a:pPr>
            <a:endParaRPr lang="en-US" sz="2000" dirty="0" smtClean="0">
              <a:latin typeface="+mn-lt"/>
            </a:endParaRPr>
          </a:p>
          <a:p>
            <a:pPr marL="457200" indent="-457200">
              <a:spcBef>
                <a:spcPts val="600"/>
              </a:spcBef>
              <a:buFont typeface="+mj-lt"/>
              <a:buAutoNum type="arabicPeriod"/>
            </a:pPr>
            <a:r>
              <a:rPr lang="en-US" sz="2000" dirty="0" smtClean="0">
                <a:latin typeface="+mn-lt"/>
              </a:rPr>
              <a:t>The issues</a:t>
            </a:r>
            <a:endParaRPr lang="en-US" sz="2000" dirty="0">
              <a:latin typeface="+mn-lt"/>
            </a:endParaRPr>
          </a:p>
          <a:p>
            <a:pPr marL="457200" indent="-457200">
              <a:spcBef>
                <a:spcPts val="600"/>
              </a:spcBef>
              <a:buFont typeface="+mj-lt"/>
              <a:buAutoNum type="arabicPeriod"/>
            </a:pPr>
            <a:r>
              <a:rPr lang="en-US" sz="2000" dirty="0" smtClean="0">
                <a:latin typeface="+mn-lt"/>
              </a:rPr>
              <a:t>Why </a:t>
            </a:r>
            <a:r>
              <a:rPr lang="en-US" sz="2000" dirty="0">
                <a:latin typeface="+mn-lt"/>
              </a:rPr>
              <a:t>is </a:t>
            </a:r>
            <a:r>
              <a:rPr lang="en-US" sz="2000" dirty="0" smtClean="0">
                <a:latin typeface="+mn-lt"/>
              </a:rPr>
              <a:t>data or research </a:t>
            </a:r>
            <a:r>
              <a:rPr lang="en-US" sz="2000" dirty="0">
                <a:latin typeface="+mn-lt"/>
              </a:rPr>
              <a:t>so useful</a:t>
            </a:r>
            <a:r>
              <a:rPr lang="en-US" sz="2000" dirty="0" smtClean="0">
                <a:latin typeface="+mn-lt"/>
              </a:rPr>
              <a:t>?</a:t>
            </a:r>
            <a:endParaRPr lang="en-US" sz="2000" dirty="0">
              <a:latin typeface="+mn-lt"/>
            </a:endParaRPr>
          </a:p>
          <a:p>
            <a:pPr marL="457200" indent="-457200">
              <a:spcBef>
                <a:spcPts val="600"/>
              </a:spcBef>
              <a:buFont typeface="+mj-lt"/>
              <a:buAutoNum type="arabicPeriod"/>
            </a:pPr>
            <a:r>
              <a:rPr lang="en-US" sz="2000" dirty="0" smtClean="0">
                <a:latin typeface="+mn-lt"/>
              </a:rPr>
              <a:t>Some problems that have to be faced and dealt with (e.g. within “what works”</a:t>
            </a:r>
          </a:p>
          <a:p>
            <a:pPr marL="457200" indent="-457200">
              <a:spcBef>
                <a:spcPts val="600"/>
              </a:spcBef>
              <a:buFont typeface="+mj-lt"/>
              <a:buAutoNum type="arabicPeriod"/>
            </a:pPr>
            <a:r>
              <a:rPr lang="en-US" sz="2000" dirty="0" smtClean="0">
                <a:latin typeface="+mn-lt"/>
              </a:rPr>
              <a:t>Where do we stand? What are the options?</a:t>
            </a:r>
          </a:p>
          <a:p>
            <a:pPr marL="457200" indent="-457200">
              <a:spcBef>
                <a:spcPts val="600"/>
              </a:spcBef>
              <a:buFont typeface="+mj-lt"/>
              <a:buAutoNum type="arabicPeriod"/>
            </a:pPr>
            <a:r>
              <a:rPr lang="en-US" sz="2000" dirty="0" smtClean="0">
                <a:latin typeface="+mn-lt"/>
              </a:rPr>
              <a:t>Discussion</a:t>
            </a:r>
          </a:p>
          <a:p>
            <a:pPr>
              <a:spcBef>
                <a:spcPts val="600"/>
              </a:spcBef>
            </a:pPr>
            <a:r>
              <a:rPr lang="en-US" sz="2000" dirty="0" smtClean="0">
                <a:latin typeface="+mn-lt"/>
              </a:rPr>
              <a:t>Presented by headlines</a:t>
            </a:r>
            <a:endParaRPr lang="en-US" sz="20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17822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400" b="0" dirty="0">
                <a:latin typeface="+mn-lt"/>
              </a:rPr>
              <a:t>A general background to the main </a:t>
            </a:r>
            <a:r>
              <a:rPr lang="en-US" sz="2400" b="0" dirty="0" smtClean="0">
                <a:latin typeface="+mn-lt"/>
              </a:rPr>
              <a:t>issues: </a:t>
            </a:r>
            <a:r>
              <a:rPr lang="en-US" sz="2400" dirty="0" smtClean="0">
                <a:latin typeface="+mn-lt"/>
              </a:rPr>
              <a:t>Case opened and closed</a:t>
            </a:r>
            <a:endParaRPr lang="en-US" sz="240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7</a:t>
            </a:fld>
            <a:endParaRPr lang="en-US" dirty="0" smtClean="0"/>
          </a:p>
        </p:txBody>
      </p:sp>
      <p:sp>
        <p:nvSpPr>
          <p:cNvPr id="8" name="Rectangle 2"/>
          <p:cNvSpPr txBox="1">
            <a:spLocks/>
          </p:cNvSpPr>
          <p:nvPr/>
        </p:nvSpPr>
        <p:spPr bwMode="auto">
          <a:xfrm>
            <a:off x="408211" y="1503765"/>
            <a:ext cx="9405430" cy="555585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r>
              <a:rPr lang="en-US" sz="2000" b="1" dirty="0" smtClean="0">
                <a:latin typeface="+mn-lt"/>
              </a:rPr>
              <a:t>Research: </a:t>
            </a:r>
            <a:r>
              <a:rPr lang="en-US" sz="2000" dirty="0" smtClean="0">
                <a:latin typeface="+mn-lt"/>
              </a:rPr>
              <a:t>I take it as a premise for my discussion that it is absolutely vital for the global society, and its parts, to foster research. Research enlightens</a:t>
            </a:r>
            <a:r>
              <a:rPr lang="en-US" sz="2000" dirty="0">
                <a:latin typeface="+mn-lt"/>
              </a:rPr>
              <a:t>, explains, </a:t>
            </a:r>
            <a:r>
              <a:rPr lang="en-US" sz="2000" dirty="0" smtClean="0">
                <a:latin typeface="+mn-lt"/>
              </a:rPr>
              <a:t>informs, inspires, debunks myths, opens up new venues and perspectives, simplifies - but also shows complexities and connections that were not seen before and research often suggests problems or deficiencies in what we have been doing (or have neglected). </a:t>
            </a:r>
          </a:p>
          <a:p>
            <a:pPr>
              <a:spcBef>
                <a:spcPts val="600"/>
              </a:spcBef>
            </a:pPr>
            <a:r>
              <a:rPr lang="en-US" sz="2000" b="1" dirty="0" smtClean="0">
                <a:latin typeface="+mn-lt"/>
              </a:rPr>
              <a:t>Data - evidence: </a:t>
            </a:r>
            <a:r>
              <a:rPr lang="en-US" sz="2000" dirty="0" smtClean="0">
                <a:latin typeface="+mn-lt"/>
              </a:rPr>
              <a:t>I also take it for granted that when taking most decisions within the public sphere, we demand that they are informed, based on a careful collection of data which is guided by the rules of science. This ensures that the decisions are transparent, balanced, deliberated and neither whimsical nor capricious, idiosyncratic, politically biased </a:t>
            </a:r>
            <a:r>
              <a:rPr lang="en-US" sz="2000" dirty="0" smtClean="0">
                <a:latin typeface="+mn-lt"/>
              </a:rPr>
              <a:t>nor </a:t>
            </a:r>
            <a:r>
              <a:rPr lang="en-US" sz="2000" dirty="0" smtClean="0">
                <a:latin typeface="+mn-lt"/>
              </a:rPr>
              <a:t>self-serving. Any decision that affects the equity between students, their progress or current or future well-being shall be based on data. Data, can be inspiring or motivational, it can charter progress being made and seems also to be necessary to enable us to place trust in a system: it must demonstrate that it </a:t>
            </a:r>
            <a:r>
              <a:rPr lang="en-US" sz="2000" dirty="0">
                <a:latin typeface="+mn-lt"/>
              </a:rPr>
              <a:t>functions well by using solid </a:t>
            </a:r>
            <a:r>
              <a:rPr lang="en-US" sz="2000" dirty="0" smtClean="0">
                <a:latin typeface="+mn-lt"/>
              </a:rPr>
              <a:t>data.</a:t>
            </a:r>
          </a:p>
          <a:p>
            <a:pPr>
              <a:spcBef>
                <a:spcPts val="600"/>
              </a:spcBef>
            </a:pPr>
            <a:r>
              <a:rPr lang="en-US" sz="2000" dirty="0" smtClean="0">
                <a:latin typeface="+mn-lt"/>
              </a:rPr>
              <a:t>Thus </a:t>
            </a:r>
            <a:r>
              <a:rPr lang="en-US" sz="2000" dirty="0">
                <a:latin typeface="+mn-lt"/>
              </a:rPr>
              <a:t>there can hardly be any doubt that we should </a:t>
            </a:r>
            <a:r>
              <a:rPr lang="en-US" sz="2000" dirty="0" smtClean="0">
                <a:latin typeface="+mn-lt"/>
              </a:rPr>
              <a:t>relentlessly concentrate on fostering </a:t>
            </a:r>
            <a:r>
              <a:rPr lang="en-US" sz="2000" dirty="0">
                <a:latin typeface="+mn-lt"/>
              </a:rPr>
              <a:t>both research and the use of data </a:t>
            </a:r>
            <a:r>
              <a:rPr lang="en-US" sz="2000" dirty="0" smtClean="0">
                <a:latin typeface="+mn-lt"/>
              </a:rPr>
              <a:t>– evidence in </a:t>
            </a:r>
            <a:r>
              <a:rPr lang="en-US" sz="2000" dirty="0">
                <a:latin typeface="+mn-lt"/>
              </a:rPr>
              <a:t>education.  These are the elixir of progress. The more the better.  </a:t>
            </a:r>
            <a:r>
              <a:rPr lang="en-US" sz="2000" b="1" dirty="0">
                <a:latin typeface="+mn-lt"/>
              </a:rPr>
              <a:t>So the case seems to be closed? </a:t>
            </a:r>
            <a:r>
              <a:rPr lang="en-US" sz="2000" b="1" dirty="0" smtClean="0">
                <a:latin typeface="+mn-lt"/>
              </a:rPr>
              <a:t>Get going!</a:t>
            </a:r>
          </a:p>
        </p:txBody>
      </p:sp>
    </p:spTree>
    <p:extLst>
      <p:ext uri="{BB962C8B-B14F-4D97-AF65-F5344CB8AC3E}">
        <p14:creationId xmlns:p14="http://schemas.microsoft.com/office/powerpoint/2010/main" val="25378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09589" y="568052"/>
            <a:ext cx="8827614" cy="880516"/>
          </a:xfrm>
          <a:solidFill>
            <a:schemeClr val="bg1"/>
          </a:solidFill>
        </p:spPr>
        <p:txBody>
          <a:bodyPr/>
          <a:lstStyle/>
          <a:p>
            <a:pPr>
              <a:spcBef>
                <a:spcPts val="600"/>
              </a:spcBef>
            </a:pPr>
            <a:r>
              <a:rPr lang="en-US" sz="2400" b="0" dirty="0">
                <a:latin typeface="+mn-lt"/>
              </a:rPr>
              <a:t>A general background to the main </a:t>
            </a:r>
            <a:r>
              <a:rPr lang="en-US" sz="2400" b="0" dirty="0" smtClean="0">
                <a:latin typeface="+mn-lt"/>
              </a:rPr>
              <a:t>issues: </a:t>
            </a:r>
            <a:r>
              <a:rPr lang="en-US" sz="2400" dirty="0" smtClean="0">
                <a:latin typeface="+mn-lt"/>
              </a:rPr>
              <a:t>Not quite </a:t>
            </a:r>
            <a:endParaRPr lang="en-US" sz="2400" dirty="0">
              <a:latin typeface="+mn-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8</a:t>
            </a:fld>
            <a:endParaRPr lang="en-US" dirty="0" smtClean="0"/>
          </a:p>
        </p:txBody>
      </p:sp>
      <p:sp>
        <p:nvSpPr>
          <p:cNvPr id="8" name="Rectangle 2"/>
          <p:cNvSpPr txBox="1">
            <a:spLocks/>
          </p:cNvSpPr>
          <p:nvPr/>
        </p:nvSpPr>
        <p:spPr bwMode="auto">
          <a:xfrm>
            <a:off x="509589" y="1503765"/>
            <a:ext cx="8467574" cy="5555853"/>
          </a:xfrm>
          <a:prstGeom prst="rect">
            <a:avLst/>
          </a:prstGeom>
          <a:solidFill>
            <a:schemeClr val="bg1"/>
          </a:solidFill>
          <a:ln w="9525">
            <a:noFill/>
            <a:miter lim="800000"/>
            <a:headEnd/>
            <a:tailEnd/>
          </a:ln>
        </p:spPr>
        <p:txBody>
          <a:bodyPr vert="horz" wrap="square" lIns="90727" tIns="45364" rIns="90727" bIns="45364" numCol="1" anchor="t" anchorCtr="0" compatLnSpc="1">
            <a:prstTxWarp prst="textNoShape">
              <a:avLst/>
            </a:prstTxWarp>
          </a:bodyPr>
          <a:lstStyle/>
          <a:p>
            <a:pPr marL="342900" indent="-342900">
              <a:spcBef>
                <a:spcPts val="600"/>
              </a:spcBef>
              <a:buFont typeface="Arial" panose="020B0604020202020204" pitchFamily="34" charset="0"/>
              <a:buChar char="•"/>
            </a:pPr>
            <a:endParaRPr lang="en-US" sz="2000" b="1" dirty="0" smtClean="0">
              <a:latin typeface="+mn-lt"/>
            </a:endParaRPr>
          </a:p>
          <a:p>
            <a:pPr marL="342900" indent="-342900">
              <a:spcBef>
                <a:spcPts val="600"/>
              </a:spcBef>
              <a:buFont typeface="Arial" panose="020B0604020202020204" pitchFamily="34" charset="0"/>
              <a:buChar char="•"/>
            </a:pPr>
            <a:r>
              <a:rPr lang="en-US" sz="2000" b="1" dirty="0" smtClean="0">
                <a:latin typeface="+mn-lt"/>
              </a:rPr>
              <a:t>But it can be argued that this is far from being so: </a:t>
            </a:r>
          </a:p>
          <a:p>
            <a:pPr>
              <a:spcBef>
                <a:spcPts val="600"/>
              </a:spcBef>
            </a:pPr>
            <a:endParaRPr lang="en-US" sz="2000" dirty="0" smtClean="0">
              <a:latin typeface="+mn-lt"/>
            </a:endParaRPr>
          </a:p>
          <a:p>
            <a:pPr marL="342900" indent="-342900">
              <a:spcBef>
                <a:spcPts val="600"/>
              </a:spcBef>
              <a:buFont typeface="Arial" panose="020B0604020202020204" pitchFamily="34" charset="0"/>
              <a:buChar char="•"/>
            </a:pPr>
            <a:r>
              <a:rPr lang="en-US" sz="2000" dirty="0" smtClean="0">
                <a:latin typeface="+mn-lt"/>
              </a:rPr>
              <a:t>The ethos of science - that we cherish - can be rather merciless in demanding critical analysis of methods and concepts and the way we ask questions,  collect data, interpret them and use. Thus when we turn the search light of science on itself it reminds us that despite its importance, </a:t>
            </a:r>
            <a:r>
              <a:rPr lang="en-US" sz="2000" b="1" dirty="0" smtClean="0">
                <a:latin typeface="+mn-lt"/>
              </a:rPr>
              <a:t>science cannot do everything</a:t>
            </a:r>
            <a:r>
              <a:rPr lang="en-US" sz="2000" dirty="0" smtClean="0">
                <a:latin typeface="+mn-lt"/>
              </a:rPr>
              <a:t>, </a:t>
            </a:r>
            <a:r>
              <a:rPr lang="en-US" sz="2000" i="1" dirty="0" smtClean="0">
                <a:latin typeface="+mn-lt"/>
              </a:rPr>
              <a:t>inter alia </a:t>
            </a:r>
            <a:r>
              <a:rPr lang="en-US" sz="2000" dirty="0" smtClean="0">
                <a:latin typeface="+mn-lt"/>
              </a:rPr>
              <a:t>may neither be able to answer some of the most important educational questions nor give us all the guidance we may be set to expect from science and rigorous data.</a:t>
            </a:r>
          </a:p>
          <a:p>
            <a:pPr marL="342900" indent="-342900">
              <a:spcBef>
                <a:spcPts val="600"/>
              </a:spcBef>
              <a:buFont typeface="Arial" panose="020B0604020202020204" pitchFamily="34" charset="0"/>
              <a:buChar char="•"/>
            </a:pPr>
            <a:r>
              <a:rPr lang="en-US" sz="2000" dirty="0">
                <a:latin typeface="+mn-lt"/>
              </a:rPr>
              <a:t>Even if we leave aside the complications that arise when defining the central concepts </a:t>
            </a:r>
            <a:r>
              <a:rPr lang="en-US" sz="2000" dirty="0" smtClean="0">
                <a:latin typeface="+mn-lt"/>
              </a:rPr>
              <a:t>(research, data, evidence, good education, achievement, progress, …) and </a:t>
            </a:r>
            <a:r>
              <a:rPr lang="en-US" sz="2000" dirty="0">
                <a:latin typeface="+mn-lt"/>
              </a:rPr>
              <a:t>also a host of technical (methodological) problems when doing research or collecting data – which are there, of course, but often ignored, - we still face a number of even more difficult </a:t>
            </a:r>
            <a:r>
              <a:rPr lang="en-US" sz="2000" dirty="0" smtClean="0">
                <a:latin typeface="+mn-lt"/>
              </a:rPr>
              <a:t>questions or issues to deal with.</a:t>
            </a:r>
          </a:p>
          <a:p>
            <a:pPr marL="342900" indent="-342900">
              <a:spcBef>
                <a:spcPts val="600"/>
              </a:spcBef>
              <a:buFont typeface="Arial" panose="020B0604020202020204" pitchFamily="34" charset="0"/>
              <a:buChar char="•"/>
            </a:pPr>
            <a:r>
              <a:rPr lang="en-US" sz="2000" dirty="0" smtClean="0">
                <a:latin typeface="+mn-lt"/>
              </a:rPr>
              <a:t> </a:t>
            </a:r>
            <a:r>
              <a:rPr lang="en-US" sz="2000" b="1" dirty="0" smtClean="0">
                <a:latin typeface="+mn-lt"/>
              </a:rPr>
              <a:t>So the case is wide open again.</a:t>
            </a:r>
            <a:endParaRPr lang="en-US" sz="2000" b="1" dirty="0">
              <a:latin typeface="+mn-lt"/>
            </a:endParaRPr>
          </a:p>
        </p:txBody>
      </p:sp>
    </p:spTree>
    <p:extLst>
      <p:ext uri="{BB962C8B-B14F-4D97-AF65-F5344CB8AC3E}">
        <p14:creationId xmlns:p14="http://schemas.microsoft.com/office/powerpoint/2010/main" val="133882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36203" y="446016"/>
            <a:ext cx="4435126" cy="880516"/>
          </a:xfrm>
          <a:solidFill>
            <a:schemeClr val="bg1"/>
          </a:solidFill>
        </p:spPr>
        <p:txBody>
          <a:bodyPr/>
          <a:lstStyle/>
          <a:p>
            <a:pPr algn="l"/>
            <a:r>
              <a:rPr lang="en-GB" sz="2800" b="0" dirty="0" smtClean="0">
                <a:latin typeface="+mj-lt"/>
              </a:rPr>
              <a:t>The framework for the paper</a:t>
            </a:r>
            <a:endParaRPr lang="en-GB" sz="2800" b="0" dirty="0">
              <a:latin typeface="+mj-lt"/>
            </a:endParaRPr>
          </a:p>
        </p:txBody>
      </p:sp>
      <p:sp>
        <p:nvSpPr>
          <p:cNvPr id="4" name="Síðufótarstaðgengill 3"/>
          <p:cNvSpPr>
            <a:spLocks noGrp="1"/>
          </p:cNvSpPr>
          <p:nvPr>
            <p:ph type="ftr" sz="quarter" idx="11"/>
          </p:nvPr>
        </p:nvSpPr>
        <p:spPr/>
        <p:txBody>
          <a:bodyPr/>
          <a:lstStyle/>
          <a:p>
            <a:pPr>
              <a:defRPr/>
            </a:pPr>
            <a:r>
              <a:rPr lang="en-GB" dirty="0" smtClean="0"/>
              <a:t>Jón Torfi Jónasson  ECER August 2016 Dublin</a:t>
            </a:r>
            <a:endParaRPr lang="is-IS" dirty="0"/>
          </a:p>
        </p:txBody>
      </p:sp>
      <p:sp>
        <p:nvSpPr>
          <p:cNvPr id="3077" name="Skyggnunúmersstaðgengill 4"/>
          <p:cNvSpPr>
            <a:spLocks noGrp="1"/>
          </p:cNvSpPr>
          <p:nvPr>
            <p:ph type="sldNum" sz="quarter" idx="12"/>
          </p:nvPr>
        </p:nvSpPr>
        <p:spPr bwMode="auto">
          <a:noFill/>
          <a:ln>
            <a:miter lim="800000"/>
            <a:headEnd/>
            <a:tailEnd/>
          </a:ln>
        </p:spPr>
        <p:txBody>
          <a:bodyPr/>
          <a:lstStyle/>
          <a:p>
            <a:fld id="{BB88A195-84AC-4FF4-98D0-0053CA5E9CA9}" type="slidenum">
              <a:rPr lang="en-US" smtClean="0"/>
              <a:pPr/>
              <a:t>9</a:t>
            </a:fld>
            <a:endParaRPr lang="en-US" dirty="0" smtClean="0"/>
          </a:p>
        </p:txBody>
      </p:sp>
      <p:sp>
        <p:nvSpPr>
          <p:cNvPr id="8" name="Rectangle 2"/>
          <p:cNvSpPr txBox="1">
            <a:spLocks/>
          </p:cNvSpPr>
          <p:nvPr/>
        </p:nvSpPr>
        <p:spPr bwMode="auto">
          <a:xfrm>
            <a:off x="1200299" y="1503765"/>
            <a:ext cx="8613342" cy="4320871"/>
          </a:xfrm>
          <a:prstGeom prst="rect">
            <a:avLst/>
          </a:prstGeom>
          <a:noFill/>
          <a:ln w="9525">
            <a:noFill/>
            <a:miter lim="800000"/>
            <a:headEnd/>
            <a:tailEnd/>
          </a:ln>
        </p:spPr>
        <p:txBody>
          <a:bodyPr vert="horz" wrap="square" lIns="90727" tIns="45364" rIns="90727" bIns="45364" numCol="1" anchor="t" anchorCtr="0" compatLnSpc="1">
            <a:prstTxWarp prst="textNoShape">
              <a:avLst/>
            </a:prstTxWarp>
          </a:bodyPr>
          <a:lstStyle/>
          <a:p>
            <a:pPr>
              <a:spcBef>
                <a:spcPts val="600"/>
              </a:spcBef>
            </a:pPr>
            <a:endParaRPr lang="en-US" sz="3200" dirty="0" smtClean="0">
              <a:latin typeface="+mn-lt"/>
            </a:endParaRPr>
          </a:p>
          <a:p>
            <a:pPr>
              <a:spcBef>
                <a:spcPts val="600"/>
              </a:spcBef>
            </a:pPr>
            <a:endParaRPr lang="en-US" sz="3200" dirty="0">
              <a:latin typeface="+mn-lt"/>
            </a:endParaRPr>
          </a:p>
          <a:p>
            <a:pPr>
              <a:spcBef>
                <a:spcPts val="600"/>
              </a:spcBef>
            </a:pPr>
            <a:r>
              <a:rPr lang="en-US" sz="3200" dirty="0" smtClean="0">
                <a:latin typeface="+mn-lt"/>
              </a:rPr>
              <a:t>Why </a:t>
            </a:r>
            <a:r>
              <a:rPr lang="en-US" sz="3200" dirty="0">
                <a:latin typeface="+mn-lt"/>
              </a:rPr>
              <a:t>is </a:t>
            </a:r>
            <a:r>
              <a:rPr lang="en-US" sz="3200" dirty="0" smtClean="0">
                <a:latin typeface="+mn-lt"/>
              </a:rPr>
              <a:t>data or research </a:t>
            </a:r>
            <a:r>
              <a:rPr lang="en-US" sz="3200" dirty="0">
                <a:latin typeface="+mn-lt"/>
              </a:rPr>
              <a:t>so useful</a:t>
            </a:r>
            <a:r>
              <a:rPr lang="en-US" sz="3200" dirty="0" smtClean="0">
                <a:latin typeface="+mn-lt"/>
              </a:rPr>
              <a:t>?</a:t>
            </a:r>
            <a:endParaRPr lang="en-US" sz="3200" dirty="0">
              <a:latin typeface="+mn-lt"/>
            </a:endParaRPr>
          </a:p>
          <a:p>
            <a:pPr>
              <a:spcBef>
                <a:spcPts val="600"/>
              </a:spcBef>
            </a:pPr>
            <a:endParaRPr lang="en-US" sz="2000" dirty="0">
              <a:latin typeface="+mn-lt"/>
            </a:endParaRPr>
          </a:p>
        </p:txBody>
      </p:sp>
    </p:spTree>
    <p:extLst>
      <p:ext uri="{BB962C8B-B14F-4D97-AF65-F5344CB8AC3E}">
        <p14:creationId xmlns:p14="http://schemas.microsoft.com/office/powerpoint/2010/main" val="3213528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31204</TotalTime>
  <Words>3037</Words>
  <Application>Microsoft Office PowerPoint</Application>
  <PresentationFormat>Custom</PresentationFormat>
  <Paragraphs>278</Paragraphs>
  <Slides>30</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Calibri</vt:lpstr>
      <vt:lpstr>Frutiger LT Std 55 Roman</vt:lpstr>
      <vt:lpstr>1_Office Theme</vt:lpstr>
      <vt:lpstr>PowerPoint Presentation</vt:lpstr>
      <vt:lpstr>ECER 2016 University College Dublin 23.-26.8. 2016</vt:lpstr>
      <vt:lpstr>The framework for the paper</vt:lpstr>
      <vt:lpstr>Two starting points      1. Education</vt:lpstr>
      <vt:lpstr>Two starting points:       2. Data, evidence</vt:lpstr>
      <vt:lpstr>The framework for the paper</vt:lpstr>
      <vt:lpstr>A general background to the main issues: Case opened and closed</vt:lpstr>
      <vt:lpstr>A general background to the main issues: Not quite </vt:lpstr>
      <vt:lpstr>The framework for the paper</vt:lpstr>
      <vt:lpstr>Why is  research and data obtained, obeying the rules of science, so useful?</vt:lpstr>
      <vt:lpstr>Why is data or research so useful? - What does data look like?</vt:lpstr>
      <vt:lpstr>The framework for the paper</vt:lpstr>
      <vt:lpstr>The framework for the paper</vt:lpstr>
      <vt:lpstr>Data  With data we face essentially the same problems as with research </vt:lpstr>
      <vt:lpstr>Thus, some problems that have to be faced and dealt with</vt:lpstr>
      <vt:lpstr>The framework for the paper</vt:lpstr>
      <vt:lpstr>Where do we stand? What are the operational options? </vt:lpstr>
      <vt:lpstr>Thus we have important tasks that should be formally undertaken</vt:lpstr>
      <vt:lpstr>And these (important tasks that should be formally undertaken)</vt:lpstr>
      <vt:lpstr>.</vt:lpstr>
      <vt:lpstr>Discussion - conclusion</vt:lpstr>
      <vt:lpstr>Thank you</vt:lpstr>
      <vt:lpstr>The framework for the paper</vt:lpstr>
      <vt:lpstr> What is the “what works” idea in the field of education</vt:lpstr>
      <vt:lpstr> What works: What is the basis for the idea?</vt:lpstr>
      <vt:lpstr> What works: What are the methodological issues?</vt:lpstr>
      <vt:lpstr> What are the conceptual issues?</vt:lpstr>
      <vt:lpstr> What are the developmental  issues? It is a very conservative idea.</vt:lpstr>
      <vt:lpstr> What are the logistic issues?</vt:lpstr>
      <vt:lpstr> How far can it takes us? </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1051</cp:revision>
  <cp:lastPrinted>2015-10-17T09:39:54Z</cp:lastPrinted>
  <dcterms:created xsi:type="dcterms:W3CDTF">2010-06-28T14:25:40Z</dcterms:created>
  <dcterms:modified xsi:type="dcterms:W3CDTF">2016-09-16T14:29:34Z</dcterms:modified>
</cp:coreProperties>
</file>