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9"/>
  </p:notesMasterIdLst>
  <p:handoutMasterIdLst>
    <p:handoutMasterId r:id="rId10"/>
  </p:handoutMasterIdLst>
  <p:sldIdLst>
    <p:sldId id="256" r:id="rId2"/>
    <p:sldId id="551" r:id="rId3"/>
    <p:sldId id="555" r:id="rId4"/>
    <p:sldId id="556" r:id="rId5"/>
    <p:sldId id="554" r:id="rId6"/>
    <p:sldId id="552" r:id="rId7"/>
    <p:sldId id="461" r:id="rId8"/>
  </p:sldIdLst>
  <p:sldSz cx="10177463" cy="7616825"/>
  <p:notesSz cx="6797675" cy="9928225"/>
  <p:defaultTextStyle>
    <a:defPPr>
      <a:defRPr lang="en-GB"/>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0608" indent="-95198" algn="l" rtl="0" fontAlgn="base">
      <a:spcBef>
        <a:spcPct val="0"/>
      </a:spcBef>
      <a:spcAft>
        <a:spcPct val="0"/>
      </a:spcAft>
      <a:defRPr kern="1200">
        <a:solidFill>
          <a:schemeClr val="tx1"/>
        </a:solidFill>
        <a:latin typeface="Arial" charset="0"/>
        <a:ea typeface="ＭＳ Ｐゴシック" charset="-128"/>
        <a:cs typeface="+mn-cs"/>
      </a:defRPr>
    </a:lvl2pPr>
    <a:lvl3pPr marL="904388" indent="-190397" algn="l" rtl="0" fontAlgn="base">
      <a:spcBef>
        <a:spcPct val="0"/>
      </a:spcBef>
      <a:spcAft>
        <a:spcPct val="0"/>
      </a:spcAft>
      <a:defRPr kern="1200">
        <a:solidFill>
          <a:schemeClr val="tx1"/>
        </a:solidFill>
        <a:latin typeface="Arial" charset="0"/>
        <a:ea typeface="ＭＳ Ｐゴシック" charset="-128"/>
        <a:cs typeface="+mn-cs"/>
      </a:defRPr>
    </a:lvl3pPr>
    <a:lvl4pPr marL="1358169" indent="-287184" algn="l" rtl="0" fontAlgn="base">
      <a:spcBef>
        <a:spcPct val="0"/>
      </a:spcBef>
      <a:spcAft>
        <a:spcPct val="0"/>
      </a:spcAft>
      <a:defRPr kern="1200">
        <a:solidFill>
          <a:schemeClr val="tx1"/>
        </a:solidFill>
        <a:latin typeface="Arial" charset="0"/>
        <a:ea typeface="ＭＳ Ｐゴシック" charset="-128"/>
        <a:cs typeface="+mn-cs"/>
      </a:defRPr>
    </a:lvl4pPr>
    <a:lvl5pPr marL="1813539" indent="-383968" algn="l" rtl="0" fontAlgn="base">
      <a:spcBef>
        <a:spcPct val="0"/>
      </a:spcBef>
      <a:spcAft>
        <a:spcPct val="0"/>
      </a:spcAft>
      <a:defRPr kern="1200">
        <a:solidFill>
          <a:schemeClr val="tx1"/>
        </a:solidFill>
        <a:latin typeface="Arial" charset="0"/>
        <a:ea typeface="ＭＳ Ｐゴシック" charset="-128"/>
        <a:cs typeface="+mn-cs"/>
      </a:defRPr>
    </a:lvl5pPr>
    <a:lvl6pPr marL="2284772" algn="l" defTabSz="913909" rtl="0" eaLnBrk="1" latinLnBrk="0" hangingPunct="1">
      <a:defRPr kern="1200">
        <a:solidFill>
          <a:schemeClr val="tx1"/>
        </a:solidFill>
        <a:latin typeface="Arial" charset="0"/>
        <a:ea typeface="ＭＳ Ｐゴシック" charset="-128"/>
        <a:cs typeface="+mn-cs"/>
      </a:defRPr>
    </a:lvl6pPr>
    <a:lvl7pPr marL="2741725" algn="l" defTabSz="913909" rtl="0" eaLnBrk="1" latinLnBrk="0" hangingPunct="1">
      <a:defRPr kern="1200">
        <a:solidFill>
          <a:schemeClr val="tx1"/>
        </a:solidFill>
        <a:latin typeface="Arial" charset="0"/>
        <a:ea typeface="ＭＳ Ｐゴシック" charset="-128"/>
        <a:cs typeface="+mn-cs"/>
      </a:defRPr>
    </a:lvl7pPr>
    <a:lvl8pPr marL="3198680" algn="l" defTabSz="913909" rtl="0" eaLnBrk="1" latinLnBrk="0" hangingPunct="1">
      <a:defRPr kern="1200">
        <a:solidFill>
          <a:schemeClr val="tx1"/>
        </a:solidFill>
        <a:latin typeface="Arial" charset="0"/>
        <a:ea typeface="ＭＳ Ｐゴシック" charset="-128"/>
        <a:cs typeface="+mn-cs"/>
      </a:defRPr>
    </a:lvl8pPr>
    <a:lvl9pPr marL="3655632" algn="l" defTabSz="913909"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399">
          <p15:clr>
            <a:srgbClr val="A4A3A4"/>
          </p15:clr>
        </p15:guide>
        <p15:guide id="2" pos="3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672D"/>
    <a:srgbClr val="A34747"/>
    <a:srgbClr val="21FF85"/>
    <a:srgbClr val="FCB274"/>
    <a:srgbClr val="FC8C4E"/>
    <a:srgbClr val="B2DE82"/>
    <a:srgbClr val="FFFF99"/>
    <a:srgbClr val="FF5757"/>
    <a:srgbClr val="86AF4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9895" autoAdjust="0"/>
  </p:normalViewPr>
  <p:slideViewPr>
    <p:cSldViewPr>
      <p:cViewPr varScale="1">
        <p:scale>
          <a:sx n="76" d="100"/>
          <a:sy n="76" d="100"/>
        </p:scale>
        <p:origin x="1349" y="62"/>
      </p:cViewPr>
      <p:guideLst>
        <p:guide orient="horz" pos="2399"/>
        <p:guide pos="3206"/>
      </p:guideLst>
    </p:cSldViewPr>
  </p:slideViewPr>
  <p:outlineViewPr>
    <p:cViewPr>
      <p:scale>
        <a:sx n="33" d="100"/>
        <a:sy n="33" d="100"/>
      </p:scale>
      <p:origin x="0" y="-331"/>
    </p:cViewPr>
  </p:outlineViewPr>
  <p:notesTextViewPr>
    <p:cViewPr>
      <p:scale>
        <a:sx n="100" d="100"/>
        <a:sy n="100" d="100"/>
      </p:scale>
      <p:origin x="0" y="0"/>
    </p:cViewPr>
  </p:notesTextViewPr>
  <p:sorterViewPr>
    <p:cViewPr>
      <p:scale>
        <a:sx n="70" d="100"/>
        <a:sy n="70" d="100"/>
      </p:scale>
      <p:origin x="0" y="-16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45659" cy="496411"/>
          </a:xfrm>
          <a:prstGeom prst="rect">
            <a:avLst/>
          </a:prstGeom>
        </p:spPr>
        <p:txBody>
          <a:bodyPr vert="horz" lIns="91001" tIns="45501" rIns="91001" bIns="45501" rtlCol="0"/>
          <a:lstStyle>
            <a:lvl1pPr algn="l">
              <a:defRPr sz="1200"/>
            </a:lvl1pPr>
          </a:lstStyle>
          <a:p>
            <a:endParaRPr lang="is-IS" dirty="0"/>
          </a:p>
        </p:txBody>
      </p:sp>
      <p:sp>
        <p:nvSpPr>
          <p:cNvPr id="3" name="Dagsetningarstaðgengill 2"/>
          <p:cNvSpPr>
            <a:spLocks noGrp="1"/>
          </p:cNvSpPr>
          <p:nvPr>
            <p:ph type="dt" sz="quarter" idx="1"/>
          </p:nvPr>
        </p:nvSpPr>
        <p:spPr>
          <a:xfrm>
            <a:off x="3850443" y="0"/>
            <a:ext cx="2945659" cy="496411"/>
          </a:xfrm>
          <a:prstGeom prst="rect">
            <a:avLst/>
          </a:prstGeom>
        </p:spPr>
        <p:txBody>
          <a:bodyPr vert="horz" lIns="91001" tIns="45501" rIns="91001" bIns="45501" rtlCol="0"/>
          <a:lstStyle>
            <a:lvl1pPr algn="r">
              <a:defRPr sz="1200"/>
            </a:lvl1pPr>
          </a:lstStyle>
          <a:p>
            <a:fld id="{AF82CB6C-F16E-4D49-ABD1-14B0C117BA3A}" type="datetimeFigureOut">
              <a:rPr lang="is-IS" smtClean="0"/>
              <a:pPr/>
              <a:t>17.4.2018</a:t>
            </a:fld>
            <a:endParaRPr lang="is-IS" dirty="0"/>
          </a:p>
        </p:txBody>
      </p:sp>
      <p:sp>
        <p:nvSpPr>
          <p:cNvPr id="4" name="Síðufótarstaðgengill 3"/>
          <p:cNvSpPr>
            <a:spLocks noGrp="1"/>
          </p:cNvSpPr>
          <p:nvPr>
            <p:ph type="ftr" sz="quarter" idx="2"/>
          </p:nvPr>
        </p:nvSpPr>
        <p:spPr>
          <a:xfrm>
            <a:off x="0" y="9430091"/>
            <a:ext cx="2945659" cy="496411"/>
          </a:xfrm>
          <a:prstGeom prst="rect">
            <a:avLst/>
          </a:prstGeom>
        </p:spPr>
        <p:txBody>
          <a:bodyPr vert="horz" lIns="91001" tIns="45501" rIns="91001" bIns="45501" rtlCol="0" anchor="b"/>
          <a:lstStyle>
            <a:lvl1pPr algn="l">
              <a:defRPr sz="1200"/>
            </a:lvl1pPr>
          </a:lstStyle>
          <a:p>
            <a:endParaRPr lang="is-IS" dirty="0"/>
          </a:p>
        </p:txBody>
      </p:sp>
      <p:sp>
        <p:nvSpPr>
          <p:cNvPr id="5" name="Skyggnunúmersstaðgengill 4"/>
          <p:cNvSpPr>
            <a:spLocks noGrp="1"/>
          </p:cNvSpPr>
          <p:nvPr>
            <p:ph type="sldNum" sz="quarter" idx="3"/>
          </p:nvPr>
        </p:nvSpPr>
        <p:spPr>
          <a:xfrm>
            <a:off x="3850443" y="9430091"/>
            <a:ext cx="2945659" cy="496411"/>
          </a:xfrm>
          <a:prstGeom prst="rect">
            <a:avLst/>
          </a:prstGeom>
        </p:spPr>
        <p:txBody>
          <a:bodyPr vert="horz" lIns="91001" tIns="45501" rIns="91001" bIns="45501" rtlCol="0" anchor="b"/>
          <a:lstStyle>
            <a:lvl1pPr algn="r">
              <a:defRPr sz="1200"/>
            </a:lvl1pPr>
          </a:lstStyle>
          <a:p>
            <a:fld id="{104491F7-D900-426F-8440-6E13F05A78C8}" type="slidenum">
              <a:rPr lang="is-IS" smtClean="0"/>
              <a:pPr/>
              <a:t>‹#›</a:t>
            </a:fld>
            <a:endParaRPr lang="is-IS" dirty="0"/>
          </a:p>
        </p:txBody>
      </p:sp>
    </p:spTree>
    <p:extLst>
      <p:ext uri="{BB962C8B-B14F-4D97-AF65-F5344CB8AC3E}">
        <p14:creationId xmlns:p14="http://schemas.microsoft.com/office/powerpoint/2010/main" val="912067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45659" cy="496411"/>
          </a:xfrm>
          <a:prstGeom prst="rect">
            <a:avLst/>
          </a:prstGeom>
        </p:spPr>
        <p:txBody>
          <a:bodyPr vert="horz" lIns="91001" tIns="45501" rIns="91001" bIns="45501" rtlCol="0"/>
          <a:lstStyle>
            <a:lvl1pPr algn="l">
              <a:defRPr sz="1200"/>
            </a:lvl1pPr>
          </a:lstStyle>
          <a:p>
            <a:pPr>
              <a:defRPr/>
            </a:pPr>
            <a:endParaRPr lang="is-IS" dirty="0"/>
          </a:p>
        </p:txBody>
      </p:sp>
      <p:sp>
        <p:nvSpPr>
          <p:cNvPr id="3" name="Dagsetningarstaðgengill 2"/>
          <p:cNvSpPr>
            <a:spLocks noGrp="1"/>
          </p:cNvSpPr>
          <p:nvPr>
            <p:ph type="dt" idx="1"/>
          </p:nvPr>
        </p:nvSpPr>
        <p:spPr>
          <a:xfrm>
            <a:off x="3850443" y="0"/>
            <a:ext cx="2945659" cy="496411"/>
          </a:xfrm>
          <a:prstGeom prst="rect">
            <a:avLst/>
          </a:prstGeom>
        </p:spPr>
        <p:txBody>
          <a:bodyPr vert="horz" lIns="91001" tIns="45501" rIns="91001" bIns="45501" rtlCol="0"/>
          <a:lstStyle>
            <a:lvl1pPr algn="r">
              <a:defRPr sz="1200"/>
            </a:lvl1pPr>
          </a:lstStyle>
          <a:p>
            <a:pPr>
              <a:defRPr/>
            </a:pPr>
            <a:fld id="{569DEEAF-5F7B-4BC2-B333-8F9C2AE78D60}" type="datetimeFigureOut">
              <a:rPr lang="is-IS"/>
              <a:pPr>
                <a:defRPr/>
              </a:pPr>
              <a:t>17.4.2018</a:t>
            </a:fld>
            <a:endParaRPr lang="is-IS" dirty="0"/>
          </a:p>
        </p:txBody>
      </p:sp>
      <p:sp>
        <p:nvSpPr>
          <p:cNvPr id="4" name="Skyggnumyndastaðgengill 3"/>
          <p:cNvSpPr>
            <a:spLocks noGrp="1" noRot="1" noChangeAspect="1"/>
          </p:cNvSpPr>
          <p:nvPr>
            <p:ph type="sldImg" idx="2"/>
          </p:nvPr>
        </p:nvSpPr>
        <p:spPr>
          <a:xfrm>
            <a:off x="911225" y="744538"/>
            <a:ext cx="4975225" cy="3724275"/>
          </a:xfrm>
          <a:prstGeom prst="rect">
            <a:avLst/>
          </a:prstGeom>
          <a:noFill/>
          <a:ln w="12700">
            <a:solidFill>
              <a:prstClr val="black"/>
            </a:solidFill>
          </a:ln>
        </p:spPr>
        <p:txBody>
          <a:bodyPr vert="horz" lIns="91001" tIns="45501" rIns="91001" bIns="45501" rtlCol="0" anchor="ctr"/>
          <a:lstStyle/>
          <a:p>
            <a:pPr lvl="0"/>
            <a:endParaRPr lang="is-IS" noProof="0" dirty="0" smtClean="0"/>
          </a:p>
        </p:txBody>
      </p:sp>
      <p:sp>
        <p:nvSpPr>
          <p:cNvPr id="5" name="Minnispunktastaðgengill 4"/>
          <p:cNvSpPr>
            <a:spLocks noGrp="1"/>
          </p:cNvSpPr>
          <p:nvPr>
            <p:ph type="body" sz="quarter" idx="3"/>
          </p:nvPr>
        </p:nvSpPr>
        <p:spPr>
          <a:xfrm>
            <a:off x="679768" y="4715907"/>
            <a:ext cx="5438140" cy="4467701"/>
          </a:xfrm>
          <a:prstGeom prst="rect">
            <a:avLst/>
          </a:prstGeom>
        </p:spPr>
        <p:txBody>
          <a:bodyPr vert="horz" lIns="91001" tIns="45501" rIns="91001" bIns="45501" rtlCol="0"/>
          <a:lstStyle/>
          <a:p>
            <a:pPr lvl="0"/>
            <a:r>
              <a:rPr lang="is-IS" noProof="0" smtClean="0"/>
              <a:t>Smelltu til að breyta stílum aðaltexta</a:t>
            </a:r>
          </a:p>
          <a:p>
            <a:pPr lvl="1"/>
            <a:r>
              <a:rPr lang="is-IS" noProof="0" smtClean="0"/>
              <a:t>Annað stig</a:t>
            </a:r>
          </a:p>
          <a:p>
            <a:pPr lvl="2"/>
            <a:r>
              <a:rPr lang="is-IS" noProof="0" smtClean="0"/>
              <a:t>Þriðja stig</a:t>
            </a:r>
          </a:p>
          <a:p>
            <a:pPr lvl="3"/>
            <a:r>
              <a:rPr lang="is-IS" noProof="0" smtClean="0"/>
              <a:t>Fjórða stig</a:t>
            </a:r>
          </a:p>
          <a:p>
            <a:pPr lvl="4"/>
            <a:r>
              <a:rPr lang="is-IS" noProof="0" smtClean="0"/>
              <a:t>Fimmta stig</a:t>
            </a:r>
          </a:p>
        </p:txBody>
      </p:sp>
      <p:sp>
        <p:nvSpPr>
          <p:cNvPr id="6" name="Síðufótarstaðgengill 5"/>
          <p:cNvSpPr>
            <a:spLocks noGrp="1"/>
          </p:cNvSpPr>
          <p:nvPr>
            <p:ph type="ftr" sz="quarter" idx="4"/>
          </p:nvPr>
        </p:nvSpPr>
        <p:spPr>
          <a:xfrm>
            <a:off x="0" y="9430091"/>
            <a:ext cx="2945659" cy="496411"/>
          </a:xfrm>
          <a:prstGeom prst="rect">
            <a:avLst/>
          </a:prstGeom>
        </p:spPr>
        <p:txBody>
          <a:bodyPr vert="horz" lIns="91001" tIns="45501" rIns="91001" bIns="45501" rtlCol="0" anchor="b"/>
          <a:lstStyle>
            <a:lvl1pPr algn="l">
              <a:defRPr sz="1200"/>
            </a:lvl1pPr>
          </a:lstStyle>
          <a:p>
            <a:pPr>
              <a:defRPr/>
            </a:pPr>
            <a:endParaRPr lang="is-IS" dirty="0"/>
          </a:p>
        </p:txBody>
      </p:sp>
      <p:sp>
        <p:nvSpPr>
          <p:cNvPr id="7" name="Skyggnunúmersstaðgengill 6"/>
          <p:cNvSpPr>
            <a:spLocks noGrp="1"/>
          </p:cNvSpPr>
          <p:nvPr>
            <p:ph type="sldNum" sz="quarter" idx="5"/>
          </p:nvPr>
        </p:nvSpPr>
        <p:spPr>
          <a:xfrm>
            <a:off x="3850443" y="9430091"/>
            <a:ext cx="2945659" cy="496411"/>
          </a:xfrm>
          <a:prstGeom prst="rect">
            <a:avLst/>
          </a:prstGeom>
        </p:spPr>
        <p:txBody>
          <a:bodyPr vert="horz" lIns="91001" tIns="45501" rIns="91001" bIns="45501" rtlCol="0" anchor="b"/>
          <a:lstStyle>
            <a:lvl1pPr algn="r">
              <a:defRPr sz="1200"/>
            </a:lvl1pPr>
          </a:lstStyle>
          <a:p>
            <a:pPr>
              <a:defRPr/>
            </a:pPr>
            <a:fld id="{0E7A0564-ECC4-4730-90AE-0F173C815A50}" type="slidenum">
              <a:rPr lang="is-IS"/>
              <a:pPr>
                <a:defRPr/>
              </a:pPr>
              <a:t>‹#›</a:t>
            </a:fld>
            <a:endParaRPr lang="is-IS" dirty="0"/>
          </a:p>
        </p:txBody>
      </p:sp>
    </p:spTree>
    <p:extLst>
      <p:ext uri="{BB962C8B-B14F-4D97-AF65-F5344CB8AC3E}">
        <p14:creationId xmlns:p14="http://schemas.microsoft.com/office/powerpoint/2010/main" val="2336869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6957" algn="l" rtl="0" eaLnBrk="0" fontAlgn="base" hangingPunct="0">
      <a:spcBef>
        <a:spcPct val="30000"/>
      </a:spcBef>
      <a:spcAft>
        <a:spcPct val="0"/>
      </a:spcAft>
      <a:defRPr sz="1200" kern="1200">
        <a:solidFill>
          <a:schemeClr val="tx1"/>
        </a:solidFill>
        <a:latin typeface="+mn-lt"/>
        <a:ea typeface="+mn-ea"/>
        <a:cs typeface="+mn-cs"/>
      </a:defRPr>
    </a:lvl2pPr>
    <a:lvl3pPr marL="913909" algn="l" rtl="0" eaLnBrk="0" fontAlgn="base" hangingPunct="0">
      <a:spcBef>
        <a:spcPct val="30000"/>
      </a:spcBef>
      <a:spcAft>
        <a:spcPct val="0"/>
      </a:spcAft>
      <a:defRPr sz="1200" kern="1200">
        <a:solidFill>
          <a:schemeClr val="tx1"/>
        </a:solidFill>
        <a:latin typeface="+mn-lt"/>
        <a:ea typeface="+mn-ea"/>
        <a:cs typeface="+mn-cs"/>
      </a:defRPr>
    </a:lvl3pPr>
    <a:lvl4pPr marL="1370864" algn="l" rtl="0" eaLnBrk="0" fontAlgn="base" hangingPunct="0">
      <a:spcBef>
        <a:spcPct val="30000"/>
      </a:spcBef>
      <a:spcAft>
        <a:spcPct val="0"/>
      </a:spcAft>
      <a:defRPr sz="1200" kern="1200">
        <a:solidFill>
          <a:schemeClr val="tx1"/>
        </a:solidFill>
        <a:latin typeface="+mn-lt"/>
        <a:ea typeface="+mn-ea"/>
        <a:cs typeface="+mn-cs"/>
      </a:defRPr>
    </a:lvl4pPr>
    <a:lvl5pPr marL="1827818" algn="l" rtl="0" eaLnBrk="0" fontAlgn="base" hangingPunct="0">
      <a:spcBef>
        <a:spcPct val="30000"/>
      </a:spcBef>
      <a:spcAft>
        <a:spcPct val="0"/>
      </a:spcAft>
      <a:defRPr sz="1200" kern="1200">
        <a:solidFill>
          <a:schemeClr val="tx1"/>
        </a:solidFill>
        <a:latin typeface="+mn-lt"/>
        <a:ea typeface="+mn-ea"/>
        <a:cs typeface="+mn-cs"/>
      </a:defRPr>
    </a:lvl5pPr>
    <a:lvl6pPr marL="2284772" algn="l" defTabSz="913909" rtl="0" eaLnBrk="1" latinLnBrk="0" hangingPunct="1">
      <a:defRPr sz="1200" kern="1200">
        <a:solidFill>
          <a:schemeClr val="tx1"/>
        </a:solidFill>
        <a:latin typeface="+mn-lt"/>
        <a:ea typeface="+mn-ea"/>
        <a:cs typeface="+mn-cs"/>
      </a:defRPr>
    </a:lvl6pPr>
    <a:lvl7pPr marL="2741725" algn="l" defTabSz="913909" rtl="0" eaLnBrk="1" latinLnBrk="0" hangingPunct="1">
      <a:defRPr sz="1200" kern="1200">
        <a:solidFill>
          <a:schemeClr val="tx1"/>
        </a:solidFill>
        <a:latin typeface="+mn-lt"/>
        <a:ea typeface="+mn-ea"/>
        <a:cs typeface="+mn-cs"/>
      </a:defRPr>
    </a:lvl7pPr>
    <a:lvl8pPr marL="3198680" algn="l" defTabSz="913909" rtl="0" eaLnBrk="1" latinLnBrk="0" hangingPunct="1">
      <a:defRPr sz="1200" kern="1200">
        <a:solidFill>
          <a:schemeClr val="tx1"/>
        </a:solidFill>
        <a:latin typeface="+mn-lt"/>
        <a:ea typeface="+mn-ea"/>
        <a:cs typeface="+mn-cs"/>
      </a:defRPr>
    </a:lvl8pPr>
    <a:lvl9pPr marL="3655632" algn="l" defTabSz="91390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1</a:t>
            </a:fld>
            <a:endParaRPr lang="is-IS" dirty="0"/>
          </a:p>
        </p:txBody>
      </p:sp>
    </p:spTree>
    <p:extLst>
      <p:ext uri="{BB962C8B-B14F-4D97-AF65-F5344CB8AC3E}">
        <p14:creationId xmlns:p14="http://schemas.microsoft.com/office/powerpoint/2010/main" val="344294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2</a:t>
            </a:fld>
            <a:endParaRPr lang="is-IS" dirty="0"/>
          </a:p>
        </p:txBody>
      </p:sp>
    </p:spTree>
    <p:extLst>
      <p:ext uri="{BB962C8B-B14F-4D97-AF65-F5344CB8AC3E}">
        <p14:creationId xmlns:p14="http://schemas.microsoft.com/office/powerpoint/2010/main" val="164570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3</a:t>
            </a:fld>
            <a:endParaRPr lang="is-IS" dirty="0"/>
          </a:p>
        </p:txBody>
      </p:sp>
    </p:spTree>
    <p:extLst>
      <p:ext uri="{BB962C8B-B14F-4D97-AF65-F5344CB8AC3E}">
        <p14:creationId xmlns:p14="http://schemas.microsoft.com/office/powerpoint/2010/main" val="2945008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4</a:t>
            </a:fld>
            <a:endParaRPr lang="is-IS" dirty="0"/>
          </a:p>
        </p:txBody>
      </p:sp>
    </p:spTree>
    <p:extLst>
      <p:ext uri="{BB962C8B-B14F-4D97-AF65-F5344CB8AC3E}">
        <p14:creationId xmlns:p14="http://schemas.microsoft.com/office/powerpoint/2010/main" val="3998062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5</a:t>
            </a:fld>
            <a:endParaRPr lang="is-IS" dirty="0"/>
          </a:p>
        </p:txBody>
      </p:sp>
    </p:spTree>
    <p:extLst>
      <p:ext uri="{BB962C8B-B14F-4D97-AF65-F5344CB8AC3E}">
        <p14:creationId xmlns:p14="http://schemas.microsoft.com/office/powerpoint/2010/main" val="218752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E7A0564-ECC4-4730-90AE-0F173C815A50}" type="slidenum">
              <a:rPr lang="is-IS" smtClean="0"/>
              <a:pPr>
                <a:defRPr/>
              </a:pPr>
              <a:t>6</a:t>
            </a:fld>
            <a:endParaRPr lang="is-IS" dirty="0"/>
          </a:p>
        </p:txBody>
      </p:sp>
    </p:spTree>
    <p:extLst>
      <p:ext uri="{BB962C8B-B14F-4D97-AF65-F5344CB8AC3E}">
        <p14:creationId xmlns:p14="http://schemas.microsoft.com/office/powerpoint/2010/main" val="1268795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3311" y="2366163"/>
            <a:ext cx="8650844" cy="1632681"/>
          </a:xfrm>
        </p:spPr>
        <p:txBody>
          <a:bodyPr/>
          <a:lstStyle/>
          <a:p>
            <a:r>
              <a:rPr lang="en-US" smtClean="0"/>
              <a:t>Click to edit Master title style</a:t>
            </a:r>
            <a:endParaRPr lang="is-IS"/>
          </a:p>
        </p:txBody>
      </p:sp>
      <p:sp>
        <p:nvSpPr>
          <p:cNvPr id="3" name="Subtitle 2"/>
          <p:cNvSpPr>
            <a:spLocks noGrp="1"/>
          </p:cNvSpPr>
          <p:nvPr>
            <p:ph type="subTitle" idx="1"/>
          </p:nvPr>
        </p:nvSpPr>
        <p:spPr>
          <a:xfrm>
            <a:off x="1526621" y="4316201"/>
            <a:ext cx="7124224" cy="1946522"/>
          </a:xfrm>
        </p:spPr>
        <p:txBody>
          <a:bodyPr/>
          <a:lstStyle>
            <a:lvl1pPr marL="0" indent="0" algn="ctr">
              <a:buNone/>
              <a:defRPr/>
            </a:lvl1pPr>
            <a:lvl2pPr marL="453644" indent="0" algn="ctr">
              <a:buNone/>
              <a:defRPr/>
            </a:lvl2pPr>
            <a:lvl3pPr marL="907290" indent="0" algn="ctr">
              <a:buNone/>
              <a:defRPr/>
            </a:lvl3pPr>
            <a:lvl4pPr marL="1360932" indent="0" algn="ctr">
              <a:buNone/>
              <a:defRPr/>
            </a:lvl4pPr>
            <a:lvl5pPr marL="1814578" indent="0" algn="ctr">
              <a:buNone/>
              <a:defRPr/>
            </a:lvl5pPr>
            <a:lvl6pPr marL="2268221" indent="0" algn="ctr">
              <a:buNone/>
              <a:defRPr/>
            </a:lvl6pPr>
            <a:lvl7pPr marL="2721868" indent="0" algn="ctr">
              <a:buNone/>
              <a:defRPr/>
            </a:lvl7pPr>
            <a:lvl8pPr marL="3175511" indent="0" algn="ctr">
              <a:buNone/>
              <a:defRPr/>
            </a:lvl8pPr>
            <a:lvl9pPr marL="3629154" indent="0" algn="ctr">
              <a:buNone/>
              <a:defRPr/>
            </a:lvl9pPr>
          </a:lstStyle>
          <a:p>
            <a:r>
              <a:rPr lang="en-US" smtClean="0"/>
              <a:t>Click to edit Master subtitle style</a:t>
            </a:r>
            <a:endParaRPr lang="is-I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3EB71ACA-EBFD-4E0A-B175-7FC5E804B2C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B153A553-AE11-4F40-A436-FF2202BD43F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89262" y="1204994"/>
            <a:ext cx="2291697" cy="55990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508882" y="1204994"/>
            <a:ext cx="6710765" cy="55990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A4A309F0-BC5F-4695-B01F-531DDCE220C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is-I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CD37B114-7A5A-43A8-A456-5AB7E6AEFE3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949" y="4894517"/>
            <a:ext cx="8650844" cy="1512786"/>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803949" y="3228338"/>
            <a:ext cx="8650844" cy="1666180"/>
          </a:xfrm>
        </p:spPr>
        <p:txBody>
          <a:bodyPr anchor="b"/>
          <a:lstStyle>
            <a:lvl1pPr marL="0" indent="0">
              <a:buNone/>
              <a:defRPr sz="2000"/>
            </a:lvl1pPr>
            <a:lvl2pPr marL="453644" indent="0">
              <a:buNone/>
              <a:defRPr sz="1800"/>
            </a:lvl2pPr>
            <a:lvl3pPr marL="907290" indent="0">
              <a:buNone/>
              <a:defRPr sz="1600"/>
            </a:lvl3pPr>
            <a:lvl4pPr marL="1360932" indent="0">
              <a:buNone/>
              <a:defRPr sz="1400"/>
            </a:lvl4pPr>
            <a:lvl5pPr marL="1814578" indent="0">
              <a:buNone/>
              <a:defRPr sz="1400"/>
            </a:lvl5pPr>
            <a:lvl6pPr marL="2268221" indent="0">
              <a:buNone/>
              <a:defRPr sz="1400"/>
            </a:lvl6pPr>
            <a:lvl7pPr marL="2721868" indent="0">
              <a:buNone/>
              <a:defRPr sz="1400"/>
            </a:lvl7pPr>
            <a:lvl8pPr marL="3175511" indent="0">
              <a:buNone/>
              <a:defRPr sz="1400"/>
            </a:lvl8pPr>
            <a:lvl9pPr marL="3629154"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6" name="Slide Number Placeholder 5"/>
          <p:cNvSpPr>
            <a:spLocks noGrp="1"/>
          </p:cNvSpPr>
          <p:nvPr>
            <p:ph type="sldNum" sz="quarter" idx="12"/>
          </p:nvPr>
        </p:nvSpPr>
        <p:spPr/>
        <p:txBody>
          <a:bodyPr/>
          <a:lstStyle>
            <a:lvl1pPr>
              <a:defRPr/>
            </a:lvl1pPr>
          </a:lstStyle>
          <a:p>
            <a:pPr>
              <a:defRPr/>
            </a:pPr>
            <a:fld id="{FC60100D-B1EB-44DA-AA59-112EA3B1AA5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508874" y="2395127"/>
            <a:ext cx="4495046" cy="4408887"/>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Content Placeholder 3"/>
          <p:cNvSpPr>
            <a:spLocks noGrp="1"/>
          </p:cNvSpPr>
          <p:nvPr>
            <p:ph sz="half" idx="2"/>
          </p:nvPr>
        </p:nvSpPr>
        <p:spPr>
          <a:xfrm>
            <a:off x="5173544" y="2395127"/>
            <a:ext cx="4495046" cy="4408887"/>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9CAA9832-EE32-48A6-A8BE-EDE61DAF534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873" y="1051269"/>
            <a:ext cx="9159717" cy="1269471"/>
          </a:xfrm>
        </p:spPr>
        <p:txBody>
          <a:bodyPr/>
          <a:lstStyle>
            <a:lvl1pPr>
              <a:defRPr/>
            </a:lvl1pPr>
          </a:lstStyle>
          <a:p>
            <a:r>
              <a:rPr lang="en-US" dirty="0" smtClean="0"/>
              <a:t>Click to edit Master title style</a:t>
            </a:r>
            <a:endParaRPr lang="is-IS" dirty="0"/>
          </a:p>
        </p:txBody>
      </p:sp>
      <p:sp>
        <p:nvSpPr>
          <p:cNvPr id="3" name="Text Placeholder 2"/>
          <p:cNvSpPr>
            <a:spLocks noGrp="1"/>
          </p:cNvSpPr>
          <p:nvPr>
            <p:ph type="body" idx="1"/>
          </p:nvPr>
        </p:nvSpPr>
        <p:spPr>
          <a:xfrm>
            <a:off x="508873" y="2354029"/>
            <a:ext cx="4496814" cy="710552"/>
          </a:xfrm>
        </p:spPr>
        <p:txBody>
          <a:bodyPr anchor="b"/>
          <a:lstStyle>
            <a:lvl1pPr marL="0" indent="0">
              <a:buNone/>
              <a:defRPr sz="2300" b="1"/>
            </a:lvl1pPr>
            <a:lvl2pPr marL="453644" indent="0">
              <a:buNone/>
              <a:defRPr sz="2000" b="1"/>
            </a:lvl2pPr>
            <a:lvl3pPr marL="907290" indent="0">
              <a:buNone/>
              <a:defRPr sz="1800" b="1"/>
            </a:lvl3pPr>
            <a:lvl4pPr marL="1360932" indent="0">
              <a:buNone/>
              <a:defRPr sz="1600" b="1"/>
            </a:lvl4pPr>
            <a:lvl5pPr marL="1814578" indent="0">
              <a:buNone/>
              <a:defRPr sz="1600" b="1"/>
            </a:lvl5pPr>
            <a:lvl6pPr marL="2268221" indent="0">
              <a:buNone/>
              <a:defRPr sz="1600" b="1"/>
            </a:lvl6pPr>
            <a:lvl7pPr marL="2721868" indent="0">
              <a:buNone/>
              <a:defRPr sz="1600" b="1"/>
            </a:lvl7pPr>
            <a:lvl8pPr marL="3175511" indent="0">
              <a:buNone/>
              <a:defRPr sz="1600" b="1"/>
            </a:lvl8pPr>
            <a:lvl9pPr marL="36291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873" y="3064577"/>
            <a:ext cx="4496814" cy="3739436"/>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5" name="Text Placeholder 4"/>
          <p:cNvSpPr>
            <a:spLocks noGrp="1"/>
          </p:cNvSpPr>
          <p:nvPr>
            <p:ph type="body" sz="quarter" idx="3"/>
          </p:nvPr>
        </p:nvSpPr>
        <p:spPr>
          <a:xfrm>
            <a:off x="5170017" y="2354029"/>
            <a:ext cx="4498580" cy="710552"/>
          </a:xfrm>
        </p:spPr>
        <p:txBody>
          <a:bodyPr anchor="b"/>
          <a:lstStyle>
            <a:lvl1pPr marL="0" indent="0">
              <a:buNone/>
              <a:defRPr sz="2300" b="1"/>
            </a:lvl1pPr>
            <a:lvl2pPr marL="453644" indent="0">
              <a:buNone/>
              <a:defRPr sz="2000" b="1"/>
            </a:lvl2pPr>
            <a:lvl3pPr marL="907290" indent="0">
              <a:buNone/>
              <a:defRPr sz="1800" b="1"/>
            </a:lvl3pPr>
            <a:lvl4pPr marL="1360932" indent="0">
              <a:buNone/>
              <a:defRPr sz="1600" b="1"/>
            </a:lvl4pPr>
            <a:lvl5pPr marL="1814578" indent="0">
              <a:buNone/>
              <a:defRPr sz="1600" b="1"/>
            </a:lvl5pPr>
            <a:lvl6pPr marL="2268221" indent="0">
              <a:buNone/>
              <a:defRPr sz="1600" b="1"/>
            </a:lvl6pPr>
            <a:lvl7pPr marL="2721868" indent="0">
              <a:buNone/>
              <a:defRPr sz="1600" b="1"/>
            </a:lvl7pPr>
            <a:lvl8pPr marL="3175511" indent="0">
              <a:buNone/>
              <a:defRPr sz="1600" b="1"/>
            </a:lvl8pPr>
            <a:lvl9pPr marL="36291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0017" y="3064577"/>
            <a:ext cx="4498580" cy="3739436"/>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9" name="Slide Number Placeholder 5"/>
          <p:cNvSpPr>
            <a:spLocks noGrp="1"/>
          </p:cNvSpPr>
          <p:nvPr>
            <p:ph type="sldNum" sz="quarter" idx="12"/>
          </p:nvPr>
        </p:nvSpPr>
        <p:spPr/>
        <p:txBody>
          <a:bodyPr/>
          <a:lstStyle>
            <a:lvl1pPr>
              <a:defRPr/>
            </a:lvl1pPr>
          </a:lstStyle>
          <a:p>
            <a:pPr>
              <a:defRPr/>
            </a:pPr>
            <a:fld id="{F6515117-A375-4E50-AF72-70A65B53FF5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5" name="Slide Number Placeholder 5"/>
          <p:cNvSpPr>
            <a:spLocks noGrp="1"/>
          </p:cNvSpPr>
          <p:nvPr>
            <p:ph type="sldNum" sz="quarter" idx="12"/>
          </p:nvPr>
        </p:nvSpPr>
        <p:spPr/>
        <p:txBody>
          <a:bodyPr/>
          <a:lstStyle>
            <a:lvl1pPr>
              <a:defRPr/>
            </a:lvl1pPr>
          </a:lstStyle>
          <a:p>
            <a:pPr>
              <a:defRPr/>
            </a:pPr>
            <a:fld id="{4AEDDD0F-EFBA-42FB-ACF0-01D4114664F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4" name="Slide Number Placeholder 5"/>
          <p:cNvSpPr>
            <a:spLocks noGrp="1"/>
          </p:cNvSpPr>
          <p:nvPr>
            <p:ph type="sldNum" sz="quarter" idx="12"/>
          </p:nvPr>
        </p:nvSpPr>
        <p:spPr/>
        <p:txBody>
          <a:bodyPr/>
          <a:lstStyle>
            <a:lvl1pPr>
              <a:defRPr/>
            </a:lvl1pPr>
          </a:lstStyle>
          <a:p>
            <a:pPr>
              <a:defRPr/>
            </a:pPr>
            <a:fld id="{6CEB5E37-FCF9-4A63-8251-EE994A28B07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883" y="1204987"/>
            <a:ext cx="3348315" cy="1290630"/>
          </a:xfrm>
        </p:spPr>
        <p:txBody>
          <a:bodyPr anchor="b"/>
          <a:lstStyle>
            <a:lvl1pPr algn="l">
              <a:defRPr sz="2000" b="1"/>
            </a:lvl1pPr>
          </a:lstStyle>
          <a:p>
            <a:r>
              <a:rPr lang="en-US" dirty="0" smtClean="0"/>
              <a:t>Click to edit Master title style</a:t>
            </a:r>
            <a:endParaRPr lang="is-IS" dirty="0"/>
          </a:p>
        </p:txBody>
      </p:sp>
      <p:sp>
        <p:nvSpPr>
          <p:cNvPr id="3" name="Content Placeholder 2"/>
          <p:cNvSpPr>
            <a:spLocks noGrp="1"/>
          </p:cNvSpPr>
          <p:nvPr>
            <p:ph idx="1"/>
          </p:nvPr>
        </p:nvSpPr>
        <p:spPr>
          <a:xfrm>
            <a:off x="3979105" y="1204988"/>
            <a:ext cx="5689485" cy="5599026"/>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Text Placeholder 3"/>
          <p:cNvSpPr>
            <a:spLocks noGrp="1"/>
          </p:cNvSpPr>
          <p:nvPr>
            <p:ph type="body" sz="half" idx="2"/>
          </p:nvPr>
        </p:nvSpPr>
        <p:spPr>
          <a:xfrm>
            <a:off x="508883" y="2543899"/>
            <a:ext cx="3348315" cy="4260121"/>
          </a:xfrm>
        </p:spPr>
        <p:txBody>
          <a:bodyPr/>
          <a:lstStyle>
            <a:lvl1pPr marL="0" indent="0">
              <a:buNone/>
              <a:defRPr sz="1400"/>
            </a:lvl1pPr>
            <a:lvl2pPr marL="453644" indent="0">
              <a:buNone/>
              <a:defRPr sz="1200"/>
            </a:lvl2pPr>
            <a:lvl3pPr marL="907290" indent="0">
              <a:buNone/>
              <a:defRPr sz="1000"/>
            </a:lvl3pPr>
            <a:lvl4pPr marL="1360932" indent="0">
              <a:buNone/>
              <a:defRPr sz="900"/>
            </a:lvl4pPr>
            <a:lvl5pPr marL="1814578" indent="0">
              <a:buNone/>
              <a:defRPr sz="900"/>
            </a:lvl5pPr>
            <a:lvl6pPr marL="2268221" indent="0">
              <a:buNone/>
              <a:defRPr sz="900"/>
            </a:lvl6pPr>
            <a:lvl7pPr marL="2721868" indent="0">
              <a:buNone/>
              <a:defRPr sz="900"/>
            </a:lvl7pPr>
            <a:lvl8pPr marL="3175511" indent="0">
              <a:buNone/>
              <a:defRPr sz="900"/>
            </a:lvl8pPr>
            <a:lvl9pPr marL="3629154"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BA69AA96-3DD9-458C-B99B-2573B73FC26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4855" y="5331780"/>
            <a:ext cx="6106478" cy="62944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2298001" y="1179748"/>
            <a:ext cx="5500186" cy="4116345"/>
          </a:xfrm>
        </p:spPr>
        <p:txBody>
          <a:bodyPr/>
          <a:lstStyle>
            <a:lvl1pPr marL="0" indent="0">
              <a:buNone/>
              <a:defRPr sz="3200"/>
            </a:lvl1pPr>
            <a:lvl2pPr marL="453644" indent="0">
              <a:buNone/>
              <a:defRPr sz="2800"/>
            </a:lvl2pPr>
            <a:lvl3pPr marL="907290" indent="0">
              <a:buNone/>
              <a:defRPr sz="2300"/>
            </a:lvl3pPr>
            <a:lvl4pPr marL="1360932" indent="0">
              <a:buNone/>
              <a:defRPr sz="2000"/>
            </a:lvl4pPr>
            <a:lvl5pPr marL="1814578" indent="0">
              <a:buNone/>
              <a:defRPr sz="2000"/>
            </a:lvl5pPr>
            <a:lvl6pPr marL="2268221" indent="0">
              <a:buNone/>
              <a:defRPr sz="2000"/>
            </a:lvl6pPr>
            <a:lvl7pPr marL="2721868" indent="0">
              <a:buNone/>
              <a:defRPr sz="2000"/>
            </a:lvl7pPr>
            <a:lvl8pPr marL="3175511" indent="0">
              <a:buNone/>
              <a:defRPr sz="2000"/>
            </a:lvl8pPr>
            <a:lvl9pPr marL="3629154" indent="0">
              <a:buNone/>
              <a:defRPr sz="2000"/>
            </a:lvl9pPr>
          </a:lstStyle>
          <a:p>
            <a:pPr lvl="0"/>
            <a:endParaRPr lang="is-IS" noProof="0" dirty="0" smtClean="0"/>
          </a:p>
        </p:txBody>
      </p:sp>
      <p:sp>
        <p:nvSpPr>
          <p:cNvPr id="4" name="Text Placeholder 3"/>
          <p:cNvSpPr>
            <a:spLocks noGrp="1"/>
          </p:cNvSpPr>
          <p:nvPr>
            <p:ph type="body" sz="half" idx="2"/>
          </p:nvPr>
        </p:nvSpPr>
        <p:spPr>
          <a:xfrm>
            <a:off x="1994855" y="5961233"/>
            <a:ext cx="6106478" cy="893917"/>
          </a:xfrm>
        </p:spPr>
        <p:txBody>
          <a:bodyPr/>
          <a:lstStyle>
            <a:lvl1pPr marL="0" indent="0">
              <a:buNone/>
              <a:defRPr sz="1400"/>
            </a:lvl1pPr>
            <a:lvl2pPr marL="453644" indent="0">
              <a:buNone/>
              <a:defRPr sz="1200"/>
            </a:lvl2pPr>
            <a:lvl3pPr marL="907290" indent="0">
              <a:buNone/>
              <a:defRPr sz="1000"/>
            </a:lvl3pPr>
            <a:lvl4pPr marL="1360932" indent="0">
              <a:buNone/>
              <a:defRPr sz="900"/>
            </a:lvl4pPr>
            <a:lvl5pPr marL="1814578" indent="0">
              <a:buNone/>
              <a:defRPr sz="900"/>
            </a:lvl5pPr>
            <a:lvl6pPr marL="2268221" indent="0">
              <a:buNone/>
              <a:defRPr sz="900"/>
            </a:lvl6pPr>
            <a:lvl7pPr marL="2721868" indent="0">
              <a:buNone/>
              <a:defRPr sz="900"/>
            </a:lvl7pPr>
            <a:lvl8pPr marL="3175511" indent="0">
              <a:buNone/>
              <a:defRPr sz="900"/>
            </a:lvl8pPr>
            <a:lvl9pPr marL="3629154"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fr-FR" smtClean="0"/>
              <a:t>Banff  Public --TwinPeaks April  2018  –    Jón Torfi Jónasson</a:t>
            </a:r>
            <a:endParaRPr lang="is-IS" dirty="0"/>
          </a:p>
        </p:txBody>
      </p:sp>
      <p:sp>
        <p:nvSpPr>
          <p:cNvPr id="7" name="Slide Number Placeholder 5"/>
          <p:cNvSpPr>
            <a:spLocks noGrp="1"/>
          </p:cNvSpPr>
          <p:nvPr>
            <p:ph type="sldNum" sz="quarter" idx="12"/>
          </p:nvPr>
        </p:nvSpPr>
        <p:spPr/>
        <p:txBody>
          <a:bodyPr/>
          <a:lstStyle>
            <a:lvl1pPr>
              <a:defRPr/>
            </a:lvl1pPr>
          </a:lstStyle>
          <a:p>
            <a:pPr>
              <a:defRPr/>
            </a:pPr>
            <a:fld id="{CFCC4E89-94CA-4FB9-95A8-C53DC6E442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HI_ppt_FVS-04.jpg"/>
          <p:cNvPicPr>
            <a:picLocks noChangeAspect="1"/>
          </p:cNvPicPr>
          <p:nvPr userDrawn="1"/>
        </p:nvPicPr>
        <p:blipFill>
          <a:blip r:embed="rId13" cstate="print"/>
          <a:srcRect/>
          <a:stretch>
            <a:fillRect/>
          </a:stretch>
        </p:blipFill>
        <p:spPr bwMode="auto">
          <a:xfrm>
            <a:off x="19057" y="0"/>
            <a:ext cx="10139363" cy="7616825"/>
          </a:xfrm>
          <a:prstGeom prst="rect">
            <a:avLst/>
          </a:prstGeom>
          <a:noFill/>
          <a:ln w="9525">
            <a:noFill/>
            <a:miter lim="800000"/>
            <a:headEnd/>
            <a:tailEnd/>
          </a:ln>
        </p:spPr>
      </p:pic>
      <p:sp>
        <p:nvSpPr>
          <p:cNvPr id="1027" name="Title Placeholder 1"/>
          <p:cNvSpPr>
            <a:spLocks noGrp="1"/>
          </p:cNvSpPr>
          <p:nvPr>
            <p:ph type="title"/>
          </p:nvPr>
        </p:nvSpPr>
        <p:spPr bwMode="auto">
          <a:xfrm>
            <a:off x="506414" y="1055687"/>
            <a:ext cx="9158286" cy="1270000"/>
          </a:xfrm>
          <a:prstGeom prst="rect">
            <a:avLst/>
          </a:prstGeom>
          <a:noFill/>
          <a:ln w="9525">
            <a:noFill/>
            <a:miter lim="800000"/>
            <a:headEnd/>
            <a:tailEnd/>
          </a:ln>
        </p:spPr>
        <p:txBody>
          <a:bodyPr vert="horz" wrap="square" lIns="90727" tIns="45364" rIns="90727" bIns="45364"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509594" y="2470156"/>
            <a:ext cx="9158286" cy="4333875"/>
          </a:xfrm>
          <a:prstGeom prst="rect">
            <a:avLst/>
          </a:prstGeom>
          <a:noFill/>
          <a:ln w="9525">
            <a:noFill/>
            <a:miter lim="800000"/>
            <a:headEnd/>
            <a:tailEnd/>
          </a:ln>
        </p:spPr>
        <p:txBody>
          <a:bodyPr vert="horz" wrap="square" lIns="90727" tIns="45364" rIns="90727" bIns="4536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9588" y="7059618"/>
            <a:ext cx="2373312" cy="404812"/>
          </a:xfrm>
          <a:prstGeom prst="rect">
            <a:avLst/>
          </a:prstGeom>
        </p:spPr>
        <p:txBody>
          <a:bodyPr vert="horz" wrap="square" lIns="90727" tIns="45364" rIns="90727" bIns="45364" numCol="1" anchor="ctr" anchorCtr="0" compatLnSpc="1">
            <a:prstTxWarp prst="textNoShape">
              <a:avLst/>
            </a:prstTxWarp>
          </a:bodyPr>
          <a:lstStyle>
            <a:lvl1pPr>
              <a:defRPr sz="1200">
                <a:solidFill>
                  <a:srgbClr val="898989"/>
                </a:solidFill>
                <a:latin typeface="Calibri" pitchFamily="34" charset="0"/>
                <a:ea typeface="+mn-ea"/>
              </a:defRPr>
            </a:lvl1pPr>
          </a:lstStyle>
          <a:p>
            <a:pPr>
              <a:defRPr/>
            </a:pPr>
            <a:endParaRPr lang="en-US" dirty="0"/>
          </a:p>
        </p:txBody>
      </p:sp>
      <p:sp>
        <p:nvSpPr>
          <p:cNvPr id="5" name="Footer Placeholder 4"/>
          <p:cNvSpPr>
            <a:spLocks noGrp="1"/>
          </p:cNvSpPr>
          <p:nvPr>
            <p:ph type="ftr" sz="quarter" idx="3"/>
          </p:nvPr>
        </p:nvSpPr>
        <p:spPr>
          <a:xfrm>
            <a:off x="3476632" y="7059618"/>
            <a:ext cx="3224213" cy="404812"/>
          </a:xfrm>
          <a:prstGeom prst="rect">
            <a:avLst/>
          </a:prstGeom>
        </p:spPr>
        <p:txBody>
          <a:bodyPr vert="horz" wrap="square" lIns="90727" tIns="45364" rIns="90727" bIns="45364"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r>
              <a:rPr lang="fr-FR" smtClean="0"/>
              <a:t>Banff  Public --TwinPeaks April  2018  –    Jón Torfi Jónasson</a:t>
            </a:r>
            <a:endParaRPr lang="is-IS" dirty="0"/>
          </a:p>
        </p:txBody>
      </p:sp>
      <p:sp>
        <p:nvSpPr>
          <p:cNvPr id="6" name="Slide Number Placeholder 5"/>
          <p:cNvSpPr>
            <a:spLocks noGrp="1"/>
          </p:cNvSpPr>
          <p:nvPr>
            <p:ph type="sldNum" sz="quarter" idx="4"/>
          </p:nvPr>
        </p:nvSpPr>
        <p:spPr>
          <a:xfrm>
            <a:off x="7294563" y="7059618"/>
            <a:ext cx="2373312" cy="404812"/>
          </a:xfrm>
          <a:prstGeom prst="rect">
            <a:avLst/>
          </a:prstGeom>
        </p:spPr>
        <p:txBody>
          <a:bodyPr vert="horz" wrap="square" lIns="90727" tIns="45364" rIns="90727" bIns="45364" numCol="1" anchor="ctr" anchorCtr="0" compatLnSpc="1">
            <a:prstTxWarp prst="textNoShape">
              <a:avLst/>
            </a:prstTxWarp>
          </a:bodyPr>
          <a:lstStyle>
            <a:lvl1pPr algn="r">
              <a:defRPr sz="1200">
                <a:solidFill>
                  <a:srgbClr val="898989"/>
                </a:solidFill>
                <a:latin typeface="Calibri" charset="0"/>
              </a:defRPr>
            </a:lvl1pPr>
          </a:lstStyle>
          <a:p>
            <a:pPr>
              <a:defRPr/>
            </a:pPr>
            <a:fld id="{3BD41C9F-189A-419D-B369-68A5754904A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dt="0"/>
  <p:txStyles>
    <p:titleStyle>
      <a:lvl1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pitchFamily="34" charset="0"/>
        </a:defRPr>
      </a:lvl1pPr>
      <a:lvl2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charset="0"/>
        </a:defRPr>
      </a:lvl2pPr>
      <a:lvl3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charset="0"/>
        </a:defRPr>
      </a:lvl3pPr>
      <a:lvl4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charset="0"/>
        </a:defRPr>
      </a:lvl4pPr>
      <a:lvl5pPr algn="ctr" defTabSz="450608" rtl="0" eaLnBrk="0" fontAlgn="base" hangingPunct="0">
        <a:spcBef>
          <a:spcPct val="0"/>
        </a:spcBef>
        <a:spcAft>
          <a:spcPct val="0"/>
        </a:spcAft>
        <a:defRPr sz="3800" b="1">
          <a:solidFill>
            <a:schemeClr val="tx1"/>
          </a:solidFill>
          <a:latin typeface="Frutiger LT Std 55 Roman" pitchFamily="34" charset="0"/>
          <a:ea typeface="Arial" charset="0"/>
          <a:cs typeface="Arial" charset="0"/>
        </a:defRPr>
      </a:lvl5pPr>
      <a:lvl6pPr marL="453644" algn="ctr" defTabSz="453644" rtl="0" fontAlgn="base">
        <a:spcBef>
          <a:spcPct val="0"/>
        </a:spcBef>
        <a:spcAft>
          <a:spcPct val="0"/>
        </a:spcAft>
        <a:defRPr sz="3800">
          <a:solidFill>
            <a:schemeClr val="tx1"/>
          </a:solidFill>
          <a:latin typeface="Calibri" pitchFamily="34" charset="0"/>
        </a:defRPr>
      </a:lvl6pPr>
      <a:lvl7pPr marL="907290" algn="ctr" defTabSz="453644" rtl="0" fontAlgn="base">
        <a:spcBef>
          <a:spcPct val="0"/>
        </a:spcBef>
        <a:spcAft>
          <a:spcPct val="0"/>
        </a:spcAft>
        <a:defRPr sz="3800">
          <a:solidFill>
            <a:schemeClr val="tx1"/>
          </a:solidFill>
          <a:latin typeface="Calibri" pitchFamily="34" charset="0"/>
        </a:defRPr>
      </a:lvl7pPr>
      <a:lvl8pPr marL="1360932" algn="ctr" defTabSz="453644" rtl="0" fontAlgn="base">
        <a:spcBef>
          <a:spcPct val="0"/>
        </a:spcBef>
        <a:spcAft>
          <a:spcPct val="0"/>
        </a:spcAft>
        <a:defRPr sz="3800">
          <a:solidFill>
            <a:schemeClr val="tx1"/>
          </a:solidFill>
          <a:latin typeface="Calibri" pitchFamily="34" charset="0"/>
        </a:defRPr>
      </a:lvl8pPr>
      <a:lvl9pPr marL="1814578" algn="ctr" defTabSz="453644" rtl="0" fontAlgn="base">
        <a:spcBef>
          <a:spcPct val="0"/>
        </a:spcBef>
        <a:spcAft>
          <a:spcPct val="0"/>
        </a:spcAft>
        <a:defRPr sz="3800">
          <a:solidFill>
            <a:schemeClr val="tx1"/>
          </a:solidFill>
          <a:latin typeface="Calibri" pitchFamily="34" charset="0"/>
        </a:defRPr>
      </a:lvl9pPr>
    </p:titleStyle>
    <p:bodyStyle>
      <a:lvl1pPr marL="337958" indent="-337958" algn="l" defTabSz="450608" rtl="0" eaLnBrk="0" fontAlgn="base" hangingPunct="0">
        <a:spcBef>
          <a:spcPct val="20000"/>
        </a:spcBef>
        <a:spcAft>
          <a:spcPct val="0"/>
        </a:spcAft>
        <a:buFont typeface="Arial" charset="0"/>
        <a:buChar char="•"/>
        <a:defRPr sz="3200">
          <a:solidFill>
            <a:schemeClr val="tx1"/>
          </a:solidFill>
          <a:latin typeface="Frutiger LT Std 55 Roman" pitchFamily="34" charset="0"/>
          <a:ea typeface="Arial" charset="0"/>
          <a:cs typeface="Arial" pitchFamily="34" charset="0"/>
        </a:defRPr>
      </a:lvl1pPr>
      <a:lvl2pPr marL="734618" indent="-280837" algn="l" defTabSz="450608" rtl="0" eaLnBrk="0" fontAlgn="base" hangingPunct="0">
        <a:spcBef>
          <a:spcPct val="20000"/>
        </a:spcBef>
        <a:spcAft>
          <a:spcPct val="0"/>
        </a:spcAft>
        <a:buFont typeface="Arial" charset="0"/>
        <a:buChar char="–"/>
        <a:defRPr sz="2800">
          <a:solidFill>
            <a:schemeClr val="tx1"/>
          </a:solidFill>
          <a:latin typeface="Frutiger LT Std 55 Roman" pitchFamily="34" charset="0"/>
          <a:ea typeface="Arial" charset="0"/>
          <a:cs typeface="Arial" pitchFamily="34" charset="0"/>
        </a:defRPr>
      </a:lvl2pPr>
      <a:lvl3pPr marL="1131281" indent="-223718" algn="l" defTabSz="450608" rtl="0" eaLnBrk="0" fontAlgn="base" hangingPunct="0">
        <a:spcBef>
          <a:spcPct val="20000"/>
        </a:spcBef>
        <a:spcAft>
          <a:spcPct val="0"/>
        </a:spcAft>
        <a:buFont typeface="Arial" charset="0"/>
        <a:buChar char="•"/>
        <a:defRPr sz="2300">
          <a:solidFill>
            <a:schemeClr val="tx1"/>
          </a:solidFill>
          <a:latin typeface="Frutiger LT Std 55 Roman" pitchFamily="34" charset="0"/>
          <a:ea typeface="Arial" charset="0"/>
          <a:cs typeface="Arial" pitchFamily="34" charset="0"/>
        </a:defRPr>
      </a:lvl3pPr>
      <a:lvl4pPr marL="1585061" indent="-223718" algn="l" defTabSz="450608" rtl="0" eaLnBrk="0" fontAlgn="base" hangingPunct="0">
        <a:spcBef>
          <a:spcPct val="20000"/>
        </a:spcBef>
        <a:spcAft>
          <a:spcPct val="0"/>
        </a:spcAft>
        <a:buFont typeface="Arial" charset="0"/>
        <a:buChar char="–"/>
        <a:defRPr>
          <a:solidFill>
            <a:schemeClr val="tx1"/>
          </a:solidFill>
          <a:latin typeface="Frutiger LT Std 55 Roman" pitchFamily="34" charset="0"/>
          <a:ea typeface="Arial" charset="0"/>
          <a:cs typeface="Arial" pitchFamily="34" charset="0"/>
        </a:defRPr>
      </a:lvl4pPr>
      <a:lvl5pPr marL="2038841" indent="-223718" algn="l" defTabSz="450608" rtl="0" eaLnBrk="0" fontAlgn="base" hangingPunct="0">
        <a:spcBef>
          <a:spcPct val="20000"/>
        </a:spcBef>
        <a:spcAft>
          <a:spcPct val="0"/>
        </a:spcAft>
        <a:buFont typeface="Arial" charset="0"/>
        <a:buChar char="»"/>
        <a:defRPr>
          <a:solidFill>
            <a:schemeClr val="tx1"/>
          </a:solidFill>
          <a:latin typeface="Frutiger LT Std 55 Roman" pitchFamily="34" charset="0"/>
          <a:ea typeface="Arial" charset="0"/>
          <a:cs typeface="Arial" pitchFamily="34" charset="0"/>
        </a:defRPr>
      </a:lvl5pPr>
      <a:lvl6pPr marL="2495043" indent="-226825" algn="l" defTabSz="453644" rtl="0" fontAlgn="base">
        <a:spcBef>
          <a:spcPct val="20000"/>
        </a:spcBef>
        <a:spcAft>
          <a:spcPct val="0"/>
        </a:spcAft>
        <a:buFont typeface="Arial" charset="0"/>
        <a:buChar char="»"/>
        <a:defRPr sz="2000">
          <a:solidFill>
            <a:schemeClr val="tx1"/>
          </a:solidFill>
          <a:latin typeface="+mn-lt"/>
        </a:defRPr>
      </a:lvl6pPr>
      <a:lvl7pPr marL="2948689" indent="-226825" algn="l" defTabSz="453644" rtl="0" fontAlgn="base">
        <a:spcBef>
          <a:spcPct val="20000"/>
        </a:spcBef>
        <a:spcAft>
          <a:spcPct val="0"/>
        </a:spcAft>
        <a:buFont typeface="Arial" charset="0"/>
        <a:buChar char="»"/>
        <a:defRPr sz="2000">
          <a:solidFill>
            <a:schemeClr val="tx1"/>
          </a:solidFill>
          <a:latin typeface="+mn-lt"/>
        </a:defRPr>
      </a:lvl7pPr>
      <a:lvl8pPr marL="3402334" indent="-226825" algn="l" defTabSz="453644" rtl="0" fontAlgn="base">
        <a:spcBef>
          <a:spcPct val="20000"/>
        </a:spcBef>
        <a:spcAft>
          <a:spcPct val="0"/>
        </a:spcAft>
        <a:buFont typeface="Arial" charset="0"/>
        <a:buChar char="»"/>
        <a:defRPr sz="2000">
          <a:solidFill>
            <a:schemeClr val="tx1"/>
          </a:solidFill>
          <a:latin typeface="+mn-lt"/>
        </a:defRPr>
      </a:lvl8pPr>
      <a:lvl9pPr marL="3855978" indent="-226825" algn="l" defTabSz="453644" rtl="0" fontAlgn="base">
        <a:spcBef>
          <a:spcPct val="20000"/>
        </a:spcBef>
        <a:spcAft>
          <a:spcPct val="0"/>
        </a:spcAft>
        <a:buFont typeface="Arial" charset="0"/>
        <a:buChar char="»"/>
        <a:defRPr sz="2000">
          <a:solidFill>
            <a:schemeClr val="tx1"/>
          </a:solidFill>
          <a:latin typeface="+mn-lt"/>
        </a:defRPr>
      </a:lvl9pPr>
    </p:bodyStyle>
    <p:otherStyle>
      <a:defPPr>
        <a:defRPr lang="is-IS"/>
      </a:defPPr>
      <a:lvl1pPr marL="0" algn="l" defTabSz="907290" rtl="0" eaLnBrk="1" latinLnBrk="0" hangingPunct="1">
        <a:defRPr sz="1800" kern="1200">
          <a:solidFill>
            <a:schemeClr val="tx1"/>
          </a:solidFill>
          <a:latin typeface="+mn-lt"/>
          <a:ea typeface="+mn-ea"/>
          <a:cs typeface="+mn-cs"/>
        </a:defRPr>
      </a:lvl1pPr>
      <a:lvl2pPr marL="453644" algn="l" defTabSz="907290" rtl="0" eaLnBrk="1" latinLnBrk="0" hangingPunct="1">
        <a:defRPr sz="1800" kern="1200">
          <a:solidFill>
            <a:schemeClr val="tx1"/>
          </a:solidFill>
          <a:latin typeface="+mn-lt"/>
          <a:ea typeface="+mn-ea"/>
          <a:cs typeface="+mn-cs"/>
        </a:defRPr>
      </a:lvl2pPr>
      <a:lvl3pPr marL="907290" algn="l" defTabSz="907290" rtl="0" eaLnBrk="1" latinLnBrk="0" hangingPunct="1">
        <a:defRPr sz="1800" kern="1200">
          <a:solidFill>
            <a:schemeClr val="tx1"/>
          </a:solidFill>
          <a:latin typeface="+mn-lt"/>
          <a:ea typeface="+mn-ea"/>
          <a:cs typeface="+mn-cs"/>
        </a:defRPr>
      </a:lvl3pPr>
      <a:lvl4pPr marL="1360932" algn="l" defTabSz="907290" rtl="0" eaLnBrk="1" latinLnBrk="0" hangingPunct="1">
        <a:defRPr sz="1800" kern="1200">
          <a:solidFill>
            <a:schemeClr val="tx1"/>
          </a:solidFill>
          <a:latin typeface="+mn-lt"/>
          <a:ea typeface="+mn-ea"/>
          <a:cs typeface="+mn-cs"/>
        </a:defRPr>
      </a:lvl4pPr>
      <a:lvl5pPr marL="1814578" algn="l" defTabSz="907290" rtl="0" eaLnBrk="1" latinLnBrk="0" hangingPunct="1">
        <a:defRPr sz="1800" kern="1200">
          <a:solidFill>
            <a:schemeClr val="tx1"/>
          </a:solidFill>
          <a:latin typeface="+mn-lt"/>
          <a:ea typeface="+mn-ea"/>
          <a:cs typeface="+mn-cs"/>
        </a:defRPr>
      </a:lvl5pPr>
      <a:lvl6pPr marL="2268221" algn="l" defTabSz="907290" rtl="0" eaLnBrk="1" latinLnBrk="0" hangingPunct="1">
        <a:defRPr sz="1800" kern="1200">
          <a:solidFill>
            <a:schemeClr val="tx1"/>
          </a:solidFill>
          <a:latin typeface="+mn-lt"/>
          <a:ea typeface="+mn-ea"/>
          <a:cs typeface="+mn-cs"/>
        </a:defRPr>
      </a:lvl6pPr>
      <a:lvl7pPr marL="2721868" algn="l" defTabSz="907290" rtl="0" eaLnBrk="1" latinLnBrk="0" hangingPunct="1">
        <a:defRPr sz="1800" kern="1200">
          <a:solidFill>
            <a:schemeClr val="tx1"/>
          </a:solidFill>
          <a:latin typeface="+mn-lt"/>
          <a:ea typeface="+mn-ea"/>
          <a:cs typeface="+mn-cs"/>
        </a:defRPr>
      </a:lvl7pPr>
      <a:lvl8pPr marL="3175511" algn="l" defTabSz="907290" rtl="0" eaLnBrk="1" latinLnBrk="0" hangingPunct="1">
        <a:defRPr sz="1800" kern="1200">
          <a:solidFill>
            <a:schemeClr val="tx1"/>
          </a:solidFill>
          <a:latin typeface="+mn-lt"/>
          <a:ea typeface="+mn-ea"/>
          <a:cs typeface="+mn-cs"/>
        </a:defRPr>
      </a:lvl8pPr>
      <a:lvl9pPr marL="3629154" algn="l" defTabSz="907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HI_ppt_FVS-03.jpg"/>
          <p:cNvPicPr>
            <a:picLocks noChangeAspect="1"/>
          </p:cNvPicPr>
          <p:nvPr/>
        </p:nvPicPr>
        <p:blipFill>
          <a:blip r:embed="rId3" cstate="print"/>
          <a:srcRect/>
          <a:stretch>
            <a:fillRect/>
          </a:stretch>
        </p:blipFill>
        <p:spPr bwMode="auto">
          <a:xfrm>
            <a:off x="20645" y="6357"/>
            <a:ext cx="10136187" cy="7604125"/>
          </a:xfrm>
          <a:prstGeom prst="rect">
            <a:avLst/>
          </a:prstGeom>
          <a:noFill/>
          <a:ln w="9525">
            <a:noFill/>
            <a:miter lim="800000"/>
            <a:headEnd/>
            <a:tailEnd/>
          </a:ln>
        </p:spPr>
      </p:pic>
      <p:sp>
        <p:nvSpPr>
          <p:cNvPr id="2051" name="Rectangle 2"/>
          <p:cNvSpPr>
            <a:spLocks noGrp="1"/>
          </p:cNvSpPr>
          <p:nvPr>
            <p:ph type="ctrTitle"/>
          </p:nvPr>
        </p:nvSpPr>
        <p:spPr>
          <a:xfrm>
            <a:off x="297398" y="352028"/>
            <a:ext cx="4359286" cy="2556287"/>
          </a:xfrm>
          <a:solidFill>
            <a:schemeClr val="bg1"/>
          </a:solidFill>
        </p:spPr>
        <p:txBody>
          <a:bodyPr/>
          <a:lstStyle/>
          <a:p>
            <a:r>
              <a:rPr lang="en-US" sz="2400" dirty="0">
                <a:latin typeface="+mj-lt"/>
              </a:rPr>
              <a:t> </a:t>
            </a:r>
            <a:r>
              <a:rPr lang="en-US" sz="2000" b="0" dirty="0">
                <a:latin typeface="+mj-lt"/>
              </a:rPr>
              <a:t>…What might be public about a public school education in 2030?</a:t>
            </a:r>
          </a:p>
        </p:txBody>
      </p:sp>
      <p:sp>
        <p:nvSpPr>
          <p:cNvPr id="2052" name="Rectangle 3"/>
          <p:cNvSpPr>
            <a:spLocks noGrp="1"/>
          </p:cNvSpPr>
          <p:nvPr>
            <p:ph type="subTitle" idx="1"/>
          </p:nvPr>
        </p:nvSpPr>
        <p:spPr>
          <a:xfrm>
            <a:off x="192187" y="3592483"/>
            <a:ext cx="9748933" cy="1770693"/>
          </a:xfrm>
        </p:spPr>
        <p:txBody>
          <a:bodyPr/>
          <a:lstStyle/>
          <a:p>
            <a:r>
              <a:rPr lang="en-CA" sz="2400" i="1" dirty="0">
                <a:latin typeface="+mn-lt"/>
              </a:rPr>
              <a:t>Are we circling the drain of global competencies or will we realize the meaning of the public in public education? </a:t>
            </a:r>
            <a:endParaRPr lang="en-US" sz="2400" dirty="0">
              <a:latin typeface="+mn-lt"/>
            </a:endParaRPr>
          </a:p>
        </p:txBody>
      </p:sp>
      <p:sp>
        <p:nvSpPr>
          <p:cNvPr id="5" name="Rectangle 2"/>
          <p:cNvSpPr txBox="1">
            <a:spLocks/>
          </p:cNvSpPr>
          <p:nvPr/>
        </p:nvSpPr>
        <p:spPr bwMode="auto">
          <a:xfrm>
            <a:off x="5520779" y="352028"/>
            <a:ext cx="4450975" cy="3024335"/>
          </a:xfrm>
          <a:prstGeom prst="rect">
            <a:avLst/>
          </a:prstGeom>
          <a:solidFill>
            <a:schemeClr val="bg1"/>
          </a:solidFill>
          <a:ln w="9525">
            <a:noFill/>
            <a:miter lim="800000"/>
            <a:headEnd/>
            <a:tailEnd/>
          </a:ln>
        </p:spPr>
        <p:txBody>
          <a:bodyPr vert="horz" wrap="square" lIns="90727" tIns="45364" rIns="90727" bIns="45364" numCol="1" anchor="ctr" anchorCtr="0" compatLnSpc="1">
            <a:prstTxWarp prst="textNoShape">
              <a:avLst/>
            </a:prstTxWarp>
          </a:bodyPr>
          <a:lstStyle/>
          <a:p>
            <a:pPr algn="ctr"/>
            <a:r>
              <a:rPr lang="en-US" sz="2000" dirty="0" smtClean="0">
                <a:latin typeface="+mj-lt"/>
              </a:rPr>
              <a:t>The </a:t>
            </a:r>
            <a:r>
              <a:rPr lang="en-US" sz="2000" dirty="0">
                <a:latin typeface="+mj-lt"/>
              </a:rPr>
              <a:t>third annual Twin Peaks Global Research Summit </a:t>
            </a:r>
          </a:p>
          <a:p>
            <a:pPr algn="ctr"/>
            <a:endParaRPr lang="en-US" sz="2000" dirty="0" smtClean="0">
              <a:latin typeface="+mj-lt"/>
            </a:endParaRPr>
          </a:p>
          <a:p>
            <a:pPr algn="ctr"/>
            <a:r>
              <a:rPr lang="en-US" sz="2000" dirty="0" smtClean="0">
                <a:latin typeface="+mj-lt"/>
              </a:rPr>
              <a:t>Banff </a:t>
            </a:r>
            <a:r>
              <a:rPr lang="en-US" sz="2000" dirty="0">
                <a:latin typeface="+mj-lt"/>
              </a:rPr>
              <a:t>Springs Hotel, </a:t>
            </a:r>
            <a:endParaRPr lang="en-US" sz="2000" dirty="0" smtClean="0">
              <a:latin typeface="+mj-lt"/>
            </a:endParaRPr>
          </a:p>
          <a:p>
            <a:pPr algn="ctr"/>
            <a:r>
              <a:rPr lang="en-US" sz="2000" dirty="0" smtClean="0">
                <a:latin typeface="+mj-lt"/>
              </a:rPr>
              <a:t>Sunday</a:t>
            </a:r>
            <a:r>
              <a:rPr lang="en-US" sz="2000" dirty="0">
                <a:latin typeface="+mj-lt"/>
              </a:rPr>
              <a:t>, April 15, </a:t>
            </a:r>
            <a:endParaRPr lang="en-US" sz="2000" dirty="0" smtClean="0">
              <a:latin typeface="+mj-lt"/>
            </a:endParaRPr>
          </a:p>
          <a:p>
            <a:pPr algn="ctr"/>
            <a:r>
              <a:rPr lang="en-US" sz="2000" dirty="0" smtClean="0">
                <a:latin typeface="+mj-lt"/>
              </a:rPr>
              <a:t>9:00 </a:t>
            </a:r>
            <a:r>
              <a:rPr lang="en-US" sz="2000" dirty="0">
                <a:latin typeface="+mj-lt"/>
              </a:rPr>
              <a:t>– 4:00 pm</a:t>
            </a:r>
          </a:p>
          <a:p>
            <a:endParaRPr lang="en-GB" sz="2000" dirty="0">
              <a:latin typeface="+mj-lt"/>
            </a:endParaRPr>
          </a:p>
        </p:txBody>
      </p:sp>
      <p:sp>
        <p:nvSpPr>
          <p:cNvPr id="11" name="Rectangle 3"/>
          <p:cNvSpPr txBox="1">
            <a:spLocks/>
          </p:cNvSpPr>
          <p:nvPr/>
        </p:nvSpPr>
        <p:spPr bwMode="auto">
          <a:xfrm>
            <a:off x="3936603" y="5831225"/>
            <a:ext cx="2593940" cy="1258212"/>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lvl1pPr marL="0" indent="0" algn="ctr" defTabSz="450608" rtl="0" eaLnBrk="0" fontAlgn="base" hangingPunct="0">
              <a:spcBef>
                <a:spcPct val="20000"/>
              </a:spcBef>
              <a:spcAft>
                <a:spcPct val="0"/>
              </a:spcAft>
              <a:buFont typeface="Arial" charset="0"/>
              <a:buNone/>
              <a:defRPr sz="3200">
                <a:solidFill>
                  <a:schemeClr val="tx1"/>
                </a:solidFill>
                <a:latin typeface="Frutiger LT Std 55 Roman" pitchFamily="34" charset="0"/>
                <a:ea typeface="Arial" charset="0"/>
                <a:cs typeface="Arial" pitchFamily="34" charset="0"/>
              </a:defRPr>
            </a:lvl1pPr>
            <a:lvl2pPr marL="453644" indent="0" algn="ctr" defTabSz="450608" rtl="0" eaLnBrk="0" fontAlgn="base" hangingPunct="0">
              <a:spcBef>
                <a:spcPct val="20000"/>
              </a:spcBef>
              <a:spcAft>
                <a:spcPct val="0"/>
              </a:spcAft>
              <a:buFont typeface="Arial" charset="0"/>
              <a:buNone/>
              <a:defRPr sz="2800">
                <a:solidFill>
                  <a:schemeClr val="tx1"/>
                </a:solidFill>
                <a:latin typeface="Frutiger LT Std 55 Roman" pitchFamily="34" charset="0"/>
                <a:ea typeface="Arial" charset="0"/>
                <a:cs typeface="Arial" pitchFamily="34" charset="0"/>
              </a:defRPr>
            </a:lvl2pPr>
            <a:lvl3pPr marL="907290" indent="0" algn="ctr" defTabSz="450608" rtl="0" eaLnBrk="0" fontAlgn="base" hangingPunct="0">
              <a:spcBef>
                <a:spcPct val="20000"/>
              </a:spcBef>
              <a:spcAft>
                <a:spcPct val="0"/>
              </a:spcAft>
              <a:buFont typeface="Arial" charset="0"/>
              <a:buNone/>
              <a:defRPr sz="2300">
                <a:solidFill>
                  <a:schemeClr val="tx1"/>
                </a:solidFill>
                <a:latin typeface="Frutiger LT Std 55 Roman" pitchFamily="34" charset="0"/>
                <a:ea typeface="Arial" charset="0"/>
                <a:cs typeface="Arial" pitchFamily="34" charset="0"/>
              </a:defRPr>
            </a:lvl3pPr>
            <a:lvl4pPr marL="1360932" indent="0" algn="ctr" defTabSz="450608" rtl="0" eaLnBrk="0" fontAlgn="base" hangingPunct="0">
              <a:spcBef>
                <a:spcPct val="20000"/>
              </a:spcBef>
              <a:spcAft>
                <a:spcPct val="0"/>
              </a:spcAft>
              <a:buFont typeface="Arial" charset="0"/>
              <a:buNone/>
              <a:defRPr>
                <a:solidFill>
                  <a:schemeClr val="tx1"/>
                </a:solidFill>
                <a:latin typeface="Frutiger LT Std 55 Roman" pitchFamily="34" charset="0"/>
                <a:ea typeface="Arial" charset="0"/>
                <a:cs typeface="Arial" pitchFamily="34" charset="0"/>
              </a:defRPr>
            </a:lvl4pPr>
            <a:lvl5pPr marL="1814578" indent="0" algn="ctr" defTabSz="450608" rtl="0" eaLnBrk="0" fontAlgn="base" hangingPunct="0">
              <a:spcBef>
                <a:spcPct val="20000"/>
              </a:spcBef>
              <a:spcAft>
                <a:spcPct val="0"/>
              </a:spcAft>
              <a:buFont typeface="Arial" charset="0"/>
              <a:buNone/>
              <a:defRPr>
                <a:solidFill>
                  <a:schemeClr val="tx1"/>
                </a:solidFill>
                <a:latin typeface="Frutiger LT Std 55 Roman" pitchFamily="34" charset="0"/>
                <a:ea typeface="Arial" charset="0"/>
                <a:cs typeface="Arial" pitchFamily="34" charset="0"/>
              </a:defRPr>
            </a:lvl5pPr>
            <a:lvl6pPr marL="2268221" indent="0" algn="ctr" defTabSz="453644" rtl="0" fontAlgn="base">
              <a:spcBef>
                <a:spcPct val="20000"/>
              </a:spcBef>
              <a:spcAft>
                <a:spcPct val="0"/>
              </a:spcAft>
              <a:buFont typeface="Arial" charset="0"/>
              <a:buNone/>
              <a:defRPr sz="2000">
                <a:solidFill>
                  <a:schemeClr val="tx1"/>
                </a:solidFill>
                <a:latin typeface="+mn-lt"/>
              </a:defRPr>
            </a:lvl6pPr>
            <a:lvl7pPr marL="2721868" indent="0" algn="ctr" defTabSz="453644" rtl="0" fontAlgn="base">
              <a:spcBef>
                <a:spcPct val="20000"/>
              </a:spcBef>
              <a:spcAft>
                <a:spcPct val="0"/>
              </a:spcAft>
              <a:buFont typeface="Arial" charset="0"/>
              <a:buNone/>
              <a:defRPr sz="2000">
                <a:solidFill>
                  <a:schemeClr val="tx1"/>
                </a:solidFill>
                <a:latin typeface="+mn-lt"/>
              </a:defRPr>
            </a:lvl7pPr>
            <a:lvl8pPr marL="3175511" indent="0" algn="ctr" defTabSz="453644" rtl="0" fontAlgn="base">
              <a:spcBef>
                <a:spcPct val="20000"/>
              </a:spcBef>
              <a:spcAft>
                <a:spcPct val="0"/>
              </a:spcAft>
              <a:buFont typeface="Arial" charset="0"/>
              <a:buNone/>
              <a:defRPr sz="2000">
                <a:solidFill>
                  <a:schemeClr val="tx1"/>
                </a:solidFill>
                <a:latin typeface="+mn-lt"/>
              </a:defRPr>
            </a:lvl8pPr>
            <a:lvl9pPr marL="3629154" indent="0" algn="ctr" defTabSz="453644" rtl="0" fontAlgn="base">
              <a:spcBef>
                <a:spcPct val="20000"/>
              </a:spcBef>
              <a:spcAft>
                <a:spcPct val="0"/>
              </a:spcAft>
              <a:buFont typeface="Arial" charset="0"/>
              <a:buNone/>
              <a:defRPr sz="2000">
                <a:solidFill>
                  <a:schemeClr val="tx1"/>
                </a:solidFill>
                <a:latin typeface="+mn-lt"/>
              </a:defRPr>
            </a:lvl9pPr>
          </a:lstStyle>
          <a:p>
            <a:r>
              <a:rPr lang="en-GB" sz="1600" kern="0" dirty="0" smtClean="0">
                <a:latin typeface="+mn-lt"/>
                <a:cs typeface="Arial" charset="0"/>
              </a:rPr>
              <a:t>Jón Torfi Jónasson</a:t>
            </a:r>
          </a:p>
          <a:p>
            <a:r>
              <a:rPr lang="en-GB" sz="1600" dirty="0" smtClean="0">
                <a:latin typeface="+mn-lt"/>
              </a:rPr>
              <a:t>Professor emeritus, Teacher Education, University of Iceland</a:t>
            </a:r>
            <a:endParaRPr lang="en-GB" sz="1600" kern="0" dirty="0" smtClean="0">
              <a:latin typeface="+mn-lt"/>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64202" y="291706"/>
            <a:ext cx="9649072" cy="880516"/>
          </a:xfrm>
          <a:solidFill>
            <a:schemeClr val="bg1"/>
          </a:solidFill>
        </p:spPr>
        <p:txBody>
          <a:bodyPr/>
          <a:lstStyle/>
          <a:p>
            <a:r>
              <a:rPr lang="en-CA" sz="2000" b="0" i="1" dirty="0">
                <a:latin typeface="+mn-lt"/>
              </a:rPr>
              <a:t>Are we circling the drain of global competencies or will we realize the meaning of the public in public education? </a:t>
            </a:r>
            <a:r>
              <a:rPr lang="en-CA" sz="2000" b="0" i="1" dirty="0" smtClean="0">
                <a:latin typeface="+mn-lt"/>
              </a:rPr>
              <a:t> </a:t>
            </a:r>
            <a:r>
              <a:rPr lang="en-CA" sz="1800" b="0" dirty="0" smtClean="0">
                <a:latin typeface="+mn-lt"/>
              </a:rPr>
              <a:t>(</a:t>
            </a:r>
            <a:r>
              <a:rPr lang="en-GB" sz="1800" b="0" dirty="0">
                <a:latin typeface="+mn-lt"/>
              </a:rPr>
              <a:t>These are two </a:t>
            </a:r>
            <a:r>
              <a:rPr lang="en-GB" sz="1800" b="0" dirty="0" smtClean="0">
                <a:latin typeface="+mn-lt"/>
              </a:rPr>
              <a:t>questions)</a:t>
            </a:r>
            <a:endParaRPr lang="en-US" sz="1800" b="0" dirty="0">
              <a:latin typeface="+mn-lt"/>
            </a:endParaRPr>
          </a:p>
        </p:txBody>
      </p:sp>
      <p:sp>
        <p:nvSpPr>
          <p:cNvPr id="4" name="Síðufótarstaðgengill 3"/>
          <p:cNvSpPr>
            <a:spLocks noGrp="1"/>
          </p:cNvSpPr>
          <p:nvPr>
            <p:ph type="ftr" sz="quarter" idx="11"/>
          </p:nvPr>
        </p:nvSpPr>
        <p:spPr/>
        <p:txBody>
          <a:bodyPr/>
          <a:lstStyle/>
          <a:p>
            <a:pPr>
              <a:defRPr/>
            </a:pPr>
            <a:r>
              <a:rPr lang="en-GB" sz="1600" dirty="0" smtClean="0"/>
              <a:t>Banff  Public --</a:t>
            </a:r>
            <a:r>
              <a:rPr lang="en-GB" sz="1600" dirty="0" err="1" smtClean="0"/>
              <a:t>TwinPeaks</a:t>
            </a:r>
            <a:r>
              <a:rPr lang="en-GB" sz="1600" smtClean="0"/>
              <a:t> April  2018  –    Jón Torfi Jónasson</a:t>
            </a:r>
            <a:endParaRPr lang="is-IS" sz="1600"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2</a:t>
            </a:fld>
            <a:endParaRPr lang="en-US" dirty="0" smtClean="0"/>
          </a:p>
        </p:txBody>
      </p:sp>
      <p:sp>
        <p:nvSpPr>
          <p:cNvPr id="8" name="Rectangle 2"/>
          <p:cNvSpPr txBox="1">
            <a:spLocks/>
          </p:cNvSpPr>
          <p:nvPr/>
        </p:nvSpPr>
        <p:spPr bwMode="auto">
          <a:xfrm>
            <a:off x="480219" y="1576164"/>
            <a:ext cx="9289032" cy="5888266"/>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CA" sz="2000" b="1" i="1" dirty="0" smtClean="0">
                <a:latin typeface="+mn-lt"/>
              </a:rPr>
              <a:t>Are </a:t>
            </a:r>
            <a:r>
              <a:rPr lang="en-CA" sz="2000" b="1" i="1" dirty="0">
                <a:latin typeface="+mn-lt"/>
              </a:rPr>
              <a:t>we circling the drain of global </a:t>
            </a:r>
            <a:r>
              <a:rPr lang="en-CA" sz="2000" b="1" i="1" dirty="0" smtClean="0">
                <a:latin typeface="+mn-lt"/>
              </a:rPr>
              <a:t>competencies?</a:t>
            </a:r>
          </a:p>
          <a:p>
            <a:pPr>
              <a:spcBef>
                <a:spcPts val="600"/>
              </a:spcBef>
            </a:pPr>
            <a:r>
              <a:rPr lang="en-CA" dirty="0" smtClean="0">
                <a:latin typeface="+mn-lt"/>
              </a:rPr>
              <a:t>Global or 21</a:t>
            </a:r>
            <a:r>
              <a:rPr lang="en-CA" baseline="30000" dirty="0" smtClean="0">
                <a:latin typeface="+mn-lt"/>
              </a:rPr>
              <a:t>st</a:t>
            </a:r>
            <a:r>
              <a:rPr lang="en-CA" dirty="0" smtClean="0">
                <a:latin typeface="+mn-lt"/>
              </a:rPr>
              <a:t> century skills or competencies have been with us, now for at least four or five decades. The basic idea has in fact been with us for much longer, e.g. clearly raised by Locke, Rousseau and many, many others. This reflects the fact that we have known for a long time that in schools we are generally not doing the important things. But we cannot get to grips with what we want to replace them with. We also have powerful subjects and other institutions resisting change. The only thing many people know both within and outside education, is that it should be about something - else. A good example of this is the recent well-being rhetoric, and other OECD escapades.</a:t>
            </a:r>
          </a:p>
          <a:p>
            <a:pPr>
              <a:spcBef>
                <a:spcPts val="600"/>
              </a:spcBef>
            </a:pPr>
            <a:r>
              <a:rPr lang="en-CA" dirty="0" smtClean="0">
                <a:latin typeface="+mn-lt"/>
              </a:rPr>
              <a:t>There have been various attempts at specifying or defining all kinds of competencies or emphasis, but there are essentially three </a:t>
            </a:r>
            <a:r>
              <a:rPr lang="en-CA" dirty="0" smtClean="0">
                <a:latin typeface="+mn-lt"/>
              </a:rPr>
              <a:t>problems with all these </a:t>
            </a:r>
            <a:r>
              <a:rPr lang="en-CA" dirty="0" err="1" smtClean="0">
                <a:latin typeface="+mn-lt"/>
              </a:rPr>
              <a:t>endevours</a:t>
            </a:r>
            <a:r>
              <a:rPr lang="en-CA" dirty="0" smtClean="0">
                <a:latin typeface="+mn-lt"/>
              </a:rPr>
              <a:t>:</a:t>
            </a:r>
            <a:endParaRPr lang="en-CA" dirty="0" smtClean="0">
              <a:latin typeface="+mn-lt"/>
            </a:endParaRPr>
          </a:p>
          <a:p>
            <a:pPr marL="622300">
              <a:spcBef>
                <a:spcPts val="600"/>
              </a:spcBef>
            </a:pPr>
            <a:r>
              <a:rPr lang="en-CA" sz="1600" i="1" dirty="0" smtClean="0">
                <a:latin typeface="+mn-lt"/>
              </a:rPr>
              <a:t>We don’t really know what to list (the least of the problems) and the various lists are varied and sometimes </a:t>
            </a:r>
            <a:r>
              <a:rPr lang="en-CA" sz="1600" i="1" dirty="0" smtClean="0">
                <a:latin typeface="+mn-lt"/>
              </a:rPr>
              <a:t>long (and quite different – which is not a problem)</a:t>
            </a:r>
            <a:endParaRPr lang="en-CA" sz="1600" i="1" dirty="0" smtClean="0">
              <a:latin typeface="+mn-lt"/>
            </a:endParaRPr>
          </a:p>
          <a:p>
            <a:pPr marL="622300">
              <a:spcBef>
                <a:spcPts val="600"/>
              </a:spcBef>
            </a:pPr>
            <a:r>
              <a:rPr lang="en-CA" sz="1600" i="1" dirty="0" smtClean="0">
                <a:latin typeface="+mn-lt"/>
              </a:rPr>
              <a:t>We don’t know how to narrowly define any of the competencies, and thus not to assess them, neither in the short nor the long </a:t>
            </a:r>
            <a:r>
              <a:rPr lang="en-CA" sz="1600" i="1" dirty="0" smtClean="0">
                <a:latin typeface="+mn-lt"/>
              </a:rPr>
              <a:t>term (this problem is largely independent of whether we are for assessment)</a:t>
            </a:r>
            <a:endParaRPr lang="en-CA" sz="1600" i="1" dirty="0" smtClean="0">
              <a:latin typeface="+mn-lt"/>
            </a:endParaRPr>
          </a:p>
          <a:p>
            <a:pPr marL="622300">
              <a:spcBef>
                <a:spcPts val="600"/>
              </a:spcBef>
            </a:pPr>
            <a:r>
              <a:rPr lang="en-CA" sz="1600" i="1" dirty="0" smtClean="0">
                <a:latin typeface="+mn-lt"/>
              </a:rPr>
              <a:t>We have no (little?) idea how to cultivate these, and we do not seriously address this in our ITE nor even in </a:t>
            </a:r>
            <a:r>
              <a:rPr lang="en-CA" sz="1600" i="1" dirty="0" smtClean="0">
                <a:latin typeface="+mn-lt"/>
              </a:rPr>
              <a:t>CPD (this like the other statements are general ones – there exist interesting exceptions)</a:t>
            </a:r>
            <a:endParaRPr lang="en-CA" sz="1600" i="1" dirty="0" smtClean="0">
              <a:latin typeface="+mn-lt"/>
            </a:endParaRPr>
          </a:p>
          <a:p>
            <a:pPr>
              <a:spcBef>
                <a:spcPts val="600"/>
              </a:spcBef>
            </a:pPr>
            <a:r>
              <a:rPr lang="en-GB" dirty="0" smtClean="0">
                <a:latin typeface="+mn-lt"/>
              </a:rPr>
              <a:t>Thus, the problem is not getting any worse, but </a:t>
            </a:r>
            <a:r>
              <a:rPr lang="en-US" dirty="0">
                <a:latin typeface="+mn-lt"/>
              </a:rPr>
              <a:t>it is staring us more clearly in the </a:t>
            </a:r>
            <a:r>
              <a:rPr lang="en-US" dirty="0" smtClean="0">
                <a:latin typeface="+mn-lt"/>
              </a:rPr>
              <a:t>face and </a:t>
            </a:r>
            <a:r>
              <a:rPr lang="en-GB" dirty="0" smtClean="0">
                <a:latin typeface="+mn-lt"/>
              </a:rPr>
              <a:t>more people are gradually realising its essence and seriousness. </a:t>
            </a:r>
          </a:p>
        </p:txBody>
      </p:sp>
    </p:spTree>
    <p:extLst>
      <p:ext uri="{BB962C8B-B14F-4D97-AF65-F5344CB8AC3E}">
        <p14:creationId xmlns:p14="http://schemas.microsoft.com/office/powerpoint/2010/main" val="154716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64202" y="291706"/>
            <a:ext cx="9649072" cy="880516"/>
          </a:xfrm>
          <a:solidFill>
            <a:schemeClr val="bg1"/>
          </a:solidFill>
        </p:spPr>
        <p:txBody>
          <a:bodyPr/>
          <a:lstStyle/>
          <a:p>
            <a:r>
              <a:rPr lang="en-CA" sz="2000" b="0" i="1" dirty="0">
                <a:latin typeface="+mn-lt"/>
              </a:rPr>
              <a:t>Are we circling the drain of global competencies or will we realize the meaning of the public in public education? </a:t>
            </a:r>
            <a:r>
              <a:rPr lang="en-CA" sz="2000" b="0" i="1" dirty="0" smtClean="0">
                <a:latin typeface="+mn-lt"/>
              </a:rPr>
              <a:t> </a:t>
            </a:r>
            <a:r>
              <a:rPr lang="en-CA" sz="1800" b="0" dirty="0" smtClean="0">
                <a:latin typeface="+mn-lt"/>
              </a:rPr>
              <a:t>(</a:t>
            </a:r>
            <a:r>
              <a:rPr lang="en-GB" sz="1800" b="0" dirty="0">
                <a:latin typeface="+mn-lt"/>
              </a:rPr>
              <a:t>These are two </a:t>
            </a:r>
            <a:r>
              <a:rPr lang="en-GB" sz="1800" b="0" dirty="0" smtClean="0">
                <a:latin typeface="+mn-lt"/>
              </a:rPr>
              <a:t>questions)</a:t>
            </a:r>
            <a:endParaRPr lang="en-US" sz="1800" b="0" dirty="0">
              <a:latin typeface="+mn-lt"/>
            </a:endParaRPr>
          </a:p>
        </p:txBody>
      </p:sp>
      <p:sp>
        <p:nvSpPr>
          <p:cNvPr id="4" name="Síðufótarstaðgengill 3"/>
          <p:cNvSpPr>
            <a:spLocks noGrp="1"/>
          </p:cNvSpPr>
          <p:nvPr>
            <p:ph type="ftr" sz="quarter" idx="11"/>
          </p:nvPr>
        </p:nvSpPr>
        <p:spPr/>
        <p:txBody>
          <a:bodyPr/>
          <a:lstStyle/>
          <a:p>
            <a:pPr>
              <a:defRPr/>
            </a:pPr>
            <a:r>
              <a:rPr lang="en-GB" sz="1600" smtClean="0"/>
              <a:t>Banff  Public --TwinPeaks April  2018  –    Jón Torfi Jónasson</a:t>
            </a:r>
            <a:endParaRPr lang="is-IS" sz="1600"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3</a:t>
            </a:fld>
            <a:endParaRPr lang="en-US" dirty="0" smtClean="0"/>
          </a:p>
        </p:txBody>
      </p:sp>
      <p:sp>
        <p:nvSpPr>
          <p:cNvPr id="8" name="Rectangle 2"/>
          <p:cNvSpPr txBox="1">
            <a:spLocks/>
          </p:cNvSpPr>
          <p:nvPr/>
        </p:nvSpPr>
        <p:spPr bwMode="auto">
          <a:xfrm>
            <a:off x="336203" y="1576164"/>
            <a:ext cx="9433048" cy="5688632"/>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marL="342900" indent="-342900">
              <a:spcBef>
                <a:spcPts val="600"/>
              </a:spcBef>
              <a:buFontTx/>
              <a:buChar char="-"/>
            </a:pPr>
            <a:r>
              <a:rPr lang="en-CA" sz="2000" b="1" i="1" dirty="0" smtClean="0">
                <a:latin typeface="+mn-lt"/>
              </a:rPr>
              <a:t>will </a:t>
            </a:r>
            <a:r>
              <a:rPr lang="en-CA" sz="2000" b="1" i="1" dirty="0">
                <a:latin typeface="+mn-lt"/>
              </a:rPr>
              <a:t>we realize the meaning of the public in public education? </a:t>
            </a:r>
            <a:endParaRPr lang="en-CA" sz="2000" b="1" i="1" dirty="0" smtClean="0">
              <a:latin typeface="+mn-lt"/>
            </a:endParaRPr>
          </a:p>
          <a:p>
            <a:pPr>
              <a:spcBef>
                <a:spcPts val="600"/>
              </a:spcBef>
            </a:pPr>
            <a:r>
              <a:rPr lang="en-CA" dirty="0" smtClean="0">
                <a:latin typeface="+mn-lt"/>
              </a:rPr>
              <a:t>This is the other part of the problem, and closely related to the first part. This is not getting any worse, but is starting to bother “us” more, as it is really starting to hurt education in schools. </a:t>
            </a:r>
          </a:p>
          <a:p>
            <a:pPr>
              <a:spcBef>
                <a:spcPts val="600"/>
              </a:spcBef>
            </a:pPr>
            <a:r>
              <a:rPr lang="en-CA" dirty="0" smtClean="0">
                <a:latin typeface="+mn-lt"/>
              </a:rPr>
              <a:t>This problem is essentially that we don’t know how to talk about education. We neither address what education is for, nor following on from that, what should be its ingredients, nor how it should be conducted. And we don’t know on which grounds we should base our discourse (science, philosophy, ...). And we, within the discipline of education, are largely to blame for this. We don’t talk in a language that is understood either among ourselves or the public and thus we cannot compete with the PISA type rhetoric. </a:t>
            </a:r>
            <a:endParaRPr lang="en-CA" dirty="0">
              <a:latin typeface="+mn-lt"/>
            </a:endParaRPr>
          </a:p>
          <a:p>
            <a:pPr>
              <a:spcBef>
                <a:spcPts val="600"/>
              </a:spcBef>
            </a:pPr>
            <a:r>
              <a:rPr lang="en-CA" dirty="0" smtClean="0">
                <a:latin typeface="+mn-lt"/>
              </a:rPr>
              <a:t>(</a:t>
            </a:r>
            <a:r>
              <a:rPr lang="en-CA" dirty="0">
                <a:latin typeface="+mn-lt"/>
              </a:rPr>
              <a:t>A</a:t>
            </a:r>
            <a:r>
              <a:rPr lang="en-CA" dirty="0" smtClean="0">
                <a:latin typeface="+mn-lt"/>
              </a:rPr>
              <a:t>n example of the difficulty: At NERA – in Oslo in March – I took part in a panel discussion where the core question was: Is pedagogy a part of educational science or </a:t>
            </a:r>
            <a:r>
              <a:rPr lang="en-CA" i="1" dirty="0" smtClean="0">
                <a:latin typeface="+mn-lt"/>
              </a:rPr>
              <a:t>vice versa</a:t>
            </a:r>
            <a:r>
              <a:rPr lang="en-CA" dirty="0" smtClean="0">
                <a:latin typeface="+mn-lt"/>
              </a:rPr>
              <a:t>? To me pedagogy -education is, obviously, in many respects, different from educational science – but again …  .)</a:t>
            </a:r>
          </a:p>
          <a:p>
            <a:pPr>
              <a:spcBef>
                <a:spcPts val="600"/>
              </a:spcBef>
            </a:pPr>
            <a:r>
              <a:rPr lang="en-CA" dirty="0" smtClean="0">
                <a:latin typeface="+mn-lt"/>
              </a:rPr>
              <a:t>In Iceland, </a:t>
            </a:r>
            <a:r>
              <a:rPr lang="en-CA" smtClean="0">
                <a:latin typeface="+mn-lt"/>
              </a:rPr>
              <a:t>the public </a:t>
            </a:r>
            <a:r>
              <a:rPr lang="en-CA" dirty="0" smtClean="0">
                <a:latin typeface="+mn-lt"/>
              </a:rPr>
              <a:t>discourse has changed in the last century and a half in Iceland, also with ambitious new curricula. But the popular discourse is in many ways strangely similar to what it was in a very different world when the system was being moulded and four years of schooling expected. </a:t>
            </a:r>
          </a:p>
          <a:p>
            <a:pPr>
              <a:spcBef>
                <a:spcPts val="600"/>
              </a:spcBef>
            </a:pPr>
            <a:r>
              <a:rPr lang="en-CA" dirty="0" smtClean="0">
                <a:latin typeface="+mn-lt"/>
              </a:rPr>
              <a:t>But now </a:t>
            </a:r>
            <a:r>
              <a:rPr lang="en-CA" dirty="0">
                <a:latin typeface="+mn-lt"/>
              </a:rPr>
              <a:t>most young people go to school for 16-18 </a:t>
            </a:r>
            <a:r>
              <a:rPr lang="en-CA" dirty="0" smtClean="0">
                <a:latin typeface="+mn-lt"/>
              </a:rPr>
              <a:t>years (and many much longer), and each school year is much longer than it was a century ago and the world has changed dramatically and will continue to do so. The discourse is certainly not reflecting these changes.</a:t>
            </a:r>
            <a:endParaRPr lang="en-GB" dirty="0" smtClean="0">
              <a:latin typeface="+mn-lt"/>
            </a:endParaRPr>
          </a:p>
        </p:txBody>
      </p:sp>
    </p:spTree>
    <p:extLst>
      <p:ext uri="{BB962C8B-B14F-4D97-AF65-F5344CB8AC3E}">
        <p14:creationId xmlns:p14="http://schemas.microsoft.com/office/powerpoint/2010/main" val="131261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64202" y="291706"/>
            <a:ext cx="9649072" cy="880516"/>
          </a:xfrm>
          <a:solidFill>
            <a:schemeClr val="bg1"/>
          </a:solidFill>
        </p:spPr>
        <p:txBody>
          <a:bodyPr/>
          <a:lstStyle/>
          <a:p>
            <a:r>
              <a:rPr lang="en-CA" sz="2000" b="0" i="1" dirty="0">
                <a:latin typeface="+mn-lt"/>
              </a:rPr>
              <a:t>Are we circling the drain of global competencies or will we realize the meaning of the public in public education? </a:t>
            </a:r>
            <a:r>
              <a:rPr lang="en-CA" sz="2000" b="0" i="1" dirty="0" smtClean="0">
                <a:latin typeface="+mn-lt"/>
              </a:rPr>
              <a:t> </a:t>
            </a:r>
            <a:r>
              <a:rPr lang="en-CA" sz="1800" b="0" dirty="0" smtClean="0">
                <a:latin typeface="+mn-lt"/>
              </a:rPr>
              <a:t>(</a:t>
            </a:r>
            <a:r>
              <a:rPr lang="en-GB" sz="1800" b="0" dirty="0">
                <a:latin typeface="+mn-lt"/>
              </a:rPr>
              <a:t>These are two </a:t>
            </a:r>
            <a:r>
              <a:rPr lang="en-GB" sz="1800" b="0" dirty="0" smtClean="0">
                <a:latin typeface="+mn-lt"/>
              </a:rPr>
              <a:t>questions)</a:t>
            </a:r>
            <a:endParaRPr lang="en-US" sz="1800" b="0" dirty="0">
              <a:latin typeface="+mn-lt"/>
            </a:endParaRPr>
          </a:p>
        </p:txBody>
      </p:sp>
      <p:sp>
        <p:nvSpPr>
          <p:cNvPr id="4" name="Síðufótarstaðgengill 3"/>
          <p:cNvSpPr>
            <a:spLocks noGrp="1"/>
          </p:cNvSpPr>
          <p:nvPr>
            <p:ph type="ftr" sz="quarter" idx="11"/>
          </p:nvPr>
        </p:nvSpPr>
        <p:spPr/>
        <p:txBody>
          <a:bodyPr/>
          <a:lstStyle/>
          <a:p>
            <a:pPr>
              <a:defRPr/>
            </a:pPr>
            <a:r>
              <a:rPr lang="en-GB" sz="1600" smtClean="0"/>
              <a:t>Banff  Public --TwinPeaks April  2018  –    Jón Torfi Jónasson</a:t>
            </a:r>
            <a:endParaRPr lang="is-IS" sz="1600"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4</a:t>
            </a:fld>
            <a:endParaRPr lang="en-US" dirty="0" smtClean="0"/>
          </a:p>
        </p:txBody>
      </p:sp>
      <p:sp>
        <p:nvSpPr>
          <p:cNvPr id="8" name="Rectangle 2"/>
          <p:cNvSpPr txBox="1">
            <a:spLocks/>
          </p:cNvSpPr>
          <p:nvPr/>
        </p:nvSpPr>
        <p:spPr bwMode="auto">
          <a:xfrm>
            <a:off x="336203" y="1235600"/>
            <a:ext cx="8568952" cy="5760640"/>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marL="342900" indent="-342900">
              <a:spcBef>
                <a:spcPts val="600"/>
              </a:spcBef>
              <a:buFontTx/>
              <a:buChar char="-"/>
            </a:pPr>
            <a:r>
              <a:rPr lang="en-CA" sz="2000" b="1" i="1" dirty="0" smtClean="0">
                <a:latin typeface="+mn-lt"/>
              </a:rPr>
              <a:t>will </a:t>
            </a:r>
            <a:r>
              <a:rPr lang="en-CA" sz="2000" b="1" i="1" dirty="0">
                <a:latin typeface="+mn-lt"/>
              </a:rPr>
              <a:t>we realize the meaning of the public in public education? </a:t>
            </a:r>
            <a:endParaRPr lang="en-CA" sz="2000" b="1" i="1" dirty="0" smtClean="0">
              <a:latin typeface="+mn-lt"/>
            </a:endParaRPr>
          </a:p>
          <a:p>
            <a:pPr>
              <a:spcBef>
                <a:spcPts val="600"/>
              </a:spcBef>
            </a:pPr>
            <a:r>
              <a:rPr lang="en-CA" dirty="0" smtClean="0">
                <a:latin typeface="+mn-lt"/>
              </a:rPr>
              <a:t>I note four reasons why the “public” in education needs to retain its traditional stature.</a:t>
            </a:r>
          </a:p>
          <a:p>
            <a:pPr lvl="1">
              <a:spcBef>
                <a:spcPts val="600"/>
              </a:spcBef>
            </a:pPr>
            <a:r>
              <a:rPr lang="en-CA" sz="1600" dirty="0" smtClean="0">
                <a:latin typeface="+mn-lt"/>
              </a:rPr>
              <a:t>Education is meant to cultivate a community, at the local and the global level, - thus a public, dynamic community is an important goal</a:t>
            </a:r>
          </a:p>
          <a:p>
            <a:pPr lvl="1">
              <a:spcBef>
                <a:spcPts val="600"/>
              </a:spcBef>
            </a:pPr>
            <a:r>
              <a:rPr lang="en-CA" sz="1600" dirty="0" smtClean="0">
                <a:latin typeface="+mn-lt"/>
              </a:rPr>
              <a:t>Education is a communal endeavour; its nature demands it takes place within a community of students and teachers; it is meant to cultivate a sense of community and learning to live with other people; it is a cultural endeavour not a technical one.</a:t>
            </a:r>
          </a:p>
          <a:p>
            <a:pPr lvl="1">
              <a:spcBef>
                <a:spcPts val="600"/>
              </a:spcBef>
            </a:pPr>
            <a:r>
              <a:rPr lang="en-CA" sz="1600" dirty="0" smtClean="0">
                <a:latin typeface="+mn-lt"/>
              </a:rPr>
              <a:t>The complex essence of education repudiates its commodification, it needs to resist being transformed into commodifiable units or tasks (e.g. through tests, objectives, standardization in content and material). It is thus necessarily a public exercise. </a:t>
            </a:r>
            <a:r>
              <a:rPr lang="en-US" sz="1600" dirty="0">
                <a:latin typeface="+mn-lt"/>
              </a:rPr>
              <a:t>(But of course education is a commodity - we have </a:t>
            </a:r>
            <a:r>
              <a:rPr lang="en-US" sz="1600" dirty="0" smtClean="0">
                <a:latin typeface="+mn-lt"/>
              </a:rPr>
              <a:t>the credential currency, perhaps the </a:t>
            </a:r>
            <a:r>
              <a:rPr lang="en-US" sz="1600" dirty="0" err="1">
                <a:latin typeface="+mn-lt"/>
              </a:rPr>
              <a:t>cre</a:t>
            </a:r>
            <a:r>
              <a:rPr lang="en-US" sz="1600" dirty="0">
                <a:latin typeface="+mn-lt"/>
              </a:rPr>
              <a:t>-coin (</a:t>
            </a:r>
            <a:r>
              <a:rPr lang="en-US" sz="1600" dirty="0" err="1">
                <a:latin typeface="+mn-lt"/>
              </a:rPr>
              <a:t>creditcoin</a:t>
            </a:r>
            <a:r>
              <a:rPr lang="en-US" sz="1600" dirty="0">
                <a:latin typeface="+mn-lt"/>
              </a:rPr>
              <a:t>) – similar to bitcoin). </a:t>
            </a:r>
            <a:endParaRPr lang="en-CA" sz="1600" dirty="0" smtClean="0">
              <a:latin typeface="+mn-lt"/>
            </a:endParaRPr>
          </a:p>
          <a:p>
            <a:pPr lvl="1">
              <a:spcBef>
                <a:spcPts val="600"/>
              </a:spcBef>
            </a:pPr>
            <a:r>
              <a:rPr lang="en-CA" sz="1600" dirty="0" smtClean="0">
                <a:latin typeface="+mn-lt"/>
              </a:rPr>
              <a:t>In order to retain (or regain)  its strength and dynamism education has to cultivate the engagement with and of its environment, - parents, industry, various voluntary and official bodies; it thus has to be a truly public endeavour. </a:t>
            </a:r>
          </a:p>
          <a:p>
            <a:pPr lvl="1">
              <a:spcBef>
                <a:spcPts val="600"/>
              </a:spcBef>
            </a:pPr>
            <a:r>
              <a:rPr lang="en-CA" sz="1600" dirty="0" smtClean="0">
                <a:latin typeface="+mn-lt"/>
              </a:rPr>
              <a:t>Situating education within the public arena is a major factor in ensuring the equity within education which is perhaps its most important feature. </a:t>
            </a:r>
          </a:p>
          <a:p>
            <a:pPr>
              <a:spcBef>
                <a:spcPts val="600"/>
              </a:spcBef>
            </a:pPr>
            <a:r>
              <a:rPr lang="en-CA" dirty="0" smtClean="0">
                <a:latin typeface="+mn-lt"/>
              </a:rPr>
              <a:t>I think our main task is to discover and realize the meaning of education within education and there are several dimensions that should be attended to. One of the most important is </a:t>
            </a:r>
            <a:r>
              <a:rPr lang="en-CA" smtClean="0">
                <a:latin typeface="+mn-lt"/>
              </a:rPr>
              <a:t>issue is how </a:t>
            </a:r>
            <a:r>
              <a:rPr lang="en-CA" dirty="0" smtClean="0">
                <a:latin typeface="+mn-lt"/>
              </a:rPr>
              <a:t>do we genuinely involve the young people (students) in the process?</a:t>
            </a:r>
            <a:endParaRPr lang="en-GB" sz="2000" dirty="0" smtClean="0">
              <a:latin typeface="+mn-lt"/>
            </a:endParaRPr>
          </a:p>
        </p:txBody>
      </p:sp>
    </p:spTree>
    <p:extLst>
      <p:ext uri="{BB962C8B-B14F-4D97-AF65-F5344CB8AC3E}">
        <p14:creationId xmlns:p14="http://schemas.microsoft.com/office/powerpoint/2010/main" val="218154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64202" y="291706"/>
            <a:ext cx="9649072" cy="880516"/>
          </a:xfrm>
          <a:solidFill>
            <a:schemeClr val="bg1"/>
          </a:solidFill>
        </p:spPr>
        <p:txBody>
          <a:bodyPr/>
          <a:lstStyle/>
          <a:p>
            <a:pPr algn="l"/>
            <a:r>
              <a:rPr lang="en-GB" sz="2400" b="0" dirty="0" smtClean="0">
                <a:latin typeface="+mn-lt"/>
              </a:rPr>
              <a:t>So we may ask what </a:t>
            </a:r>
            <a:r>
              <a:rPr lang="en-GB" sz="2400" b="0" smtClean="0">
                <a:latin typeface="+mn-lt"/>
              </a:rPr>
              <a:t>is the </a:t>
            </a:r>
            <a:r>
              <a:rPr lang="en-GB" sz="2400" b="0" dirty="0" smtClean="0">
                <a:latin typeface="+mn-lt"/>
              </a:rPr>
              <a:t>problem for education?</a:t>
            </a:r>
            <a:endParaRPr lang="en-GB" sz="2400" b="0" dirty="0">
              <a:latin typeface="+mn-lt"/>
            </a:endParaRPr>
          </a:p>
        </p:txBody>
      </p:sp>
      <p:sp>
        <p:nvSpPr>
          <p:cNvPr id="4" name="Síðufótarstaðgengill 3"/>
          <p:cNvSpPr>
            <a:spLocks noGrp="1"/>
          </p:cNvSpPr>
          <p:nvPr>
            <p:ph type="ftr" sz="quarter" idx="11"/>
          </p:nvPr>
        </p:nvSpPr>
        <p:spPr/>
        <p:txBody>
          <a:bodyPr/>
          <a:lstStyle/>
          <a:p>
            <a:pPr>
              <a:defRPr/>
            </a:pPr>
            <a:r>
              <a:rPr lang="en-GB" sz="1600" smtClean="0"/>
              <a:t>Banff  Public --TwinPeaks April  2018  –    Jón Torfi Jónasson</a:t>
            </a:r>
            <a:endParaRPr lang="is-IS" sz="1600"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5</a:t>
            </a:fld>
            <a:endParaRPr lang="en-US" dirty="0" smtClean="0"/>
          </a:p>
        </p:txBody>
      </p:sp>
      <p:sp>
        <p:nvSpPr>
          <p:cNvPr id="8" name="Rectangle 2"/>
          <p:cNvSpPr txBox="1">
            <a:spLocks/>
          </p:cNvSpPr>
          <p:nvPr/>
        </p:nvSpPr>
        <p:spPr bwMode="auto">
          <a:xfrm>
            <a:off x="480219" y="1360140"/>
            <a:ext cx="8928992" cy="5699478"/>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GB" sz="2000" dirty="0" smtClean="0">
                <a:latin typeface="+mn-lt"/>
              </a:rPr>
              <a:t>Is it a down-spiralling economy, neo-liberal ideology, commodification, testing regimes, standards, big or small data, competition or comparison, unfathomable futures, urbanization</a:t>
            </a:r>
            <a:r>
              <a:rPr lang="en-GB" sz="2000" dirty="0">
                <a:latin typeface="+mn-lt"/>
              </a:rPr>
              <a:t>, </a:t>
            </a:r>
            <a:r>
              <a:rPr lang="en-GB" sz="2000" dirty="0" smtClean="0">
                <a:latin typeface="+mn-lt"/>
              </a:rPr>
              <a:t>multicultural settings, automatisation</a:t>
            </a:r>
            <a:r>
              <a:rPr lang="en-GB" sz="2000" dirty="0">
                <a:latin typeface="+mn-lt"/>
              </a:rPr>
              <a:t>, </a:t>
            </a:r>
            <a:r>
              <a:rPr lang="en-GB" sz="2000" dirty="0" smtClean="0">
                <a:latin typeface="+mn-lt"/>
              </a:rPr>
              <a:t>new competencies, neuroplasticity, artificial intelligence, …  ?</a:t>
            </a:r>
          </a:p>
          <a:p>
            <a:pPr>
              <a:spcBef>
                <a:spcPts val="600"/>
              </a:spcBef>
            </a:pPr>
            <a:endParaRPr lang="en-GB" sz="2000" dirty="0">
              <a:latin typeface="+mn-lt"/>
            </a:endParaRPr>
          </a:p>
          <a:p>
            <a:pPr>
              <a:spcBef>
                <a:spcPts val="600"/>
              </a:spcBef>
            </a:pPr>
            <a:r>
              <a:rPr lang="en-GB" sz="2000" dirty="0" smtClean="0">
                <a:latin typeface="+mn-lt"/>
              </a:rPr>
              <a:t>No, perhaps none of these represents the fundamental or underlying problem, even though all of these present challenges, that deserve and receive attention. </a:t>
            </a:r>
          </a:p>
          <a:p>
            <a:pPr>
              <a:spcBef>
                <a:spcPts val="600"/>
              </a:spcBef>
            </a:pPr>
            <a:endParaRPr lang="en-GB" sz="2000" dirty="0">
              <a:latin typeface="+mn-lt"/>
            </a:endParaRPr>
          </a:p>
          <a:p>
            <a:pPr>
              <a:spcBef>
                <a:spcPts val="600"/>
              </a:spcBef>
            </a:pPr>
            <a:r>
              <a:rPr lang="en-GB" sz="2000" dirty="0" smtClean="0">
                <a:latin typeface="+mn-lt"/>
              </a:rPr>
              <a:t>The main problem is that we shy away from deliberating and redefining education as our main focus and task. Many people accept that, yes, this is a difficulty, but then they don’t turn to address it but turn their attention to other pressing but more manageable issues to discuss.</a:t>
            </a:r>
          </a:p>
          <a:p>
            <a:pPr>
              <a:spcBef>
                <a:spcPts val="600"/>
              </a:spcBef>
            </a:pPr>
            <a:endParaRPr lang="en-GB" sz="2000" dirty="0" smtClean="0">
              <a:latin typeface="+mn-lt"/>
            </a:endParaRPr>
          </a:p>
          <a:p>
            <a:pPr>
              <a:spcBef>
                <a:spcPts val="600"/>
              </a:spcBef>
            </a:pPr>
            <a:r>
              <a:rPr lang="en-GB" sz="2000" dirty="0" smtClean="0">
                <a:latin typeface="+mn-lt"/>
              </a:rPr>
              <a:t>And therefore (and I find it mind-boggling), in education we go right ahead to talk about standards, quality, good schools, excellent education, best practices, good teaching, etc., etc.  – as if we had reached an agreement on what is the essence of education. </a:t>
            </a:r>
          </a:p>
        </p:txBody>
      </p:sp>
    </p:spTree>
    <p:extLst>
      <p:ext uri="{BB962C8B-B14F-4D97-AF65-F5344CB8AC3E}">
        <p14:creationId xmlns:p14="http://schemas.microsoft.com/office/powerpoint/2010/main" val="1978327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64202" y="291706"/>
            <a:ext cx="9649072" cy="880516"/>
          </a:xfrm>
          <a:solidFill>
            <a:schemeClr val="bg1"/>
          </a:solidFill>
        </p:spPr>
        <p:txBody>
          <a:bodyPr/>
          <a:lstStyle/>
          <a:p>
            <a:pPr algn="l"/>
            <a:r>
              <a:rPr lang="en-GB" sz="2400" b="0" dirty="0" smtClean="0">
                <a:latin typeface="+mn-lt"/>
              </a:rPr>
              <a:t>What is the problem for education - there are other takes, such as:</a:t>
            </a:r>
            <a:endParaRPr lang="en-GB" sz="2400" b="0" dirty="0">
              <a:latin typeface="+mn-lt"/>
            </a:endParaRPr>
          </a:p>
        </p:txBody>
      </p:sp>
      <p:sp>
        <p:nvSpPr>
          <p:cNvPr id="4" name="Síðufótarstaðgengill 3"/>
          <p:cNvSpPr>
            <a:spLocks noGrp="1"/>
          </p:cNvSpPr>
          <p:nvPr>
            <p:ph type="ftr" sz="quarter" idx="11"/>
          </p:nvPr>
        </p:nvSpPr>
        <p:spPr/>
        <p:txBody>
          <a:bodyPr/>
          <a:lstStyle/>
          <a:p>
            <a:pPr>
              <a:defRPr/>
            </a:pPr>
            <a:r>
              <a:rPr lang="en-GB" sz="1600" dirty="0" smtClean="0"/>
              <a:t>Banff  Public --</a:t>
            </a:r>
            <a:r>
              <a:rPr lang="en-GB" sz="1600" dirty="0" err="1" smtClean="0"/>
              <a:t>TwinPeaks</a:t>
            </a:r>
            <a:r>
              <a:rPr lang="en-GB" sz="1600" dirty="0" smtClean="0"/>
              <a:t> April  2018  –    Jón Torfi Jónasson</a:t>
            </a:r>
            <a:endParaRPr lang="is-IS" sz="1600" dirty="0"/>
          </a:p>
        </p:txBody>
      </p:sp>
      <p:sp>
        <p:nvSpPr>
          <p:cNvPr id="3077" name="Skyggnunúmersstaðgengill 4"/>
          <p:cNvSpPr>
            <a:spLocks noGrp="1"/>
          </p:cNvSpPr>
          <p:nvPr>
            <p:ph type="sldNum" sz="quarter" idx="12"/>
          </p:nvPr>
        </p:nvSpPr>
        <p:spPr bwMode="auto">
          <a:noFill/>
          <a:ln>
            <a:miter lim="800000"/>
            <a:headEnd/>
            <a:tailEnd/>
          </a:ln>
        </p:spPr>
        <p:txBody>
          <a:bodyPr/>
          <a:lstStyle/>
          <a:p>
            <a:fld id="{BB88A195-84AC-4FF4-98D0-0053CA5E9CA9}" type="slidenum">
              <a:rPr lang="en-US" smtClean="0"/>
              <a:pPr/>
              <a:t>6</a:t>
            </a:fld>
            <a:endParaRPr lang="en-US" dirty="0" smtClean="0"/>
          </a:p>
        </p:txBody>
      </p:sp>
      <p:sp>
        <p:nvSpPr>
          <p:cNvPr id="8" name="Rectangle 2"/>
          <p:cNvSpPr txBox="1">
            <a:spLocks/>
          </p:cNvSpPr>
          <p:nvPr/>
        </p:nvSpPr>
        <p:spPr bwMode="auto">
          <a:xfrm>
            <a:off x="480219" y="1576164"/>
            <a:ext cx="9187656" cy="5688632"/>
          </a:xfrm>
          <a:prstGeom prst="rect">
            <a:avLst/>
          </a:prstGeom>
          <a:solidFill>
            <a:schemeClr val="bg1"/>
          </a:solidFill>
          <a:ln w="9525">
            <a:noFill/>
            <a:miter lim="800000"/>
            <a:headEnd/>
            <a:tailEnd/>
          </a:ln>
        </p:spPr>
        <p:txBody>
          <a:bodyPr vert="horz" wrap="square" lIns="90727" tIns="45364" rIns="90727" bIns="45364" numCol="1" anchor="t" anchorCtr="0" compatLnSpc="1">
            <a:prstTxWarp prst="textNoShape">
              <a:avLst/>
            </a:prstTxWarp>
          </a:bodyPr>
          <a:lstStyle/>
          <a:p>
            <a:pPr>
              <a:spcBef>
                <a:spcPts val="600"/>
              </a:spcBef>
            </a:pPr>
            <a:r>
              <a:rPr lang="en-GB" sz="2000" dirty="0">
                <a:latin typeface="+mn-lt"/>
              </a:rPr>
              <a:t>T</a:t>
            </a:r>
            <a:r>
              <a:rPr lang="en-GB" sz="2000" dirty="0" smtClean="0">
                <a:latin typeface="+mn-lt"/>
              </a:rPr>
              <a:t>raditionally, and obstinately, we continue to make serious and obvious mistakes, as I have partly implied already, by </a:t>
            </a:r>
            <a:endParaRPr lang="en-GB" sz="2000" dirty="0">
              <a:latin typeface="+mn-lt"/>
            </a:endParaRPr>
          </a:p>
          <a:p>
            <a:pPr marL="342900" indent="-342900">
              <a:spcBef>
                <a:spcPts val="600"/>
              </a:spcBef>
              <a:buFont typeface="Calibri" panose="020F0502020204030204" pitchFamily="34" charset="0"/>
              <a:buChar char="-"/>
            </a:pPr>
            <a:r>
              <a:rPr lang="en-US" sz="2000" dirty="0">
                <a:latin typeface="+mn-lt"/>
              </a:rPr>
              <a:t>introducing </a:t>
            </a:r>
            <a:r>
              <a:rPr lang="en-US" sz="2000" dirty="0" smtClean="0">
                <a:latin typeface="+mn-lt"/>
              </a:rPr>
              <a:t>(important) skills </a:t>
            </a:r>
            <a:r>
              <a:rPr lang="en-US" sz="2000" dirty="0">
                <a:latin typeface="+mn-lt"/>
              </a:rPr>
              <a:t>or competencies that very few know what mean, and hardly anybody knows how to cultivate or measure (creativity, communication, critical thinking, entrepreneurship, virtues of various sorts, - </a:t>
            </a:r>
            <a:r>
              <a:rPr lang="en-US" sz="2000" dirty="0" smtClean="0">
                <a:latin typeface="+mn-lt"/>
              </a:rPr>
              <a:t>an endless </a:t>
            </a:r>
            <a:r>
              <a:rPr lang="en-US" sz="2000" dirty="0">
                <a:latin typeface="+mn-lt"/>
              </a:rPr>
              <a:t>list </a:t>
            </a:r>
            <a:r>
              <a:rPr lang="en-US" sz="2000" dirty="0" smtClean="0">
                <a:latin typeface="+mn-lt"/>
              </a:rPr>
              <a:t>…). The problem is that we need to do this, but we must acknowledge the </a:t>
            </a:r>
            <a:r>
              <a:rPr lang="en-US" sz="2000" dirty="0" smtClean="0">
                <a:latin typeface="+mn-lt"/>
              </a:rPr>
              <a:t>difficulties. Also  transferability (the transfer of training issue) and thus the importance  of context, which are of paramount importance are often ignored.</a:t>
            </a:r>
            <a:endParaRPr lang="en-US" sz="2000" dirty="0">
              <a:latin typeface="+mn-lt"/>
            </a:endParaRPr>
          </a:p>
          <a:p>
            <a:pPr marL="342900" indent="-342900">
              <a:spcBef>
                <a:spcPts val="600"/>
              </a:spcBef>
              <a:buFont typeface="Calibri" panose="020F0502020204030204" pitchFamily="34" charset="0"/>
              <a:buChar char="-"/>
            </a:pPr>
            <a:r>
              <a:rPr lang="en-US" sz="2000" dirty="0">
                <a:latin typeface="+mn-lt"/>
              </a:rPr>
              <a:t>preparing teachers </a:t>
            </a:r>
            <a:r>
              <a:rPr lang="en-US" sz="2000" smtClean="0">
                <a:latin typeface="+mn-lt"/>
              </a:rPr>
              <a:t>in ITE to </a:t>
            </a:r>
            <a:r>
              <a:rPr lang="en-US" sz="2000" dirty="0">
                <a:latin typeface="+mn-lt"/>
              </a:rPr>
              <a:t>do things that are at best, not a priority for their </a:t>
            </a:r>
            <a:r>
              <a:rPr lang="en-US" sz="2000" dirty="0" smtClean="0">
                <a:latin typeface="+mn-lt"/>
              </a:rPr>
              <a:t>students </a:t>
            </a:r>
            <a:r>
              <a:rPr lang="en-US" sz="2000" dirty="0">
                <a:latin typeface="+mn-lt"/>
              </a:rPr>
              <a:t>and communities – and not preparing them to </a:t>
            </a:r>
            <a:r>
              <a:rPr lang="en-US" sz="2000" dirty="0" smtClean="0">
                <a:latin typeface="+mn-lt"/>
              </a:rPr>
              <a:t>understand and do </a:t>
            </a:r>
            <a:r>
              <a:rPr lang="en-US" sz="2000" dirty="0">
                <a:latin typeface="+mn-lt"/>
              </a:rPr>
              <a:t>things that might be a priority</a:t>
            </a:r>
          </a:p>
          <a:p>
            <a:pPr marL="342900" indent="-342900">
              <a:spcBef>
                <a:spcPts val="600"/>
              </a:spcBef>
              <a:buFont typeface="Calibri" panose="020F0502020204030204" pitchFamily="34" charset="0"/>
              <a:buChar char="-"/>
            </a:pPr>
            <a:r>
              <a:rPr lang="en-GB" sz="2000" dirty="0" smtClean="0">
                <a:latin typeface="+mn-lt"/>
              </a:rPr>
              <a:t>not encouraging teachers to do what many of them know makes sense and is truly educational, - sensed by them even without an elaborated definition</a:t>
            </a:r>
          </a:p>
          <a:p>
            <a:pPr marL="342900" indent="-342900">
              <a:spcBef>
                <a:spcPts val="600"/>
              </a:spcBef>
              <a:buFont typeface="Calibri" panose="020F0502020204030204" pitchFamily="34" charset="0"/>
              <a:buChar char="-"/>
            </a:pPr>
            <a:endParaRPr lang="en-GB" sz="2000" dirty="0">
              <a:latin typeface="+mn-lt"/>
            </a:endParaRPr>
          </a:p>
          <a:p>
            <a:pPr>
              <a:spcBef>
                <a:spcPts val="600"/>
              </a:spcBef>
            </a:pPr>
            <a:r>
              <a:rPr lang="en-GB" sz="2000" dirty="0" smtClean="0">
                <a:latin typeface="+mn-lt"/>
              </a:rPr>
              <a:t>The academia, the professional unions and governments, have to look critically at themselves and discuss what should be their role in addressing those issues. We? or they? are mostly not doing it.</a:t>
            </a:r>
          </a:p>
        </p:txBody>
      </p:sp>
    </p:spTree>
    <p:extLst>
      <p:ext uri="{BB962C8B-B14F-4D97-AF65-F5344CB8AC3E}">
        <p14:creationId xmlns:p14="http://schemas.microsoft.com/office/powerpoint/2010/main" val="144839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íðufótarstaðgengill 1"/>
          <p:cNvSpPr>
            <a:spLocks noGrp="1"/>
          </p:cNvSpPr>
          <p:nvPr>
            <p:ph type="ftr" sz="quarter" idx="11"/>
          </p:nvPr>
        </p:nvSpPr>
        <p:spPr/>
        <p:txBody>
          <a:bodyPr/>
          <a:lstStyle/>
          <a:p>
            <a:pPr>
              <a:defRPr/>
            </a:pPr>
            <a:r>
              <a:rPr lang="fr-FR" smtClean="0"/>
              <a:t>Banff  Public --TwinPeaks April  2018  –    Jón Torfi Jónasson</a:t>
            </a:r>
            <a:endParaRPr lang="is-IS" dirty="0"/>
          </a:p>
        </p:txBody>
      </p:sp>
      <p:pic>
        <p:nvPicPr>
          <p:cNvPr id="3" name="Picture 2"/>
          <p:cNvPicPr>
            <a:picLocks noChangeAspect="1"/>
          </p:cNvPicPr>
          <p:nvPr/>
        </p:nvPicPr>
        <p:blipFill>
          <a:blip r:embed="rId2"/>
          <a:stretch>
            <a:fillRect/>
          </a:stretch>
        </p:blipFill>
        <p:spPr>
          <a:xfrm>
            <a:off x="2712467" y="2008020"/>
            <a:ext cx="7264908" cy="5440680"/>
          </a:xfrm>
          <a:prstGeom prst="rect">
            <a:avLst/>
          </a:prstGeom>
        </p:spPr>
      </p:pic>
      <p:pic>
        <p:nvPicPr>
          <p:cNvPr id="4" name="Picture 3"/>
          <p:cNvPicPr>
            <a:picLocks noChangeAspect="1"/>
          </p:cNvPicPr>
          <p:nvPr/>
        </p:nvPicPr>
        <p:blipFill>
          <a:blip r:embed="rId3"/>
          <a:stretch>
            <a:fillRect/>
          </a:stretch>
        </p:blipFill>
        <p:spPr>
          <a:xfrm>
            <a:off x="-12275" y="0"/>
            <a:ext cx="5518014" cy="3672000"/>
          </a:xfrm>
          <a:prstGeom prst="rect">
            <a:avLst/>
          </a:prstGeom>
        </p:spPr>
      </p:pic>
      <p:sp>
        <p:nvSpPr>
          <p:cNvPr id="5" name="Slide Number Placeholder 4"/>
          <p:cNvSpPr>
            <a:spLocks noGrp="1"/>
          </p:cNvSpPr>
          <p:nvPr>
            <p:ph type="sldNum" sz="quarter" idx="12"/>
          </p:nvPr>
        </p:nvSpPr>
        <p:spPr/>
        <p:txBody>
          <a:bodyPr/>
          <a:lstStyle/>
          <a:p>
            <a:pPr>
              <a:defRPr/>
            </a:pPr>
            <a:fld id="{CD37B114-7A5A-43A8-A456-5AB7E6AEFE35}" type="slidenum">
              <a:rPr lang="en-US" smtClean="0"/>
              <a:pPr>
                <a:defRPr/>
              </a:pPr>
              <a:t>7</a:t>
            </a:fld>
            <a:endParaRPr lang="en-US" dirty="0"/>
          </a:p>
        </p:txBody>
      </p:sp>
      <p:sp>
        <p:nvSpPr>
          <p:cNvPr id="20482" name="Title 1"/>
          <p:cNvSpPr>
            <a:spLocks noGrp="1"/>
          </p:cNvSpPr>
          <p:nvPr>
            <p:ph type="title"/>
          </p:nvPr>
        </p:nvSpPr>
        <p:spPr>
          <a:xfrm>
            <a:off x="6368436" y="136004"/>
            <a:ext cx="3214165" cy="2592288"/>
          </a:xfrm>
          <a:solidFill>
            <a:schemeClr val="bg1"/>
          </a:solidFill>
        </p:spPr>
        <p:txBody>
          <a:bodyPr/>
          <a:lstStyle/>
          <a:p>
            <a:r>
              <a:rPr lang="en-GB" sz="2000" b="0" dirty="0" smtClean="0">
                <a:latin typeface="+mn-lt"/>
                <a:cs typeface="Arial" charset="0"/>
              </a:rPr>
              <a:t>Education is the essence of education.</a:t>
            </a:r>
            <a:r>
              <a:rPr lang="en-GB" sz="2800" b="0" dirty="0" smtClean="0">
                <a:latin typeface="+mn-lt"/>
                <a:cs typeface="Arial" charset="0"/>
              </a:rPr>
              <a:t/>
            </a:r>
            <a:br>
              <a:rPr lang="en-GB" sz="2800" b="0" dirty="0" smtClean="0">
                <a:latin typeface="+mn-lt"/>
                <a:cs typeface="Arial" charset="0"/>
              </a:rPr>
            </a:br>
            <a:r>
              <a:rPr lang="en-GB" sz="2800" b="0" dirty="0" smtClean="0">
                <a:latin typeface="+mn-lt"/>
                <a:cs typeface="Arial" charset="0"/>
              </a:rPr>
              <a:t/>
            </a:r>
            <a:br>
              <a:rPr lang="en-GB" sz="2800" b="0" dirty="0" smtClean="0">
                <a:latin typeface="+mn-lt"/>
                <a:cs typeface="Arial" charset="0"/>
              </a:rPr>
            </a:br>
            <a:r>
              <a:rPr lang="en-GB" sz="2400" b="0" dirty="0" smtClean="0">
                <a:latin typeface="+mn-lt"/>
                <a:cs typeface="Arial" charset="0"/>
              </a:rPr>
              <a:t>Thank you</a:t>
            </a:r>
          </a:p>
        </p:txBody>
      </p:sp>
    </p:spTree>
    <p:extLst>
      <p:ext uri="{BB962C8B-B14F-4D97-AF65-F5344CB8AC3E}">
        <p14:creationId xmlns:p14="http://schemas.microsoft.com/office/powerpoint/2010/main" val="55323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Lst>
  </p:timing>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35587</TotalTime>
  <Words>1576</Words>
  <Application>Microsoft Office PowerPoint</Application>
  <PresentationFormat>Custom</PresentationFormat>
  <Paragraphs>67</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Frutiger LT Std 55 Roman</vt:lpstr>
      <vt:lpstr>1_Office Theme</vt:lpstr>
      <vt:lpstr> …What might be public about a public school education in 2030?</vt:lpstr>
      <vt:lpstr>Are we circling the drain of global competencies or will we realize the meaning of the public in public education?  (These are two questions)</vt:lpstr>
      <vt:lpstr>Are we circling the drain of global competencies or will we realize the meaning of the public in public education?  (These are two questions)</vt:lpstr>
      <vt:lpstr>Are we circling the drain of global competencies or will we realize the meaning of the public in public education?  (These are two questions)</vt:lpstr>
      <vt:lpstr>So we may ask what is the problem for education?</vt:lpstr>
      <vt:lpstr>What is the problem for education - there are other takes, such as:</vt:lpstr>
      <vt:lpstr>Education is the essence of education.  Thank you</vt:lpstr>
    </vt:vector>
  </TitlesOfParts>
  <Company>Espur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Jón Örn Guðbjartsson</dc:creator>
  <cp:lastModifiedBy>Jón Torfi Jónasson</cp:lastModifiedBy>
  <cp:revision>1097</cp:revision>
  <cp:lastPrinted>2015-10-17T09:39:54Z</cp:lastPrinted>
  <dcterms:created xsi:type="dcterms:W3CDTF">2010-06-28T14:25:40Z</dcterms:created>
  <dcterms:modified xsi:type="dcterms:W3CDTF">2018-04-17T19:43:28Z</dcterms:modified>
</cp:coreProperties>
</file>