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1"/>
  </p:notesMasterIdLst>
  <p:handoutMasterIdLst>
    <p:handoutMasterId r:id="rId22"/>
  </p:handoutMasterIdLst>
  <p:sldIdLst>
    <p:sldId id="256" r:id="rId2"/>
    <p:sldId id="494" r:id="rId3"/>
    <p:sldId id="483" r:id="rId4"/>
    <p:sldId id="495" r:id="rId5"/>
    <p:sldId id="504" r:id="rId6"/>
    <p:sldId id="462" r:id="rId7"/>
    <p:sldId id="486" r:id="rId8"/>
    <p:sldId id="496" r:id="rId9"/>
    <p:sldId id="497" r:id="rId10"/>
    <p:sldId id="498" r:id="rId11"/>
    <p:sldId id="505" r:id="rId12"/>
    <p:sldId id="499" r:id="rId13"/>
    <p:sldId id="450" r:id="rId14"/>
    <p:sldId id="500" r:id="rId15"/>
    <p:sldId id="501" r:id="rId16"/>
    <p:sldId id="487" r:id="rId17"/>
    <p:sldId id="502" r:id="rId18"/>
    <p:sldId id="503" r:id="rId19"/>
    <p:sldId id="302" r:id="rId20"/>
  </p:sldIdLst>
  <p:sldSz cx="9144000" cy="6858000" type="screen4x3"/>
  <p:notesSz cx="6738938" cy="987107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159" algn="l" rtl="0" fontAlgn="base">
      <a:spcBef>
        <a:spcPct val="0"/>
      </a:spcBef>
      <a:spcAft>
        <a:spcPct val="0"/>
      </a:spcAft>
      <a:defRPr kern="1200">
        <a:solidFill>
          <a:schemeClr val="tx1"/>
        </a:solidFill>
        <a:latin typeface="Arial" charset="0"/>
        <a:ea typeface="+mn-ea"/>
        <a:cs typeface="+mn-cs"/>
      </a:defRPr>
    </a:lvl2pPr>
    <a:lvl3pPr marL="914318" algn="l" rtl="0" fontAlgn="base">
      <a:spcBef>
        <a:spcPct val="0"/>
      </a:spcBef>
      <a:spcAft>
        <a:spcPct val="0"/>
      </a:spcAft>
      <a:defRPr kern="1200">
        <a:solidFill>
          <a:schemeClr val="tx1"/>
        </a:solidFill>
        <a:latin typeface="Arial" charset="0"/>
        <a:ea typeface="+mn-ea"/>
        <a:cs typeface="+mn-cs"/>
      </a:defRPr>
    </a:lvl3pPr>
    <a:lvl4pPr marL="1371477" algn="l" rtl="0" fontAlgn="base">
      <a:spcBef>
        <a:spcPct val="0"/>
      </a:spcBef>
      <a:spcAft>
        <a:spcPct val="0"/>
      </a:spcAft>
      <a:defRPr kern="1200">
        <a:solidFill>
          <a:schemeClr val="tx1"/>
        </a:solidFill>
        <a:latin typeface="Arial" charset="0"/>
        <a:ea typeface="+mn-ea"/>
        <a:cs typeface="+mn-cs"/>
      </a:defRPr>
    </a:lvl4pPr>
    <a:lvl5pPr marL="1828636" algn="l" rtl="0" fontAlgn="base">
      <a:spcBef>
        <a:spcPct val="0"/>
      </a:spcBef>
      <a:spcAft>
        <a:spcPct val="0"/>
      </a:spcAft>
      <a:defRPr kern="1200">
        <a:solidFill>
          <a:schemeClr val="tx1"/>
        </a:solidFill>
        <a:latin typeface="Arial" charset="0"/>
        <a:ea typeface="+mn-ea"/>
        <a:cs typeface="+mn-cs"/>
      </a:defRPr>
    </a:lvl5pPr>
    <a:lvl6pPr marL="2285795" algn="l" defTabSz="914318" rtl="0" eaLnBrk="1" latinLnBrk="0" hangingPunct="1">
      <a:defRPr kern="1200">
        <a:solidFill>
          <a:schemeClr val="tx1"/>
        </a:solidFill>
        <a:latin typeface="Arial" charset="0"/>
        <a:ea typeface="+mn-ea"/>
        <a:cs typeface="+mn-cs"/>
      </a:defRPr>
    </a:lvl6pPr>
    <a:lvl7pPr marL="2742954" algn="l" defTabSz="914318" rtl="0" eaLnBrk="1" latinLnBrk="0" hangingPunct="1">
      <a:defRPr kern="1200">
        <a:solidFill>
          <a:schemeClr val="tx1"/>
        </a:solidFill>
        <a:latin typeface="Arial" charset="0"/>
        <a:ea typeface="+mn-ea"/>
        <a:cs typeface="+mn-cs"/>
      </a:defRPr>
    </a:lvl7pPr>
    <a:lvl8pPr marL="3200113" algn="l" defTabSz="914318" rtl="0" eaLnBrk="1" latinLnBrk="0" hangingPunct="1">
      <a:defRPr kern="1200">
        <a:solidFill>
          <a:schemeClr val="tx1"/>
        </a:solidFill>
        <a:latin typeface="Arial" charset="0"/>
        <a:ea typeface="+mn-ea"/>
        <a:cs typeface="+mn-cs"/>
      </a:defRPr>
    </a:lvl8pPr>
    <a:lvl9pPr marL="3657272" algn="l" defTabSz="914318"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FF0000"/>
    <a:srgbClr val="92D050"/>
    <a:srgbClr val="FFFFCC"/>
    <a:srgbClr val="FF5050"/>
    <a:srgbClr val="FF3300"/>
    <a:srgbClr val="009900"/>
    <a:srgbClr val="008000"/>
    <a:srgbClr val="307C2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ðal stíll 2 - Áhersla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43" autoAdjust="0"/>
  </p:normalViewPr>
  <p:slideViewPr>
    <p:cSldViewPr>
      <p:cViewPr varScale="1">
        <p:scale>
          <a:sx n="79" d="100"/>
          <a:sy n="79" d="100"/>
        </p:scale>
        <p:origin x="1498"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íðuhaussstaðgengill 1"/>
          <p:cNvSpPr>
            <a:spLocks noGrp="1"/>
          </p:cNvSpPr>
          <p:nvPr>
            <p:ph type="hdr" sz="quarter"/>
          </p:nvPr>
        </p:nvSpPr>
        <p:spPr>
          <a:xfrm>
            <a:off x="0" y="0"/>
            <a:ext cx="2920206" cy="493554"/>
          </a:xfrm>
          <a:prstGeom prst="rect">
            <a:avLst/>
          </a:prstGeom>
        </p:spPr>
        <p:txBody>
          <a:bodyPr vert="horz" lIns="91440" tIns="45720" rIns="91440" bIns="45720" rtlCol="0"/>
          <a:lstStyle>
            <a:lvl1pPr algn="l">
              <a:defRPr sz="1200"/>
            </a:lvl1pPr>
          </a:lstStyle>
          <a:p>
            <a:endParaRPr lang="is-IS"/>
          </a:p>
        </p:txBody>
      </p:sp>
      <p:sp>
        <p:nvSpPr>
          <p:cNvPr id="3" name="Dagsetningarstaðgengill 2"/>
          <p:cNvSpPr>
            <a:spLocks noGrp="1"/>
          </p:cNvSpPr>
          <p:nvPr>
            <p:ph type="dt" sz="quarter" idx="1"/>
          </p:nvPr>
        </p:nvSpPr>
        <p:spPr>
          <a:xfrm>
            <a:off x="3817172" y="0"/>
            <a:ext cx="2920206" cy="493554"/>
          </a:xfrm>
          <a:prstGeom prst="rect">
            <a:avLst/>
          </a:prstGeom>
        </p:spPr>
        <p:txBody>
          <a:bodyPr vert="horz" lIns="91440" tIns="45720" rIns="91440" bIns="45720" rtlCol="0"/>
          <a:lstStyle>
            <a:lvl1pPr algn="r">
              <a:defRPr sz="1200"/>
            </a:lvl1pPr>
          </a:lstStyle>
          <a:p>
            <a:fld id="{3421CC49-D992-48B5-B839-7C9C7F4F10B3}" type="datetimeFigureOut">
              <a:rPr lang="is-IS" smtClean="0"/>
              <a:pPr/>
              <a:t>6.2.2018</a:t>
            </a:fld>
            <a:endParaRPr lang="is-IS"/>
          </a:p>
        </p:txBody>
      </p:sp>
      <p:sp>
        <p:nvSpPr>
          <p:cNvPr id="4" name="Síðufótarstaðgengill 3"/>
          <p:cNvSpPr>
            <a:spLocks noGrp="1"/>
          </p:cNvSpPr>
          <p:nvPr>
            <p:ph type="ftr" sz="quarter" idx="2"/>
          </p:nvPr>
        </p:nvSpPr>
        <p:spPr>
          <a:xfrm>
            <a:off x="0" y="9375808"/>
            <a:ext cx="2920206" cy="493554"/>
          </a:xfrm>
          <a:prstGeom prst="rect">
            <a:avLst/>
          </a:prstGeom>
        </p:spPr>
        <p:txBody>
          <a:bodyPr vert="horz" lIns="91440" tIns="45720" rIns="91440" bIns="45720" rtlCol="0" anchor="b"/>
          <a:lstStyle>
            <a:lvl1pPr algn="l">
              <a:defRPr sz="1200"/>
            </a:lvl1pPr>
          </a:lstStyle>
          <a:p>
            <a:endParaRPr lang="is-IS"/>
          </a:p>
        </p:txBody>
      </p:sp>
      <p:sp>
        <p:nvSpPr>
          <p:cNvPr id="5" name="Skyggnunúmersstaðgengill 4"/>
          <p:cNvSpPr>
            <a:spLocks noGrp="1"/>
          </p:cNvSpPr>
          <p:nvPr>
            <p:ph type="sldNum" sz="quarter" idx="3"/>
          </p:nvPr>
        </p:nvSpPr>
        <p:spPr>
          <a:xfrm>
            <a:off x="3817172" y="9375808"/>
            <a:ext cx="2920206" cy="493554"/>
          </a:xfrm>
          <a:prstGeom prst="rect">
            <a:avLst/>
          </a:prstGeom>
        </p:spPr>
        <p:txBody>
          <a:bodyPr vert="horz" lIns="91440" tIns="45720" rIns="91440" bIns="45720" rtlCol="0" anchor="b"/>
          <a:lstStyle>
            <a:lvl1pPr algn="r">
              <a:defRPr sz="1200"/>
            </a:lvl1pPr>
          </a:lstStyle>
          <a:p>
            <a:fld id="{E5BA73BE-1A98-4E19-80B8-7BEFC2F99F77}" type="slidenum">
              <a:rPr lang="is-IS" smtClean="0"/>
              <a:pPr/>
              <a:t>‹#›</a:t>
            </a:fld>
            <a:endParaRPr lang="is-IS"/>
          </a:p>
        </p:txBody>
      </p:sp>
    </p:spTree>
    <p:extLst>
      <p:ext uri="{BB962C8B-B14F-4D97-AF65-F5344CB8AC3E}">
        <p14:creationId xmlns:p14="http://schemas.microsoft.com/office/powerpoint/2010/main" val="2722476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íðuhaussstaðgengill 1"/>
          <p:cNvSpPr>
            <a:spLocks noGrp="1"/>
          </p:cNvSpPr>
          <p:nvPr>
            <p:ph type="hdr" sz="quarter"/>
          </p:nvPr>
        </p:nvSpPr>
        <p:spPr>
          <a:xfrm>
            <a:off x="0" y="0"/>
            <a:ext cx="2920206" cy="493554"/>
          </a:xfrm>
          <a:prstGeom prst="rect">
            <a:avLst/>
          </a:prstGeom>
        </p:spPr>
        <p:txBody>
          <a:bodyPr vert="horz" lIns="91440" tIns="45720" rIns="91440" bIns="45720" rtlCol="0"/>
          <a:lstStyle>
            <a:lvl1pPr algn="l">
              <a:defRPr sz="1200">
                <a:latin typeface="Arial" pitchFamily="34" charset="0"/>
              </a:defRPr>
            </a:lvl1pPr>
          </a:lstStyle>
          <a:p>
            <a:pPr>
              <a:defRPr/>
            </a:pPr>
            <a:endParaRPr lang="is-IS"/>
          </a:p>
        </p:txBody>
      </p:sp>
      <p:sp>
        <p:nvSpPr>
          <p:cNvPr id="3" name="Dagsetningarstaðgengill 2"/>
          <p:cNvSpPr>
            <a:spLocks noGrp="1"/>
          </p:cNvSpPr>
          <p:nvPr>
            <p:ph type="dt" idx="1"/>
          </p:nvPr>
        </p:nvSpPr>
        <p:spPr>
          <a:xfrm>
            <a:off x="3817172" y="0"/>
            <a:ext cx="2920206" cy="493554"/>
          </a:xfrm>
          <a:prstGeom prst="rect">
            <a:avLst/>
          </a:prstGeom>
        </p:spPr>
        <p:txBody>
          <a:bodyPr vert="horz" lIns="91440" tIns="45720" rIns="91440" bIns="45720" rtlCol="0"/>
          <a:lstStyle>
            <a:lvl1pPr algn="r">
              <a:defRPr sz="1200">
                <a:latin typeface="Arial" pitchFamily="34" charset="0"/>
              </a:defRPr>
            </a:lvl1pPr>
          </a:lstStyle>
          <a:p>
            <a:pPr>
              <a:defRPr/>
            </a:pPr>
            <a:fld id="{50031ED1-DF09-4912-9433-D19082DBBD94}" type="datetimeFigureOut">
              <a:rPr lang="is-IS"/>
              <a:pPr>
                <a:defRPr/>
              </a:pPr>
              <a:t>6.2.2018</a:t>
            </a:fld>
            <a:endParaRPr lang="is-IS"/>
          </a:p>
        </p:txBody>
      </p:sp>
      <p:sp>
        <p:nvSpPr>
          <p:cNvPr id="4" name="Skyggnumyndastaðgengill 3"/>
          <p:cNvSpPr>
            <a:spLocks noGrp="1" noRot="1" noChangeAspect="1"/>
          </p:cNvSpPr>
          <p:nvPr>
            <p:ph type="sldImg" idx="2"/>
          </p:nvPr>
        </p:nvSpPr>
        <p:spPr>
          <a:xfrm>
            <a:off x="901700" y="739775"/>
            <a:ext cx="4937125" cy="3702050"/>
          </a:xfrm>
          <a:prstGeom prst="rect">
            <a:avLst/>
          </a:prstGeom>
          <a:noFill/>
          <a:ln w="12700">
            <a:solidFill>
              <a:prstClr val="black"/>
            </a:solidFill>
          </a:ln>
        </p:spPr>
        <p:txBody>
          <a:bodyPr vert="horz" lIns="91440" tIns="45720" rIns="91440" bIns="45720" rtlCol="0" anchor="ctr"/>
          <a:lstStyle/>
          <a:p>
            <a:pPr lvl="0"/>
            <a:endParaRPr lang="is-IS" noProof="0"/>
          </a:p>
        </p:txBody>
      </p:sp>
      <p:sp>
        <p:nvSpPr>
          <p:cNvPr id="5" name="Minnispunktastaðgengill 4"/>
          <p:cNvSpPr>
            <a:spLocks noGrp="1"/>
          </p:cNvSpPr>
          <p:nvPr>
            <p:ph type="body" sz="quarter" idx="3"/>
          </p:nvPr>
        </p:nvSpPr>
        <p:spPr>
          <a:xfrm>
            <a:off x="673894" y="4688761"/>
            <a:ext cx="5391150" cy="4441984"/>
          </a:xfrm>
          <a:prstGeom prst="rect">
            <a:avLst/>
          </a:prstGeom>
        </p:spPr>
        <p:txBody>
          <a:bodyPr vert="horz" lIns="91440" tIns="45720" rIns="91440" bIns="45720" rtlCol="0">
            <a:normAutofit/>
          </a:bodyPr>
          <a:lstStyle/>
          <a:p>
            <a:pPr lvl="0"/>
            <a:r>
              <a:rPr lang="is-IS" noProof="0" smtClean="0"/>
              <a:t>Smelltu til að breyta stílum aðaltexta</a:t>
            </a:r>
          </a:p>
          <a:p>
            <a:pPr lvl="1"/>
            <a:r>
              <a:rPr lang="is-IS" noProof="0" smtClean="0"/>
              <a:t>Annað stig</a:t>
            </a:r>
          </a:p>
          <a:p>
            <a:pPr lvl="2"/>
            <a:r>
              <a:rPr lang="is-IS" noProof="0" smtClean="0"/>
              <a:t>Þriðja stig</a:t>
            </a:r>
          </a:p>
          <a:p>
            <a:pPr lvl="3"/>
            <a:r>
              <a:rPr lang="is-IS" noProof="0" smtClean="0"/>
              <a:t>Fjórða stig</a:t>
            </a:r>
          </a:p>
          <a:p>
            <a:pPr lvl="4"/>
            <a:r>
              <a:rPr lang="is-IS" noProof="0" smtClean="0"/>
              <a:t>Fimmta stig</a:t>
            </a:r>
            <a:endParaRPr lang="is-IS" noProof="0"/>
          </a:p>
        </p:txBody>
      </p:sp>
      <p:sp>
        <p:nvSpPr>
          <p:cNvPr id="6" name="Síðufótarstaðgengill 5"/>
          <p:cNvSpPr>
            <a:spLocks noGrp="1"/>
          </p:cNvSpPr>
          <p:nvPr>
            <p:ph type="ftr" sz="quarter" idx="4"/>
          </p:nvPr>
        </p:nvSpPr>
        <p:spPr>
          <a:xfrm>
            <a:off x="0" y="9375808"/>
            <a:ext cx="2920206" cy="493554"/>
          </a:xfrm>
          <a:prstGeom prst="rect">
            <a:avLst/>
          </a:prstGeom>
        </p:spPr>
        <p:txBody>
          <a:bodyPr vert="horz" lIns="91440" tIns="45720" rIns="91440" bIns="45720" rtlCol="0" anchor="b"/>
          <a:lstStyle>
            <a:lvl1pPr algn="l">
              <a:defRPr sz="1200">
                <a:latin typeface="Arial" pitchFamily="34" charset="0"/>
              </a:defRPr>
            </a:lvl1pPr>
          </a:lstStyle>
          <a:p>
            <a:pPr>
              <a:defRPr/>
            </a:pPr>
            <a:endParaRPr lang="is-IS"/>
          </a:p>
        </p:txBody>
      </p:sp>
      <p:sp>
        <p:nvSpPr>
          <p:cNvPr id="7" name="Skyggnunúmersstaðgengill 6"/>
          <p:cNvSpPr>
            <a:spLocks noGrp="1"/>
          </p:cNvSpPr>
          <p:nvPr>
            <p:ph type="sldNum" sz="quarter" idx="5"/>
          </p:nvPr>
        </p:nvSpPr>
        <p:spPr>
          <a:xfrm>
            <a:off x="3817172" y="9375808"/>
            <a:ext cx="2920206" cy="493554"/>
          </a:xfrm>
          <a:prstGeom prst="rect">
            <a:avLst/>
          </a:prstGeom>
        </p:spPr>
        <p:txBody>
          <a:bodyPr vert="horz" lIns="91440" tIns="45720" rIns="91440" bIns="45720" rtlCol="0" anchor="b"/>
          <a:lstStyle>
            <a:lvl1pPr algn="r">
              <a:defRPr sz="1200">
                <a:latin typeface="Arial" pitchFamily="34" charset="0"/>
              </a:defRPr>
            </a:lvl1pPr>
          </a:lstStyle>
          <a:p>
            <a:pPr>
              <a:defRPr/>
            </a:pPr>
            <a:fld id="{4AFB9761-B769-4673-936B-1E86841575B7}" type="slidenum">
              <a:rPr lang="is-IS"/>
              <a:pPr>
                <a:defRPr/>
              </a:pPr>
              <a:t>‹#›</a:t>
            </a:fld>
            <a:endParaRPr lang="is-IS"/>
          </a:p>
        </p:txBody>
      </p:sp>
    </p:spTree>
    <p:extLst>
      <p:ext uri="{BB962C8B-B14F-4D97-AF65-F5344CB8AC3E}">
        <p14:creationId xmlns:p14="http://schemas.microsoft.com/office/powerpoint/2010/main" val="403251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159" algn="l" rtl="0" eaLnBrk="0" fontAlgn="base" hangingPunct="0">
      <a:spcBef>
        <a:spcPct val="30000"/>
      </a:spcBef>
      <a:spcAft>
        <a:spcPct val="0"/>
      </a:spcAft>
      <a:defRPr sz="1200" kern="1200">
        <a:solidFill>
          <a:schemeClr val="tx1"/>
        </a:solidFill>
        <a:latin typeface="+mn-lt"/>
        <a:ea typeface="+mn-ea"/>
        <a:cs typeface="+mn-cs"/>
      </a:defRPr>
    </a:lvl2pPr>
    <a:lvl3pPr marL="914318" algn="l" rtl="0" eaLnBrk="0" fontAlgn="base" hangingPunct="0">
      <a:spcBef>
        <a:spcPct val="30000"/>
      </a:spcBef>
      <a:spcAft>
        <a:spcPct val="0"/>
      </a:spcAft>
      <a:defRPr sz="1200" kern="1200">
        <a:solidFill>
          <a:schemeClr val="tx1"/>
        </a:solidFill>
        <a:latin typeface="+mn-lt"/>
        <a:ea typeface="+mn-ea"/>
        <a:cs typeface="+mn-cs"/>
      </a:defRPr>
    </a:lvl3pPr>
    <a:lvl4pPr marL="1371477" algn="l" rtl="0" eaLnBrk="0" fontAlgn="base" hangingPunct="0">
      <a:spcBef>
        <a:spcPct val="30000"/>
      </a:spcBef>
      <a:spcAft>
        <a:spcPct val="0"/>
      </a:spcAft>
      <a:defRPr sz="1200" kern="1200">
        <a:solidFill>
          <a:schemeClr val="tx1"/>
        </a:solidFill>
        <a:latin typeface="+mn-lt"/>
        <a:ea typeface="+mn-ea"/>
        <a:cs typeface="+mn-cs"/>
      </a:defRPr>
    </a:lvl4pPr>
    <a:lvl5pPr marL="1828636" algn="l" rtl="0" eaLnBrk="0" fontAlgn="base" hangingPunct="0">
      <a:spcBef>
        <a:spcPct val="30000"/>
      </a:spcBef>
      <a:spcAft>
        <a:spcPct val="0"/>
      </a:spcAft>
      <a:defRPr sz="1200" kern="1200">
        <a:solidFill>
          <a:schemeClr val="tx1"/>
        </a:solidFill>
        <a:latin typeface="+mn-lt"/>
        <a:ea typeface="+mn-ea"/>
        <a:cs typeface="+mn-cs"/>
      </a:defRPr>
    </a:lvl5pPr>
    <a:lvl6pPr marL="2285795" algn="l" defTabSz="914318" rtl="0" eaLnBrk="1" latinLnBrk="0" hangingPunct="1">
      <a:defRPr sz="1200" kern="1200">
        <a:solidFill>
          <a:schemeClr val="tx1"/>
        </a:solidFill>
        <a:latin typeface="+mn-lt"/>
        <a:ea typeface="+mn-ea"/>
        <a:cs typeface="+mn-cs"/>
      </a:defRPr>
    </a:lvl6pPr>
    <a:lvl7pPr marL="2742954" algn="l" defTabSz="914318" rtl="0" eaLnBrk="1" latinLnBrk="0" hangingPunct="1">
      <a:defRPr sz="1200" kern="1200">
        <a:solidFill>
          <a:schemeClr val="tx1"/>
        </a:solidFill>
        <a:latin typeface="+mn-lt"/>
        <a:ea typeface="+mn-ea"/>
        <a:cs typeface="+mn-cs"/>
      </a:defRPr>
    </a:lvl7pPr>
    <a:lvl8pPr marL="3200113" algn="l" defTabSz="914318" rtl="0" eaLnBrk="1" latinLnBrk="0" hangingPunct="1">
      <a:defRPr sz="1200" kern="1200">
        <a:solidFill>
          <a:schemeClr val="tx1"/>
        </a:solidFill>
        <a:latin typeface="+mn-lt"/>
        <a:ea typeface="+mn-ea"/>
        <a:cs typeface="+mn-cs"/>
      </a:defRPr>
    </a:lvl8pPr>
    <a:lvl9pPr marL="3657272" algn="l" defTabSz="91431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ilskyggna">
    <p:spTree>
      <p:nvGrpSpPr>
        <p:cNvPr id="1" name=""/>
        <p:cNvGrpSpPr/>
        <p:nvPr/>
      </p:nvGrpSpPr>
      <p:grpSpPr>
        <a:xfrm>
          <a:off x="0" y="0"/>
          <a:ext cx="0" cy="0"/>
          <a:chOff x="0" y="0"/>
          <a:chExt cx="0" cy="0"/>
        </a:xfrm>
      </p:grpSpPr>
      <p:sp>
        <p:nvSpPr>
          <p:cNvPr id="2" name="Titill 1"/>
          <p:cNvSpPr>
            <a:spLocks noGrp="1"/>
          </p:cNvSpPr>
          <p:nvPr>
            <p:ph type="ctrTitle"/>
          </p:nvPr>
        </p:nvSpPr>
        <p:spPr>
          <a:xfrm>
            <a:off x="685800" y="2130426"/>
            <a:ext cx="7772400" cy="1470025"/>
          </a:xfrm>
        </p:spPr>
        <p:txBody>
          <a:bodyPr/>
          <a:lstStyle/>
          <a:p>
            <a:r>
              <a:rPr lang="is-IS" smtClean="0"/>
              <a:t>Smelltu til að breyta stíl aðaltitils</a:t>
            </a:r>
            <a:endParaRPr lang="is-IS"/>
          </a:p>
        </p:txBody>
      </p:sp>
      <p:sp>
        <p:nvSpPr>
          <p:cNvPr id="3" name="Undirtitill 2"/>
          <p:cNvSpPr>
            <a:spLocks noGrp="1"/>
          </p:cNvSpPr>
          <p:nvPr>
            <p:ph type="subTitle" idx="1"/>
          </p:nvPr>
        </p:nvSpPr>
        <p:spPr>
          <a:xfrm>
            <a:off x="1371600" y="3886200"/>
            <a:ext cx="6400800" cy="1752600"/>
          </a:xfrm>
        </p:spPr>
        <p:txBody>
          <a:bodyPr/>
          <a:lstStyle>
            <a:lvl1pPr marL="0" indent="0" algn="ctr">
              <a:buNone/>
              <a:defRPr/>
            </a:lvl1pPr>
            <a:lvl2pPr marL="457159" indent="0" algn="ctr">
              <a:buNone/>
              <a:defRPr/>
            </a:lvl2pPr>
            <a:lvl3pPr marL="914318" indent="0" algn="ctr">
              <a:buNone/>
              <a:defRPr/>
            </a:lvl3pPr>
            <a:lvl4pPr marL="1371477" indent="0" algn="ctr">
              <a:buNone/>
              <a:defRPr/>
            </a:lvl4pPr>
            <a:lvl5pPr marL="1828636" indent="0" algn="ctr">
              <a:buNone/>
              <a:defRPr/>
            </a:lvl5pPr>
            <a:lvl6pPr marL="2285795" indent="0" algn="ctr">
              <a:buNone/>
              <a:defRPr/>
            </a:lvl6pPr>
            <a:lvl7pPr marL="2742954" indent="0" algn="ctr">
              <a:buNone/>
              <a:defRPr/>
            </a:lvl7pPr>
            <a:lvl8pPr marL="3200113" indent="0" algn="ctr">
              <a:buNone/>
              <a:defRPr/>
            </a:lvl8pPr>
            <a:lvl9pPr marL="3657272" indent="0" algn="ctr">
              <a:buNone/>
              <a:defRPr/>
            </a:lvl9pPr>
          </a:lstStyle>
          <a:p>
            <a:r>
              <a:rPr lang="is-IS" smtClean="0"/>
              <a:t>Smelltu til að breyta stíl aðalundirtitla</a:t>
            </a:r>
            <a:endParaRPr lang="is-IS"/>
          </a:p>
        </p:txBody>
      </p:sp>
      <p:sp>
        <p:nvSpPr>
          <p:cNvPr id="4" name="Date Placeholder 3"/>
          <p:cNvSpPr>
            <a:spLocks noGrp="1"/>
          </p:cNvSpPr>
          <p:nvPr>
            <p:ph type="dt" sz="half" idx="10"/>
          </p:nvPr>
        </p:nvSpPr>
        <p:spPr/>
        <p:txBody>
          <a:bodyPr/>
          <a:lstStyle>
            <a:lvl1pPr>
              <a:defRPr/>
            </a:lvl1pPr>
          </a:lstStyle>
          <a:p>
            <a:pPr>
              <a:defRPr/>
            </a:pPr>
            <a:fld id="{04C2EC44-5606-4E61-9F18-9BA9AE7245D3}" type="datetime1">
              <a:rPr lang="en-GB" smtClean="0"/>
              <a:t>06/02/2018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it-IT" smtClean="0"/>
              <a:t>Jón Torfi Jónasson feb 2018          MMrn samráðsfundur um endurskoðun laga</a:t>
            </a:r>
            <a:endParaRPr lang="is-IS"/>
          </a:p>
        </p:txBody>
      </p:sp>
      <p:sp>
        <p:nvSpPr>
          <p:cNvPr id="6" name="Slide Number Placeholder 5"/>
          <p:cNvSpPr>
            <a:spLocks noGrp="1"/>
          </p:cNvSpPr>
          <p:nvPr>
            <p:ph type="sldNum" sz="quarter" idx="12"/>
          </p:nvPr>
        </p:nvSpPr>
        <p:spPr/>
        <p:txBody>
          <a:bodyPr/>
          <a:lstStyle>
            <a:lvl1pPr>
              <a:defRPr/>
            </a:lvl1pPr>
          </a:lstStyle>
          <a:p>
            <a:pPr>
              <a:defRPr/>
            </a:pPr>
            <a:fld id="{79E08B89-1198-4F8D-9675-AA74DF3E8B6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ill og lóðréttur texti">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lang="is-IS" smtClean="0"/>
              <a:t>Smelltu til að breyta stíl aðaltitils</a:t>
            </a:r>
            <a:endParaRPr lang="is-IS"/>
          </a:p>
        </p:txBody>
      </p:sp>
      <p:sp>
        <p:nvSpPr>
          <p:cNvPr id="3" name="Staðgengill lárétts texta 2"/>
          <p:cNvSpPr>
            <a:spLocks noGrp="1"/>
          </p:cNvSpPr>
          <p:nvPr>
            <p:ph type="body" orient="vert" idx="1"/>
          </p:nvPr>
        </p:nvSpPr>
        <p:spPr/>
        <p:txBody>
          <a:bodyPr vert="eaVert"/>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Date Placeholder 3"/>
          <p:cNvSpPr>
            <a:spLocks noGrp="1"/>
          </p:cNvSpPr>
          <p:nvPr>
            <p:ph type="dt" sz="half" idx="10"/>
          </p:nvPr>
        </p:nvSpPr>
        <p:spPr/>
        <p:txBody>
          <a:bodyPr/>
          <a:lstStyle>
            <a:lvl1pPr>
              <a:defRPr/>
            </a:lvl1pPr>
          </a:lstStyle>
          <a:p>
            <a:pPr>
              <a:defRPr/>
            </a:pPr>
            <a:fld id="{AF422DEF-9355-43F1-801F-90F9689BB552}" type="datetime1">
              <a:rPr lang="en-GB" smtClean="0"/>
              <a:t>06/02/2018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it-IT" smtClean="0"/>
              <a:t>Jón Torfi Jónasson feb 2018          MMrn samráðsfundur um endurskoðun laga</a:t>
            </a:r>
            <a:endParaRPr lang="is-IS"/>
          </a:p>
        </p:txBody>
      </p:sp>
      <p:sp>
        <p:nvSpPr>
          <p:cNvPr id="6" name="Slide Number Placeholder 5"/>
          <p:cNvSpPr>
            <a:spLocks noGrp="1"/>
          </p:cNvSpPr>
          <p:nvPr>
            <p:ph type="sldNum" sz="quarter" idx="12"/>
          </p:nvPr>
        </p:nvSpPr>
        <p:spPr/>
        <p:txBody>
          <a:bodyPr/>
          <a:lstStyle>
            <a:lvl1pPr>
              <a:defRPr/>
            </a:lvl1pPr>
          </a:lstStyle>
          <a:p>
            <a:pPr>
              <a:defRPr/>
            </a:pPr>
            <a:fld id="{E15FCC4C-58FE-4287-8281-39429E218AE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óðréttur titill og texti">
    <p:spTree>
      <p:nvGrpSpPr>
        <p:cNvPr id="1" name=""/>
        <p:cNvGrpSpPr/>
        <p:nvPr/>
      </p:nvGrpSpPr>
      <p:grpSpPr>
        <a:xfrm>
          <a:off x="0" y="0"/>
          <a:ext cx="0" cy="0"/>
          <a:chOff x="0" y="0"/>
          <a:chExt cx="0" cy="0"/>
        </a:xfrm>
      </p:grpSpPr>
      <p:sp>
        <p:nvSpPr>
          <p:cNvPr id="2" name="Lóðréttur titill 1"/>
          <p:cNvSpPr>
            <a:spLocks noGrp="1"/>
          </p:cNvSpPr>
          <p:nvPr>
            <p:ph type="title" orient="vert"/>
          </p:nvPr>
        </p:nvSpPr>
        <p:spPr>
          <a:xfrm>
            <a:off x="6638925" y="404814"/>
            <a:ext cx="2058988" cy="5721350"/>
          </a:xfrm>
        </p:spPr>
        <p:txBody>
          <a:bodyPr vert="eaVert"/>
          <a:lstStyle/>
          <a:p>
            <a:r>
              <a:rPr lang="is-IS" smtClean="0"/>
              <a:t>Smelltu til að breyta stíl aðaltitils</a:t>
            </a:r>
            <a:endParaRPr lang="is-IS"/>
          </a:p>
        </p:txBody>
      </p:sp>
      <p:sp>
        <p:nvSpPr>
          <p:cNvPr id="3" name="Staðgengill lárétts texta 2"/>
          <p:cNvSpPr>
            <a:spLocks noGrp="1"/>
          </p:cNvSpPr>
          <p:nvPr>
            <p:ph type="body" orient="vert" idx="1"/>
          </p:nvPr>
        </p:nvSpPr>
        <p:spPr>
          <a:xfrm>
            <a:off x="457201" y="404814"/>
            <a:ext cx="6029325" cy="5721350"/>
          </a:xfrm>
        </p:spPr>
        <p:txBody>
          <a:bodyPr vert="eaVert"/>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Date Placeholder 3"/>
          <p:cNvSpPr>
            <a:spLocks noGrp="1"/>
          </p:cNvSpPr>
          <p:nvPr>
            <p:ph type="dt" sz="half" idx="10"/>
          </p:nvPr>
        </p:nvSpPr>
        <p:spPr/>
        <p:txBody>
          <a:bodyPr/>
          <a:lstStyle>
            <a:lvl1pPr>
              <a:defRPr/>
            </a:lvl1pPr>
          </a:lstStyle>
          <a:p>
            <a:pPr>
              <a:defRPr/>
            </a:pPr>
            <a:fld id="{E15C13F5-D5D4-49E7-8431-032A84A32121}" type="datetime1">
              <a:rPr lang="en-GB" smtClean="0"/>
              <a:t>06/02/2018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it-IT" smtClean="0"/>
              <a:t>Jón Torfi Jónasson feb 2018          MMrn samráðsfundur um endurskoðun laga</a:t>
            </a:r>
            <a:endParaRPr lang="is-IS"/>
          </a:p>
        </p:txBody>
      </p:sp>
      <p:sp>
        <p:nvSpPr>
          <p:cNvPr id="6" name="Slide Number Placeholder 5"/>
          <p:cNvSpPr>
            <a:spLocks noGrp="1"/>
          </p:cNvSpPr>
          <p:nvPr>
            <p:ph type="sldNum" sz="quarter" idx="12"/>
          </p:nvPr>
        </p:nvSpPr>
        <p:spPr/>
        <p:txBody>
          <a:bodyPr/>
          <a:lstStyle>
            <a:lvl1pPr>
              <a:defRPr/>
            </a:lvl1pPr>
          </a:lstStyle>
          <a:p>
            <a:pPr>
              <a:defRPr/>
            </a:pPr>
            <a:fld id="{1D35050F-E50A-4FC4-B006-ED68275DB1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ill og efni">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lang="is-IS" smtClean="0"/>
              <a:t>Smelltu til að breyta stíl aðaltitils</a:t>
            </a:r>
            <a:endParaRPr lang="is-IS"/>
          </a:p>
        </p:txBody>
      </p:sp>
      <p:sp>
        <p:nvSpPr>
          <p:cNvPr id="3" name="Staðgengill efnis 2"/>
          <p:cNvSpPr>
            <a:spLocks noGrp="1"/>
          </p:cNvSpPr>
          <p:nvPr>
            <p:ph idx="1"/>
          </p:nvPr>
        </p:nvSpPr>
        <p:spPr/>
        <p:txBody>
          <a:bodyPr/>
          <a:lstStyle/>
          <a:p>
            <a:pPr lvl="0"/>
            <a:r>
              <a:rPr lang="is-IS" dirty="0" smtClean="0"/>
              <a:t>Smelltu til að breyta stílum aðaltexta</a:t>
            </a:r>
          </a:p>
          <a:p>
            <a:pPr lvl="1"/>
            <a:r>
              <a:rPr lang="is-IS" dirty="0" smtClean="0"/>
              <a:t>Annað stig</a:t>
            </a:r>
          </a:p>
          <a:p>
            <a:pPr lvl="2"/>
            <a:r>
              <a:rPr lang="is-IS" dirty="0" smtClean="0"/>
              <a:t>Þriðja stig</a:t>
            </a:r>
          </a:p>
          <a:p>
            <a:pPr lvl="3"/>
            <a:r>
              <a:rPr lang="is-IS" dirty="0" smtClean="0"/>
              <a:t>Fjórða stig</a:t>
            </a:r>
          </a:p>
          <a:p>
            <a:pPr lvl="4"/>
            <a:r>
              <a:rPr lang="is-IS" dirty="0" smtClean="0"/>
              <a:t>Fimmta stig</a:t>
            </a:r>
            <a:endParaRPr lang="is-IS" dirty="0"/>
          </a:p>
        </p:txBody>
      </p:sp>
      <p:sp>
        <p:nvSpPr>
          <p:cNvPr id="4" name="Dagsetningarstaðgengill 3"/>
          <p:cNvSpPr>
            <a:spLocks noGrp="1"/>
          </p:cNvSpPr>
          <p:nvPr>
            <p:ph type="dt" sz="half" idx="10"/>
          </p:nvPr>
        </p:nvSpPr>
        <p:spPr/>
        <p:txBody>
          <a:bodyPr/>
          <a:lstStyle>
            <a:lvl1pPr>
              <a:defRPr/>
            </a:lvl1pPr>
          </a:lstStyle>
          <a:p>
            <a:pPr>
              <a:defRPr/>
            </a:pPr>
            <a:fld id="{558653E8-4C76-43BE-9069-71D96D5FD709}" type="datetime1">
              <a:rPr lang="en-GB" smtClean="0"/>
              <a:t>06/02/2018</a:t>
            </a:fld>
            <a:endParaRPr lang="en-US"/>
          </a:p>
        </p:txBody>
      </p:sp>
      <p:sp>
        <p:nvSpPr>
          <p:cNvPr id="5" name="Síðufótarstaðgengill 4"/>
          <p:cNvSpPr>
            <a:spLocks noGrp="1"/>
          </p:cNvSpPr>
          <p:nvPr>
            <p:ph type="ftr" sz="quarter" idx="11"/>
          </p:nvPr>
        </p:nvSpPr>
        <p:spPr/>
        <p:txBody>
          <a:bodyPr/>
          <a:lstStyle>
            <a:lvl1pPr>
              <a:defRPr/>
            </a:lvl1pPr>
          </a:lstStyle>
          <a:p>
            <a:pPr>
              <a:defRPr/>
            </a:pPr>
            <a:r>
              <a:rPr lang="it-IT" smtClean="0"/>
              <a:t>Jón Torfi Jónasson feb 2018          MMrn samráðsfundur um endurskoðun laga</a:t>
            </a:r>
            <a:endParaRPr lang="is-IS" dirty="0"/>
          </a:p>
        </p:txBody>
      </p:sp>
      <p:sp>
        <p:nvSpPr>
          <p:cNvPr id="6" name="Skyggnunúmersstaðgengill 5"/>
          <p:cNvSpPr>
            <a:spLocks noGrp="1"/>
          </p:cNvSpPr>
          <p:nvPr>
            <p:ph type="sldNum" sz="quarter" idx="12"/>
          </p:nvPr>
        </p:nvSpPr>
        <p:spPr>
          <a:xfrm>
            <a:off x="6553200" y="6356351"/>
            <a:ext cx="1662113" cy="365125"/>
          </a:xfrm>
        </p:spPr>
        <p:txBody>
          <a:bodyPr/>
          <a:lstStyle>
            <a:lvl1pPr>
              <a:defRPr sz="1400">
                <a:solidFill>
                  <a:schemeClr val="tx1"/>
                </a:solidFill>
              </a:defRPr>
            </a:lvl1pPr>
          </a:lstStyle>
          <a:p>
            <a:pPr>
              <a:defRPr/>
            </a:pPr>
            <a:fld id="{3EA4B7BF-264C-43AF-9B5C-435D93AEAA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Kaflafyrirsögn">
    <p:spTree>
      <p:nvGrpSpPr>
        <p:cNvPr id="1" name=""/>
        <p:cNvGrpSpPr/>
        <p:nvPr/>
      </p:nvGrpSpPr>
      <p:grpSpPr>
        <a:xfrm>
          <a:off x="0" y="0"/>
          <a:ext cx="0" cy="0"/>
          <a:chOff x="0" y="0"/>
          <a:chExt cx="0" cy="0"/>
        </a:xfrm>
      </p:grpSpPr>
      <p:sp>
        <p:nvSpPr>
          <p:cNvPr id="2" name="Titill 1"/>
          <p:cNvSpPr>
            <a:spLocks noGrp="1"/>
          </p:cNvSpPr>
          <p:nvPr>
            <p:ph type="title"/>
          </p:nvPr>
        </p:nvSpPr>
        <p:spPr>
          <a:xfrm>
            <a:off x="722313" y="4406901"/>
            <a:ext cx="7772400" cy="1362075"/>
          </a:xfrm>
        </p:spPr>
        <p:txBody>
          <a:bodyPr anchor="t"/>
          <a:lstStyle>
            <a:lvl1pPr algn="l">
              <a:defRPr sz="4000" b="1" cap="all"/>
            </a:lvl1pPr>
          </a:lstStyle>
          <a:p>
            <a:r>
              <a:rPr lang="is-IS" smtClean="0"/>
              <a:t>Smelltu til að breyta stíl aðaltitils</a:t>
            </a:r>
            <a:endParaRPr lang="is-IS"/>
          </a:p>
        </p:txBody>
      </p:sp>
      <p:sp>
        <p:nvSpPr>
          <p:cNvPr id="3" name="Textastaðgengill 2"/>
          <p:cNvSpPr>
            <a:spLocks noGrp="1"/>
          </p:cNvSpPr>
          <p:nvPr>
            <p:ph type="body" idx="1"/>
          </p:nvPr>
        </p:nvSpPr>
        <p:spPr>
          <a:xfrm>
            <a:off x="722313" y="2906714"/>
            <a:ext cx="7772400" cy="1500187"/>
          </a:xfrm>
        </p:spPr>
        <p:txBody>
          <a:bodyPr anchor="b"/>
          <a:lstStyle>
            <a:lvl1pPr marL="0" indent="0">
              <a:buNone/>
              <a:defRPr sz="2000"/>
            </a:lvl1pPr>
            <a:lvl2pPr marL="457159" indent="0">
              <a:buNone/>
              <a:defRPr sz="1800"/>
            </a:lvl2pPr>
            <a:lvl3pPr marL="914318" indent="0">
              <a:buNone/>
              <a:defRPr sz="1600"/>
            </a:lvl3pPr>
            <a:lvl4pPr marL="1371477" indent="0">
              <a:buNone/>
              <a:defRPr sz="1400"/>
            </a:lvl4pPr>
            <a:lvl5pPr marL="1828636" indent="0">
              <a:buNone/>
              <a:defRPr sz="1400"/>
            </a:lvl5pPr>
            <a:lvl6pPr marL="2285795" indent="0">
              <a:buNone/>
              <a:defRPr sz="1400"/>
            </a:lvl6pPr>
            <a:lvl7pPr marL="2742954" indent="0">
              <a:buNone/>
              <a:defRPr sz="1400"/>
            </a:lvl7pPr>
            <a:lvl8pPr marL="3200113" indent="0">
              <a:buNone/>
              <a:defRPr sz="1400"/>
            </a:lvl8pPr>
            <a:lvl9pPr marL="3657272" indent="0">
              <a:buNone/>
              <a:defRPr sz="1400"/>
            </a:lvl9pPr>
          </a:lstStyle>
          <a:p>
            <a:pPr lvl="0"/>
            <a:r>
              <a:rPr lang="is-IS" smtClean="0"/>
              <a:t>Smelltu til að breyta stílum aðaltexta</a:t>
            </a:r>
          </a:p>
        </p:txBody>
      </p:sp>
      <p:sp>
        <p:nvSpPr>
          <p:cNvPr id="4" name="Date Placeholder 3"/>
          <p:cNvSpPr>
            <a:spLocks noGrp="1"/>
          </p:cNvSpPr>
          <p:nvPr>
            <p:ph type="dt" sz="half" idx="10"/>
          </p:nvPr>
        </p:nvSpPr>
        <p:spPr/>
        <p:txBody>
          <a:bodyPr/>
          <a:lstStyle>
            <a:lvl1pPr>
              <a:defRPr/>
            </a:lvl1pPr>
          </a:lstStyle>
          <a:p>
            <a:pPr>
              <a:defRPr/>
            </a:pPr>
            <a:fld id="{B67DBF8B-8723-48CE-A531-FD51CDEFCCBA}" type="datetime1">
              <a:rPr lang="en-GB" smtClean="0"/>
              <a:t>06/02/2018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it-IT" smtClean="0"/>
              <a:t>Jón Torfi Jónasson feb 2018          MMrn samráðsfundur um endurskoðun laga</a:t>
            </a:r>
            <a:endParaRPr lang="is-IS"/>
          </a:p>
        </p:txBody>
      </p:sp>
      <p:sp>
        <p:nvSpPr>
          <p:cNvPr id="6" name="Slide Number Placeholder 5"/>
          <p:cNvSpPr>
            <a:spLocks noGrp="1"/>
          </p:cNvSpPr>
          <p:nvPr>
            <p:ph type="sldNum" sz="quarter" idx="12"/>
          </p:nvPr>
        </p:nvSpPr>
        <p:spPr/>
        <p:txBody>
          <a:bodyPr/>
          <a:lstStyle>
            <a:lvl1pPr>
              <a:defRPr/>
            </a:lvl1pPr>
          </a:lstStyle>
          <a:p>
            <a:pPr>
              <a:defRPr/>
            </a:pPr>
            <a:fld id="{7580A3BB-2DBF-4E16-90B5-D871F347BF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ö efnisatriði">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lang="is-IS" smtClean="0"/>
              <a:t>Smelltu til að breyta stíl aðaltitils</a:t>
            </a:r>
            <a:endParaRPr lang="is-IS"/>
          </a:p>
        </p:txBody>
      </p:sp>
      <p:sp>
        <p:nvSpPr>
          <p:cNvPr id="3" name="Staðgengill efnis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Staðgengill efnis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5" name="Date Placeholder 3"/>
          <p:cNvSpPr>
            <a:spLocks noGrp="1"/>
          </p:cNvSpPr>
          <p:nvPr>
            <p:ph type="dt" sz="half" idx="10"/>
          </p:nvPr>
        </p:nvSpPr>
        <p:spPr/>
        <p:txBody>
          <a:bodyPr/>
          <a:lstStyle>
            <a:lvl1pPr>
              <a:defRPr/>
            </a:lvl1pPr>
          </a:lstStyle>
          <a:p>
            <a:pPr>
              <a:defRPr/>
            </a:pPr>
            <a:fld id="{E70A3CDF-1F1D-4059-8090-B55D08047F2F}" type="datetime1">
              <a:rPr lang="en-GB" smtClean="0"/>
              <a:t>06/02/2018</a:t>
            </a:fld>
            <a:endParaRPr lang="en-US"/>
          </a:p>
        </p:txBody>
      </p:sp>
      <p:sp>
        <p:nvSpPr>
          <p:cNvPr id="6" name="Footer Placeholder 4"/>
          <p:cNvSpPr>
            <a:spLocks noGrp="1"/>
          </p:cNvSpPr>
          <p:nvPr>
            <p:ph type="ftr" sz="quarter" idx="11"/>
          </p:nvPr>
        </p:nvSpPr>
        <p:spPr/>
        <p:txBody>
          <a:bodyPr/>
          <a:lstStyle>
            <a:lvl1pPr>
              <a:defRPr/>
            </a:lvl1pPr>
          </a:lstStyle>
          <a:p>
            <a:pPr>
              <a:defRPr/>
            </a:pPr>
            <a:r>
              <a:rPr lang="it-IT" smtClean="0"/>
              <a:t>Jón Torfi Jónasson feb 2018          MMrn samráðsfundur um endurskoðun laga</a:t>
            </a:r>
            <a:endParaRPr lang="is-IS"/>
          </a:p>
        </p:txBody>
      </p:sp>
      <p:sp>
        <p:nvSpPr>
          <p:cNvPr id="7" name="Slide Number Placeholder 5"/>
          <p:cNvSpPr>
            <a:spLocks noGrp="1"/>
          </p:cNvSpPr>
          <p:nvPr>
            <p:ph type="sldNum" sz="quarter" idx="12"/>
          </p:nvPr>
        </p:nvSpPr>
        <p:spPr/>
        <p:txBody>
          <a:bodyPr/>
          <a:lstStyle>
            <a:lvl1pPr>
              <a:defRPr/>
            </a:lvl1pPr>
          </a:lstStyle>
          <a:p>
            <a:pPr>
              <a:defRPr/>
            </a:pPr>
            <a:fld id="{80069C10-F4B3-43D6-881B-C75B41405C9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anburður">
    <p:spTree>
      <p:nvGrpSpPr>
        <p:cNvPr id="1" name=""/>
        <p:cNvGrpSpPr/>
        <p:nvPr/>
      </p:nvGrpSpPr>
      <p:grpSpPr>
        <a:xfrm>
          <a:off x="0" y="0"/>
          <a:ext cx="0" cy="0"/>
          <a:chOff x="0" y="0"/>
          <a:chExt cx="0" cy="0"/>
        </a:xfrm>
      </p:grpSpPr>
      <p:sp>
        <p:nvSpPr>
          <p:cNvPr id="2" name="Titill 1"/>
          <p:cNvSpPr>
            <a:spLocks noGrp="1"/>
          </p:cNvSpPr>
          <p:nvPr>
            <p:ph type="title"/>
          </p:nvPr>
        </p:nvSpPr>
        <p:spPr>
          <a:xfrm>
            <a:off x="457200" y="274638"/>
            <a:ext cx="8229600" cy="1143000"/>
          </a:xfrm>
        </p:spPr>
        <p:txBody>
          <a:bodyPr/>
          <a:lstStyle>
            <a:lvl1pPr>
              <a:defRPr/>
            </a:lvl1pPr>
          </a:lstStyle>
          <a:p>
            <a:r>
              <a:rPr lang="is-IS" smtClean="0"/>
              <a:t>Smelltu til að breyta stíl aðaltitils</a:t>
            </a:r>
            <a:endParaRPr lang="is-IS"/>
          </a:p>
        </p:txBody>
      </p:sp>
      <p:sp>
        <p:nvSpPr>
          <p:cNvPr id="3" name="Textastaðgengill 2"/>
          <p:cNvSpPr>
            <a:spLocks noGrp="1"/>
          </p:cNvSpPr>
          <p:nvPr>
            <p:ph type="body" idx="1"/>
          </p:nvPr>
        </p:nvSpPr>
        <p:spPr>
          <a:xfrm>
            <a:off x="457200" y="1535113"/>
            <a:ext cx="4040188" cy="639762"/>
          </a:xfrm>
        </p:spPr>
        <p:txBody>
          <a:bodyPr anchor="b"/>
          <a:lstStyle>
            <a:lvl1pPr marL="0" indent="0">
              <a:buNone/>
              <a:defRPr sz="2400" b="1"/>
            </a:lvl1pPr>
            <a:lvl2pPr marL="457159" indent="0">
              <a:buNone/>
              <a:defRPr sz="2000" b="1"/>
            </a:lvl2pPr>
            <a:lvl3pPr marL="914318" indent="0">
              <a:buNone/>
              <a:defRPr sz="1800" b="1"/>
            </a:lvl3pPr>
            <a:lvl4pPr marL="1371477" indent="0">
              <a:buNone/>
              <a:defRPr sz="1600" b="1"/>
            </a:lvl4pPr>
            <a:lvl5pPr marL="1828636" indent="0">
              <a:buNone/>
              <a:defRPr sz="1600" b="1"/>
            </a:lvl5pPr>
            <a:lvl6pPr marL="2285795" indent="0">
              <a:buNone/>
              <a:defRPr sz="1600" b="1"/>
            </a:lvl6pPr>
            <a:lvl7pPr marL="2742954" indent="0">
              <a:buNone/>
              <a:defRPr sz="1600" b="1"/>
            </a:lvl7pPr>
            <a:lvl8pPr marL="3200113" indent="0">
              <a:buNone/>
              <a:defRPr sz="1600" b="1"/>
            </a:lvl8pPr>
            <a:lvl9pPr marL="3657272" indent="0">
              <a:buNone/>
              <a:defRPr sz="1600" b="1"/>
            </a:lvl9pPr>
          </a:lstStyle>
          <a:p>
            <a:pPr lvl="0"/>
            <a:r>
              <a:rPr lang="is-IS" smtClean="0"/>
              <a:t>Smelltu til að breyta stílum aðaltexta</a:t>
            </a:r>
          </a:p>
        </p:txBody>
      </p:sp>
      <p:sp>
        <p:nvSpPr>
          <p:cNvPr id="4" name="Staðgengill efnis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5" name="Textastaðgengill 4"/>
          <p:cNvSpPr>
            <a:spLocks noGrp="1"/>
          </p:cNvSpPr>
          <p:nvPr>
            <p:ph type="body" sz="quarter" idx="3"/>
          </p:nvPr>
        </p:nvSpPr>
        <p:spPr>
          <a:xfrm>
            <a:off x="4645025" y="1535113"/>
            <a:ext cx="4041775" cy="639762"/>
          </a:xfrm>
        </p:spPr>
        <p:txBody>
          <a:bodyPr anchor="b"/>
          <a:lstStyle>
            <a:lvl1pPr marL="0" indent="0">
              <a:buNone/>
              <a:defRPr sz="2400" b="1"/>
            </a:lvl1pPr>
            <a:lvl2pPr marL="457159" indent="0">
              <a:buNone/>
              <a:defRPr sz="2000" b="1"/>
            </a:lvl2pPr>
            <a:lvl3pPr marL="914318" indent="0">
              <a:buNone/>
              <a:defRPr sz="1800" b="1"/>
            </a:lvl3pPr>
            <a:lvl4pPr marL="1371477" indent="0">
              <a:buNone/>
              <a:defRPr sz="1600" b="1"/>
            </a:lvl4pPr>
            <a:lvl5pPr marL="1828636" indent="0">
              <a:buNone/>
              <a:defRPr sz="1600" b="1"/>
            </a:lvl5pPr>
            <a:lvl6pPr marL="2285795" indent="0">
              <a:buNone/>
              <a:defRPr sz="1600" b="1"/>
            </a:lvl6pPr>
            <a:lvl7pPr marL="2742954" indent="0">
              <a:buNone/>
              <a:defRPr sz="1600" b="1"/>
            </a:lvl7pPr>
            <a:lvl8pPr marL="3200113" indent="0">
              <a:buNone/>
              <a:defRPr sz="1600" b="1"/>
            </a:lvl8pPr>
            <a:lvl9pPr marL="3657272" indent="0">
              <a:buNone/>
              <a:defRPr sz="1600" b="1"/>
            </a:lvl9pPr>
          </a:lstStyle>
          <a:p>
            <a:pPr lvl="0"/>
            <a:r>
              <a:rPr lang="is-IS" smtClean="0"/>
              <a:t>Smelltu til að breyta stílum aðaltexta</a:t>
            </a:r>
          </a:p>
        </p:txBody>
      </p:sp>
      <p:sp>
        <p:nvSpPr>
          <p:cNvPr id="6" name="Staðgengill efnis 5"/>
          <p:cNvSpPr>
            <a:spLocks noGrp="1"/>
          </p:cNvSpPr>
          <p:nvPr>
            <p:ph sz="quarter" idx="4"/>
          </p:nvPr>
        </p:nvSpPr>
        <p:spPr>
          <a:xfrm>
            <a:off x="4645025"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7" name="Date Placeholder 3"/>
          <p:cNvSpPr>
            <a:spLocks noGrp="1"/>
          </p:cNvSpPr>
          <p:nvPr>
            <p:ph type="dt" sz="half" idx="10"/>
          </p:nvPr>
        </p:nvSpPr>
        <p:spPr/>
        <p:txBody>
          <a:bodyPr/>
          <a:lstStyle>
            <a:lvl1pPr>
              <a:defRPr/>
            </a:lvl1pPr>
          </a:lstStyle>
          <a:p>
            <a:pPr>
              <a:defRPr/>
            </a:pPr>
            <a:fld id="{614A842D-D6C0-49A3-8917-37EF3FD5AC6A}" type="datetime1">
              <a:rPr lang="en-GB" smtClean="0"/>
              <a:t>06/02/2018</a:t>
            </a:fld>
            <a:endParaRPr lang="en-US"/>
          </a:p>
        </p:txBody>
      </p:sp>
      <p:sp>
        <p:nvSpPr>
          <p:cNvPr id="8" name="Footer Placeholder 4"/>
          <p:cNvSpPr>
            <a:spLocks noGrp="1"/>
          </p:cNvSpPr>
          <p:nvPr>
            <p:ph type="ftr" sz="quarter" idx="11"/>
          </p:nvPr>
        </p:nvSpPr>
        <p:spPr/>
        <p:txBody>
          <a:bodyPr/>
          <a:lstStyle>
            <a:lvl1pPr>
              <a:defRPr/>
            </a:lvl1pPr>
          </a:lstStyle>
          <a:p>
            <a:pPr>
              <a:defRPr/>
            </a:pPr>
            <a:r>
              <a:rPr lang="it-IT" smtClean="0"/>
              <a:t>Jón Torfi Jónasson feb 2018          MMrn samráðsfundur um endurskoðun laga</a:t>
            </a:r>
            <a:endParaRPr lang="is-IS"/>
          </a:p>
        </p:txBody>
      </p:sp>
      <p:sp>
        <p:nvSpPr>
          <p:cNvPr id="9" name="Slide Number Placeholder 5"/>
          <p:cNvSpPr>
            <a:spLocks noGrp="1"/>
          </p:cNvSpPr>
          <p:nvPr>
            <p:ph type="sldNum" sz="quarter" idx="12"/>
          </p:nvPr>
        </p:nvSpPr>
        <p:spPr/>
        <p:txBody>
          <a:bodyPr/>
          <a:lstStyle>
            <a:lvl1pPr>
              <a:defRPr/>
            </a:lvl1pPr>
          </a:lstStyle>
          <a:p>
            <a:pPr>
              <a:defRPr/>
            </a:pPr>
            <a:fld id="{AF9261FA-0CCA-479A-9125-BFFA99EDDAC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ðeins titill">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lang="is-IS" smtClean="0"/>
              <a:t>Smelltu til að breyta stíl aðaltitils</a:t>
            </a:r>
            <a:endParaRPr lang="is-IS"/>
          </a:p>
        </p:txBody>
      </p:sp>
      <p:sp>
        <p:nvSpPr>
          <p:cNvPr id="3" name="Date Placeholder 3"/>
          <p:cNvSpPr>
            <a:spLocks noGrp="1"/>
          </p:cNvSpPr>
          <p:nvPr>
            <p:ph type="dt" sz="half" idx="10"/>
          </p:nvPr>
        </p:nvSpPr>
        <p:spPr/>
        <p:txBody>
          <a:bodyPr/>
          <a:lstStyle>
            <a:lvl1pPr>
              <a:defRPr/>
            </a:lvl1pPr>
          </a:lstStyle>
          <a:p>
            <a:pPr>
              <a:defRPr/>
            </a:pPr>
            <a:fld id="{D6E37781-3FE0-4537-948A-502041F89878}" type="datetime1">
              <a:rPr lang="en-GB" smtClean="0"/>
              <a:t>06/02/2018</a:t>
            </a:fld>
            <a:endParaRPr lang="en-US"/>
          </a:p>
        </p:txBody>
      </p:sp>
      <p:sp>
        <p:nvSpPr>
          <p:cNvPr id="4" name="Footer Placeholder 4"/>
          <p:cNvSpPr>
            <a:spLocks noGrp="1"/>
          </p:cNvSpPr>
          <p:nvPr>
            <p:ph type="ftr" sz="quarter" idx="11"/>
          </p:nvPr>
        </p:nvSpPr>
        <p:spPr/>
        <p:txBody>
          <a:bodyPr/>
          <a:lstStyle>
            <a:lvl1pPr>
              <a:defRPr/>
            </a:lvl1pPr>
          </a:lstStyle>
          <a:p>
            <a:pPr>
              <a:defRPr/>
            </a:pPr>
            <a:r>
              <a:rPr lang="it-IT" smtClean="0"/>
              <a:t>Jón Torfi Jónasson feb 2018          MMrn samráðsfundur um endurskoðun laga</a:t>
            </a:r>
            <a:endParaRPr lang="is-IS"/>
          </a:p>
        </p:txBody>
      </p:sp>
      <p:sp>
        <p:nvSpPr>
          <p:cNvPr id="5" name="Slide Number Placeholder 5"/>
          <p:cNvSpPr>
            <a:spLocks noGrp="1"/>
          </p:cNvSpPr>
          <p:nvPr>
            <p:ph type="sldNum" sz="quarter" idx="12"/>
          </p:nvPr>
        </p:nvSpPr>
        <p:spPr/>
        <p:txBody>
          <a:bodyPr/>
          <a:lstStyle>
            <a:lvl1pPr>
              <a:defRPr/>
            </a:lvl1pPr>
          </a:lstStyle>
          <a:p>
            <a:pPr>
              <a:defRPr/>
            </a:pPr>
            <a:fld id="{0791B089-A212-49FA-9F22-83BA3A0EFF1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Autt">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069EBA4-9258-44A6-A350-1E43E9241797}" type="datetime1">
              <a:rPr lang="en-GB" smtClean="0"/>
              <a:t>06/02/2018</a:t>
            </a:fld>
            <a:endParaRPr lang="en-US"/>
          </a:p>
        </p:txBody>
      </p:sp>
      <p:sp>
        <p:nvSpPr>
          <p:cNvPr id="3" name="Footer Placeholder 4"/>
          <p:cNvSpPr>
            <a:spLocks noGrp="1"/>
          </p:cNvSpPr>
          <p:nvPr>
            <p:ph type="ftr" sz="quarter" idx="11"/>
          </p:nvPr>
        </p:nvSpPr>
        <p:spPr/>
        <p:txBody>
          <a:bodyPr/>
          <a:lstStyle>
            <a:lvl1pPr>
              <a:defRPr/>
            </a:lvl1pPr>
          </a:lstStyle>
          <a:p>
            <a:pPr>
              <a:defRPr/>
            </a:pPr>
            <a:r>
              <a:rPr lang="it-IT" smtClean="0"/>
              <a:t>Jón Torfi Jónasson feb 2018          MMrn samráðsfundur um endurskoðun laga</a:t>
            </a:r>
            <a:endParaRPr lang="is-IS"/>
          </a:p>
        </p:txBody>
      </p:sp>
      <p:sp>
        <p:nvSpPr>
          <p:cNvPr id="4" name="Slide Number Placeholder 5"/>
          <p:cNvSpPr>
            <a:spLocks noGrp="1"/>
          </p:cNvSpPr>
          <p:nvPr>
            <p:ph type="sldNum" sz="quarter" idx="12"/>
          </p:nvPr>
        </p:nvSpPr>
        <p:spPr/>
        <p:txBody>
          <a:bodyPr/>
          <a:lstStyle>
            <a:lvl1pPr>
              <a:defRPr/>
            </a:lvl1pPr>
          </a:lstStyle>
          <a:p>
            <a:pPr>
              <a:defRPr/>
            </a:pPr>
            <a:fld id="{8300E14E-7570-4D85-9435-C00EFB3826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Efni með skýringartexta">
    <p:spTree>
      <p:nvGrpSpPr>
        <p:cNvPr id="1" name=""/>
        <p:cNvGrpSpPr/>
        <p:nvPr/>
      </p:nvGrpSpPr>
      <p:grpSpPr>
        <a:xfrm>
          <a:off x="0" y="0"/>
          <a:ext cx="0" cy="0"/>
          <a:chOff x="0" y="0"/>
          <a:chExt cx="0" cy="0"/>
        </a:xfrm>
      </p:grpSpPr>
      <p:sp>
        <p:nvSpPr>
          <p:cNvPr id="2" name="Titill 1"/>
          <p:cNvSpPr>
            <a:spLocks noGrp="1"/>
          </p:cNvSpPr>
          <p:nvPr>
            <p:ph type="title"/>
          </p:nvPr>
        </p:nvSpPr>
        <p:spPr>
          <a:xfrm>
            <a:off x="457201" y="273050"/>
            <a:ext cx="3008313" cy="1162050"/>
          </a:xfrm>
        </p:spPr>
        <p:txBody>
          <a:bodyPr anchor="b"/>
          <a:lstStyle>
            <a:lvl1pPr algn="l">
              <a:defRPr sz="2000" b="1"/>
            </a:lvl1pPr>
          </a:lstStyle>
          <a:p>
            <a:r>
              <a:rPr lang="is-IS" smtClean="0"/>
              <a:t>Smelltu til að breyta stíl aðaltitils</a:t>
            </a:r>
            <a:endParaRPr lang="is-IS"/>
          </a:p>
        </p:txBody>
      </p:sp>
      <p:sp>
        <p:nvSpPr>
          <p:cNvPr id="3" name="Staðgengill efnis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Textastaðgengill 3"/>
          <p:cNvSpPr>
            <a:spLocks noGrp="1"/>
          </p:cNvSpPr>
          <p:nvPr>
            <p:ph type="body" sz="half" idx="2"/>
          </p:nvPr>
        </p:nvSpPr>
        <p:spPr>
          <a:xfrm>
            <a:off x="457201" y="1435101"/>
            <a:ext cx="3008313" cy="4691063"/>
          </a:xfrm>
        </p:spPr>
        <p:txBody>
          <a:bodyPr/>
          <a:lstStyle>
            <a:lvl1pPr marL="0" indent="0">
              <a:buNone/>
              <a:defRPr sz="1400"/>
            </a:lvl1pPr>
            <a:lvl2pPr marL="457159" indent="0">
              <a:buNone/>
              <a:defRPr sz="1200"/>
            </a:lvl2pPr>
            <a:lvl3pPr marL="914318" indent="0">
              <a:buNone/>
              <a:defRPr sz="1000"/>
            </a:lvl3pPr>
            <a:lvl4pPr marL="1371477" indent="0">
              <a:buNone/>
              <a:defRPr sz="900"/>
            </a:lvl4pPr>
            <a:lvl5pPr marL="1828636" indent="0">
              <a:buNone/>
              <a:defRPr sz="900"/>
            </a:lvl5pPr>
            <a:lvl6pPr marL="2285795" indent="0">
              <a:buNone/>
              <a:defRPr sz="900"/>
            </a:lvl6pPr>
            <a:lvl7pPr marL="2742954" indent="0">
              <a:buNone/>
              <a:defRPr sz="900"/>
            </a:lvl7pPr>
            <a:lvl8pPr marL="3200113" indent="0">
              <a:buNone/>
              <a:defRPr sz="900"/>
            </a:lvl8pPr>
            <a:lvl9pPr marL="3657272" indent="0">
              <a:buNone/>
              <a:defRPr sz="900"/>
            </a:lvl9pPr>
          </a:lstStyle>
          <a:p>
            <a:pPr lvl="0"/>
            <a:r>
              <a:rPr lang="is-IS" smtClean="0"/>
              <a:t>Smelltu til að breyta stílum aðaltexta</a:t>
            </a:r>
          </a:p>
        </p:txBody>
      </p:sp>
      <p:sp>
        <p:nvSpPr>
          <p:cNvPr id="5" name="Date Placeholder 3"/>
          <p:cNvSpPr>
            <a:spLocks noGrp="1"/>
          </p:cNvSpPr>
          <p:nvPr>
            <p:ph type="dt" sz="half" idx="10"/>
          </p:nvPr>
        </p:nvSpPr>
        <p:spPr/>
        <p:txBody>
          <a:bodyPr/>
          <a:lstStyle>
            <a:lvl1pPr>
              <a:defRPr/>
            </a:lvl1pPr>
          </a:lstStyle>
          <a:p>
            <a:pPr>
              <a:defRPr/>
            </a:pPr>
            <a:fld id="{23636826-66D6-4107-92C8-C30F3D6CE47E}" type="datetime1">
              <a:rPr lang="en-GB" smtClean="0"/>
              <a:t>06/02/2018</a:t>
            </a:fld>
            <a:endParaRPr lang="en-US"/>
          </a:p>
        </p:txBody>
      </p:sp>
      <p:sp>
        <p:nvSpPr>
          <p:cNvPr id="6" name="Footer Placeholder 4"/>
          <p:cNvSpPr>
            <a:spLocks noGrp="1"/>
          </p:cNvSpPr>
          <p:nvPr>
            <p:ph type="ftr" sz="quarter" idx="11"/>
          </p:nvPr>
        </p:nvSpPr>
        <p:spPr/>
        <p:txBody>
          <a:bodyPr/>
          <a:lstStyle>
            <a:lvl1pPr>
              <a:defRPr/>
            </a:lvl1pPr>
          </a:lstStyle>
          <a:p>
            <a:pPr>
              <a:defRPr/>
            </a:pPr>
            <a:r>
              <a:rPr lang="it-IT" smtClean="0"/>
              <a:t>Jón Torfi Jónasson feb 2018          MMrn samráðsfundur um endurskoðun laga</a:t>
            </a:r>
            <a:endParaRPr lang="is-IS"/>
          </a:p>
        </p:txBody>
      </p:sp>
      <p:sp>
        <p:nvSpPr>
          <p:cNvPr id="7" name="Slide Number Placeholder 5"/>
          <p:cNvSpPr>
            <a:spLocks noGrp="1"/>
          </p:cNvSpPr>
          <p:nvPr>
            <p:ph type="sldNum" sz="quarter" idx="12"/>
          </p:nvPr>
        </p:nvSpPr>
        <p:spPr/>
        <p:txBody>
          <a:bodyPr/>
          <a:lstStyle>
            <a:lvl1pPr>
              <a:defRPr/>
            </a:lvl1pPr>
          </a:lstStyle>
          <a:p>
            <a:pPr>
              <a:defRPr/>
            </a:pPr>
            <a:fld id="{C8F1913C-411B-4C56-9535-AD7ECD583B4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Mynd með skýringartexta">
    <p:spTree>
      <p:nvGrpSpPr>
        <p:cNvPr id="1" name=""/>
        <p:cNvGrpSpPr/>
        <p:nvPr/>
      </p:nvGrpSpPr>
      <p:grpSpPr>
        <a:xfrm>
          <a:off x="0" y="0"/>
          <a:ext cx="0" cy="0"/>
          <a:chOff x="0" y="0"/>
          <a:chExt cx="0" cy="0"/>
        </a:xfrm>
      </p:grpSpPr>
      <p:sp>
        <p:nvSpPr>
          <p:cNvPr id="2" name="Titill 1"/>
          <p:cNvSpPr>
            <a:spLocks noGrp="1"/>
          </p:cNvSpPr>
          <p:nvPr>
            <p:ph type="title"/>
          </p:nvPr>
        </p:nvSpPr>
        <p:spPr>
          <a:xfrm>
            <a:off x="1792288" y="4800600"/>
            <a:ext cx="5486400" cy="566738"/>
          </a:xfrm>
        </p:spPr>
        <p:txBody>
          <a:bodyPr anchor="b"/>
          <a:lstStyle>
            <a:lvl1pPr algn="l">
              <a:defRPr sz="2000" b="1"/>
            </a:lvl1pPr>
          </a:lstStyle>
          <a:p>
            <a:r>
              <a:rPr lang="is-IS" smtClean="0"/>
              <a:t>Smelltu til að breyta stíl aðaltitils</a:t>
            </a:r>
            <a:endParaRPr lang="is-IS"/>
          </a:p>
        </p:txBody>
      </p:sp>
      <p:sp>
        <p:nvSpPr>
          <p:cNvPr id="3" name="Myndastaðgengill 2"/>
          <p:cNvSpPr>
            <a:spLocks noGrp="1"/>
          </p:cNvSpPr>
          <p:nvPr>
            <p:ph type="pic" idx="1"/>
          </p:nvPr>
        </p:nvSpPr>
        <p:spPr>
          <a:xfrm>
            <a:off x="1792288" y="612775"/>
            <a:ext cx="5486400" cy="4114800"/>
          </a:xfrm>
        </p:spPr>
        <p:txBody>
          <a:bodyPr/>
          <a:lstStyle>
            <a:lvl1pPr marL="0" indent="0">
              <a:buNone/>
              <a:defRPr sz="3200"/>
            </a:lvl1pPr>
            <a:lvl2pPr marL="457159" indent="0">
              <a:buNone/>
              <a:defRPr sz="2800"/>
            </a:lvl2pPr>
            <a:lvl3pPr marL="914318" indent="0">
              <a:buNone/>
              <a:defRPr sz="2400"/>
            </a:lvl3pPr>
            <a:lvl4pPr marL="1371477" indent="0">
              <a:buNone/>
              <a:defRPr sz="2000"/>
            </a:lvl4pPr>
            <a:lvl5pPr marL="1828636" indent="0">
              <a:buNone/>
              <a:defRPr sz="2000"/>
            </a:lvl5pPr>
            <a:lvl6pPr marL="2285795" indent="0">
              <a:buNone/>
              <a:defRPr sz="2000"/>
            </a:lvl6pPr>
            <a:lvl7pPr marL="2742954" indent="0">
              <a:buNone/>
              <a:defRPr sz="2000"/>
            </a:lvl7pPr>
            <a:lvl8pPr marL="3200113" indent="0">
              <a:buNone/>
              <a:defRPr sz="2000"/>
            </a:lvl8pPr>
            <a:lvl9pPr marL="3657272" indent="0">
              <a:buNone/>
              <a:defRPr sz="2000"/>
            </a:lvl9pPr>
          </a:lstStyle>
          <a:p>
            <a:pPr lvl="0"/>
            <a:endParaRPr lang="is-IS" noProof="0"/>
          </a:p>
        </p:txBody>
      </p:sp>
      <p:sp>
        <p:nvSpPr>
          <p:cNvPr id="4" name="Textastaðgengill 3"/>
          <p:cNvSpPr>
            <a:spLocks noGrp="1"/>
          </p:cNvSpPr>
          <p:nvPr>
            <p:ph type="body" sz="half" idx="2"/>
          </p:nvPr>
        </p:nvSpPr>
        <p:spPr>
          <a:xfrm>
            <a:off x="1792288" y="5367338"/>
            <a:ext cx="5486400" cy="804862"/>
          </a:xfrm>
        </p:spPr>
        <p:txBody>
          <a:bodyPr/>
          <a:lstStyle>
            <a:lvl1pPr marL="0" indent="0">
              <a:buNone/>
              <a:defRPr sz="1400"/>
            </a:lvl1pPr>
            <a:lvl2pPr marL="457159" indent="0">
              <a:buNone/>
              <a:defRPr sz="1200"/>
            </a:lvl2pPr>
            <a:lvl3pPr marL="914318" indent="0">
              <a:buNone/>
              <a:defRPr sz="1000"/>
            </a:lvl3pPr>
            <a:lvl4pPr marL="1371477" indent="0">
              <a:buNone/>
              <a:defRPr sz="900"/>
            </a:lvl4pPr>
            <a:lvl5pPr marL="1828636" indent="0">
              <a:buNone/>
              <a:defRPr sz="900"/>
            </a:lvl5pPr>
            <a:lvl6pPr marL="2285795" indent="0">
              <a:buNone/>
              <a:defRPr sz="900"/>
            </a:lvl6pPr>
            <a:lvl7pPr marL="2742954" indent="0">
              <a:buNone/>
              <a:defRPr sz="900"/>
            </a:lvl7pPr>
            <a:lvl8pPr marL="3200113" indent="0">
              <a:buNone/>
              <a:defRPr sz="900"/>
            </a:lvl8pPr>
            <a:lvl9pPr marL="3657272" indent="0">
              <a:buNone/>
              <a:defRPr sz="900"/>
            </a:lvl9pPr>
          </a:lstStyle>
          <a:p>
            <a:pPr lvl="0"/>
            <a:r>
              <a:rPr lang="is-IS" smtClean="0"/>
              <a:t>Smelltu til að breyta stílum aðaltexta</a:t>
            </a:r>
          </a:p>
        </p:txBody>
      </p:sp>
      <p:sp>
        <p:nvSpPr>
          <p:cNvPr id="5" name="Date Placeholder 3"/>
          <p:cNvSpPr>
            <a:spLocks noGrp="1"/>
          </p:cNvSpPr>
          <p:nvPr>
            <p:ph type="dt" sz="half" idx="10"/>
          </p:nvPr>
        </p:nvSpPr>
        <p:spPr/>
        <p:txBody>
          <a:bodyPr/>
          <a:lstStyle>
            <a:lvl1pPr>
              <a:defRPr/>
            </a:lvl1pPr>
          </a:lstStyle>
          <a:p>
            <a:pPr>
              <a:defRPr/>
            </a:pPr>
            <a:fld id="{B5049E4A-B542-491A-9A72-A893754C3D1D}" type="datetime1">
              <a:rPr lang="en-GB" smtClean="0"/>
              <a:t>06/02/2018</a:t>
            </a:fld>
            <a:endParaRPr lang="en-US"/>
          </a:p>
        </p:txBody>
      </p:sp>
      <p:sp>
        <p:nvSpPr>
          <p:cNvPr id="6" name="Footer Placeholder 4"/>
          <p:cNvSpPr>
            <a:spLocks noGrp="1"/>
          </p:cNvSpPr>
          <p:nvPr>
            <p:ph type="ftr" sz="quarter" idx="11"/>
          </p:nvPr>
        </p:nvSpPr>
        <p:spPr/>
        <p:txBody>
          <a:bodyPr/>
          <a:lstStyle>
            <a:lvl1pPr>
              <a:defRPr/>
            </a:lvl1pPr>
          </a:lstStyle>
          <a:p>
            <a:pPr>
              <a:defRPr/>
            </a:pPr>
            <a:r>
              <a:rPr lang="it-IT" smtClean="0"/>
              <a:t>Jón Torfi Jónasson feb 2018          MMrn samráðsfundur um endurskoðun laga</a:t>
            </a:r>
            <a:endParaRPr lang="is-IS"/>
          </a:p>
        </p:txBody>
      </p:sp>
      <p:sp>
        <p:nvSpPr>
          <p:cNvPr id="7" name="Slide Number Placeholder 5"/>
          <p:cNvSpPr>
            <a:spLocks noGrp="1"/>
          </p:cNvSpPr>
          <p:nvPr>
            <p:ph type="sldNum" sz="quarter" idx="12"/>
          </p:nvPr>
        </p:nvSpPr>
        <p:spPr/>
        <p:txBody>
          <a:bodyPr/>
          <a:lstStyle>
            <a:lvl1pPr>
              <a:defRPr/>
            </a:lvl1pPr>
          </a:lstStyle>
          <a:p>
            <a:pPr>
              <a:defRPr/>
            </a:pPr>
            <a:fld id="{C1A69360-39D6-4C2E-A2E8-0DE77FA416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pp_forsida_innsida_allirlitir_12.jpg"/>
          <p:cNvPicPr>
            <a:picLocks noChangeAspect="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68313" y="404814"/>
            <a:ext cx="8229600" cy="1143000"/>
          </a:xfrm>
          <a:prstGeom prst="rect">
            <a:avLst/>
          </a:prstGeom>
          <a:noFill/>
          <a:ln w="9525">
            <a:noFill/>
            <a:miter lim="800000"/>
            <a:headEnd/>
            <a:tailEnd/>
          </a:ln>
        </p:spPr>
        <p:txBody>
          <a:bodyPr vert="horz" wrap="square" lIns="91432" tIns="45716" rIns="91432" bIns="45716"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wrap="square" lIns="91432" tIns="45716" rIns="91432" bIns="45716" numCol="1" anchor="ctr" anchorCtr="0" compatLnSpc="1">
            <a:prstTxWarp prst="textNoShape">
              <a:avLst/>
            </a:prstTxWarp>
          </a:bodyPr>
          <a:lstStyle>
            <a:lvl1pPr>
              <a:defRPr sz="1200">
                <a:solidFill>
                  <a:srgbClr val="898989"/>
                </a:solidFill>
                <a:latin typeface="+mn-lt"/>
              </a:defRPr>
            </a:lvl1pPr>
          </a:lstStyle>
          <a:p>
            <a:pPr>
              <a:defRPr/>
            </a:pPr>
            <a:fld id="{89F28987-14B6-4CF1-AC53-80B7915212A7}" type="datetime1">
              <a:rPr lang="en-GB" smtClean="0"/>
              <a:t>06/02/2018</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wrap="square" lIns="91432" tIns="45716" rIns="91432" bIns="45716" numCol="1" anchor="ctr" anchorCtr="0" compatLnSpc="1">
            <a:prstTxWarp prst="textNoShape">
              <a:avLst/>
            </a:prstTxWarp>
          </a:bodyPr>
          <a:lstStyle>
            <a:lvl1pPr algn="ctr">
              <a:defRPr sz="1200">
                <a:solidFill>
                  <a:srgbClr val="898989"/>
                </a:solidFill>
                <a:latin typeface="+mn-lt"/>
              </a:defRPr>
            </a:lvl1pPr>
          </a:lstStyle>
          <a:p>
            <a:pPr>
              <a:defRPr/>
            </a:pPr>
            <a:r>
              <a:rPr lang="it-IT" smtClean="0"/>
              <a:t>Jón Torfi Jónasson feb 2018          MMrn samráðsfundur um endurskoðun laga</a:t>
            </a:r>
            <a:endParaRPr lang="is-IS"/>
          </a:p>
        </p:txBody>
      </p:sp>
      <p:sp>
        <p:nvSpPr>
          <p:cNvPr id="6" name="Slide Number Placeholder 5"/>
          <p:cNvSpPr>
            <a:spLocks noGrp="1"/>
          </p:cNvSpPr>
          <p:nvPr>
            <p:ph type="sldNum" sz="quarter" idx="4"/>
          </p:nvPr>
        </p:nvSpPr>
        <p:spPr>
          <a:xfrm>
            <a:off x="6553201" y="6356351"/>
            <a:ext cx="2133600" cy="365125"/>
          </a:xfrm>
          <a:prstGeom prst="rect">
            <a:avLst/>
          </a:prstGeom>
        </p:spPr>
        <p:txBody>
          <a:bodyPr vert="horz" wrap="square" lIns="91432" tIns="45716" rIns="91432" bIns="45716" numCol="1" anchor="ctr" anchorCtr="0" compatLnSpc="1">
            <a:prstTxWarp prst="textNoShape">
              <a:avLst/>
            </a:prstTxWarp>
          </a:bodyPr>
          <a:lstStyle>
            <a:lvl1pPr algn="r">
              <a:defRPr sz="1200">
                <a:solidFill>
                  <a:srgbClr val="898989"/>
                </a:solidFill>
                <a:latin typeface="+mn-lt"/>
              </a:defRPr>
            </a:lvl1pPr>
          </a:lstStyle>
          <a:p>
            <a:pPr>
              <a:defRPr/>
            </a:pPr>
            <a:fld id="{AD44EB01-6FC1-4FE7-9496-45F72F60BD6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hf sldNum="0" hdr="0" dt="0"/>
  <p:txStyles>
    <p:titleStyle>
      <a:lvl1pPr algn="ctr" defTabSz="457159" rtl="0" eaLnBrk="0" fontAlgn="base" hangingPunct="0">
        <a:spcBef>
          <a:spcPct val="0"/>
        </a:spcBef>
        <a:spcAft>
          <a:spcPct val="0"/>
        </a:spcAft>
        <a:defRPr sz="3800">
          <a:solidFill>
            <a:schemeClr val="tx1"/>
          </a:solidFill>
          <a:latin typeface="+mj-lt"/>
          <a:ea typeface="+mj-ea"/>
          <a:cs typeface="+mj-cs"/>
        </a:defRPr>
      </a:lvl1pPr>
      <a:lvl2pPr algn="ctr" defTabSz="457159" rtl="0" eaLnBrk="0" fontAlgn="base" hangingPunct="0">
        <a:spcBef>
          <a:spcPct val="0"/>
        </a:spcBef>
        <a:spcAft>
          <a:spcPct val="0"/>
        </a:spcAft>
        <a:defRPr sz="3800">
          <a:solidFill>
            <a:schemeClr val="tx1"/>
          </a:solidFill>
          <a:latin typeface="Calibri" pitchFamily="34" charset="0"/>
        </a:defRPr>
      </a:lvl2pPr>
      <a:lvl3pPr algn="ctr" defTabSz="457159" rtl="0" eaLnBrk="0" fontAlgn="base" hangingPunct="0">
        <a:spcBef>
          <a:spcPct val="0"/>
        </a:spcBef>
        <a:spcAft>
          <a:spcPct val="0"/>
        </a:spcAft>
        <a:defRPr sz="3800">
          <a:solidFill>
            <a:schemeClr val="tx1"/>
          </a:solidFill>
          <a:latin typeface="Calibri" pitchFamily="34" charset="0"/>
        </a:defRPr>
      </a:lvl3pPr>
      <a:lvl4pPr algn="ctr" defTabSz="457159" rtl="0" eaLnBrk="0" fontAlgn="base" hangingPunct="0">
        <a:spcBef>
          <a:spcPct val="0"/>
        </a:spcBef>
        <a:spcAft>
          <a:spcPct val="0"/>
        </a:spcAft>
        <a:defRPr sz="3800">
          <a:solidFill>
            <a:schemeClr val="tx1"/>
          </a:solidFill>
          <a:latin typeface="Calibri" pitchFamily="34" charset="0"/>
        </a:defRPr>
      </a:lvl4pPr>
      <a:lvl5pPr algn="ctr" defTabSz="457159" rtl="0" eaLnBrk="0" fontAlgn="base" hangingPunct="0">
        <a:spcBef>
          <a:spcPct val="0"/>
        </a:spcBef>
        <a:spcAft>
          <a:spcPct val="0"/>
        </a:spcAft>
        <a:defRPr sz="3800">
          <a:solidFill>
            <a:schemeClr val="tx1"/>
          </a:solidFill>
          <a:latin typeface="Calibri" pitchFamily="34" charset="0"/>
        </a:defRPr>
      </a:lvl5pPr>
      <a:lvl6pPr marL="457159" algn="ctr" defTabSz="457159" rtl="0" fontAlgn="base">
        <a:spcBef>
          <a:spcPct val="0"/>
        </a:spcBef>
        <a:spcAft>
          <a:spcPct val="0"/>
        </a:spcAft>
        <a:defRPr sz="3800">
          <a:solidFill>
            <a:schemeClr val="tx1"/>
          </a:solidFill>
          <a:latin typeface="Calibri" pitchFamily="34" charset="0"/>
        </a:defRPr>
      </a:lvl6pPr>
      <a:lvl7pPr marL="914318" algn="ctr" defTabSz="457159" rtl="0" fontAlgn="base">
        <a:spcBef>
          <a:spcPct val="0"/>
        </a:spcBef>
        <a:spcAft>
          <a:spcPct val="0"/>
        </a:spcAft>
        <a:defRPr sz="3800">
          <a:solidFill>
            <a:schemeClr val="tx1"/>
          </a:solidFill>
          <a:latin typeface="Calibri" pitchFamily="34" charset="0"/>
        </a:defRPr>
      </a:lvl7pPr>
      <a:lvl8pPr marL="1371477" algn="ctr" defTabSz="457159" rtl="0" fontAlgn="base">
        <a:spcBef>
          <a:spcPct val="0"/>
        </a:spcBef>
        <a:spcAft>
          <a:spcPct val="0"/>
        </a:spcAft>
        <a:defRPr sz="3800">
          <a:solidFill>
            <a:schemeClr val="tx1"/>
          </a:solidFill>
          <a:latin typeface="Calibri" pitchFamily="34" charset="0"/>
        </a:defRPr>
      </a:lvl8pPr>
      <a:lvl9pPr marL="1828636" algn="ctr" defTabSz="457159" rtl="0" fontAlgn="base">
        <a:spcBef>
          <a:spcPct val="0"/>
        </a:spcBef>
        <a:spcAft>
          <a:spcPct val="0"/>
        </a:spcAft>
        <a:defRPr sz="3800">
          <a:solidFill>
            <a:schemeClr val="tx1"/>
          </a:solidFill>
          <a:latin typeface="Calibri" pitchFamily="34" charset="0"/>
        </a:defRPr>
      </a:lvl9pPr>
    </p:titleStyle>
    <p:bodyStyle>
      <a:lvl1pPr marL="342869" indent="-342869" algn="l" defTabSz="457159"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883" indent="-285724" algn="l" defTabSz="457159" rtl="0" eaLnBrk="0" fontAlgn="base" hangingPunct="0">
        <a:spcBef>
          <a:spcPct val="20000"/>
        </a:spcBef>
        <a:spcAft>
          <a:spcPct val="0"/>
        </a:spcAft>
        <a:buFont typeface="Arial" charset="0"/>
        <a:buChar char="–"/>
        <a:defRPr sz="2800">
          <a:solidFill>
            <a:schemeClr val="tx1"/>
          </a:solidFill>
          <a:latin typeface="+mn-lt"/>
        </a:defRPr>
      </a:lvl2pPr>
      <a:lvl3pPr marL="1142898" indent="-228579" algn="l" defTabSz="457159" rtl="0" eaLnBrk="0" fontAlgn="base" hangingPunct="0">
        <a:spcBef>
          <a:spcPct val="20000"/>
        </a:spcBef>
        <a:spcAft>
          <a:spcPct val="0"/>
        </a:spcAft>
        <a:buFont typeface="Arial" charset="0"/>
        <a:buChar char="•"/>
        <a:defRPr sz="2400">
          <a:solidFill>
            <a:schemeClr val="tx1"/>
          </a:solidFill>
          <a:latin typeface="+mn-lt"/>
        </a:defRPr>
      </a:lvl3pPr>
      <a:lvl4pPr marL="1600056" indent="-228579" algn="l" defTabSz="457159" rtl="0" eaLnBrk="0" fontAlgn="base" hangingPunct="0">
        <a:spcBef>
          <a:spcPct val="20000"/>
        </a:spcBef>
        <a:spcAft>
          <a:spcPct val="0"/>
        </a:spcAft>
        <a:buFont typeface="Arial" charset="0"/>
        <a:buChar char="–"/>
        <a:defRPr sz="2000">
          <a:solidFill>
            <a:schemeClr val="tx1"/>
          </a:solidFill>
          <a:latin typeface="+mn-lt"/>
        </a:defRPr>
      </a:lvl4pPr>
      <a:lvl5pPr marL="2057216" indent="-228579" algn="l" defTabSz="457159" rtl="0" eaLnBrk="0" fontAlgn="base" hangingPunct="0">
        <a:spcBef>
          <a:spcPct val="20000"/>
        </a:spcBef>
        <a:spcAft>
          <a:spcPct val="0"/>
        </a:spcAft>
        <a:buFont typeface="Arial" charset="0"/>
        <a:buChar char="»"/>
        <a:defRPr sz="2000">
          <a:solidFill>
            <a:schemeClr val="tx1"/>
          </a:solidFill>
          <a:latin typeface="+mn-lt"/>
        </a:defRPr>
      </a:lvl5pPr>
      <a:lvl6pPr marL="2514375" indent="-228579" algn="l" defTabSz="457159" rtl="0" fontAlgn="base">
        <a:spcBef>
          <a:spcPct val="20000"/>
        </a:spcBef>
        <a:spcAft>
          <a:spcPct val="0"/>
        </a:spcAft>
        <a:buFont typeface="Arial" pitchFamily="34" charset="0"/>
        <a:buChar char="»"/>
        <a:defRPr sz="2000">
          <a:solidFill>
            <a:schemeClr val="tx1"/>
          </a:solidFill>
          <a:latin typeface="+mn-lt"/>
        </a:defRPr>
      </a:lvl6pPr>
      <a:lvl7pPr marL="2971534" indent="-228579" algn="l" defTabSz="457159" rtl="0" fontAlgn="base">
        <a:spcBef>
          <a:spcPct val="20000"/>
        </a:spcBef>
        <a:spcAft>
          <a:spcPct val="0"/>
        </a:spcAft>
        <a:buFont typeface="Arial" pitchFamily="34" charset="0"/>
        <a:buChar char="»"/>
        <a:defRPr sz="2000">
          <a:solidFill>
            <a:schemeClr val="tx1"/>
          </a:solidFill>
          <a:latin typeface="+mn-lt"/>
        </a:defRPr>
      </a:lvl7pPr>
      <a:lvl8pPr marL="3428693" indent="-228579" algn="l" defTabSz="457159" rtl="0" fontAlgn="base">
        <a:spcBef>
          <a:spcPct val="20000"/>
        </a:spcBef>
        <a:spcAft>
          <a:spcPct val="0"/>
        </a:spcAft>
        <a:buFont typeface="Arial" pitchFamily="34" charset="0"/>
        <a:buChar char="»"/>
        <a:defRPr sz="2000">
          <a:solidFill>
            <a:schemeClr val="tx1"/>
          </a:solidFill>
          <a:latin typeface="+mn-lt"/>
        </a:defRPr>
      </a:lvl8pPr>
      <a:lvl9pPr marL="3885851" indent="-228579" algn="l" defTabSz="457159" rtl="0" fontAlgn="base">
        <a:spcBef>
          <a:spcPct val="20000"/>
        </a:spcBef>
        <a:spcAft>
          <a:spcPct val="0"/>
        </a:spcAft>
        <a:buFont typeface="Arial" pitchFamily="34" charset="0"/>
        <a:buChar char="»"/>
        <a:defRPr sz="2000">
          <a:solidFill>
            <a:schemeClr val="tx1"/>
          </a:solidFill>
          <a:latin typeface="+mn-lt"/>
        </a:defRPr>
      </a:lvl9pPr>
    </p:bodyStyle>
    <p:otherStyle>
      <a:defPPr>
        <a:defRPr lang="is-I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5" algn="l" defTabSz="914318" rtl="0" eaLnBrk="1" latinLnBrk="0" hangingPunct="1">
        <a:defRPr sz="1800" kern="1200">
          <a:solidFill>
            <a:schemeClr val="tx1"/>
          </a:solidFill>
          <a:latin typeface="+mn-lt"/>
          <a:ea typeface="+mn-ea"/>
          <a:cs typeface="+mn-cs"/>
        </a:defRPr>
      </a:lvl6pPr>
      <a:lvl7pPr marL="2742954" algn="l" defTabSz="914318" rtl="0" eaLnBrk="1" latinLnBrk="0" hangingPunct="1">
        <a:defRPr sz="1800" kern="1200">
          <a:solidFill>
            <a:schemeClr val="tx1"/>
          </a:solidFill>
          <a:latin typeface="+mn-lt"/>
          <a:ea typeface="+mn-ea"/>
          <a:cs typeface="+mn-cs"/>
        </a:defRPr>
      </a:lvl7pPr>
      <a:lvl8pPr marL="3200113" algn="l" defTabSz="914318" rtl="0" eaLnBrk="1" latinLnBrk="0" hangingPunct="1">
        <a:defRPr sz="1800" kern="1200">
          <a:solidFill>
            <a:schemeClr val="tx1"/>
          </a:solidFill>
          <a:latin typeface="+mn-lt"/>
          <a:ea typeface="+mn-ea"/>
          <a:cs typeface="+mn-cs"/>
        </a:defRPr>
      </a:lvl8pPr>
      <a:lvl9pPr marL="3657272" algn="l" defTabSz="91431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tj@hi.is"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www.hi.is/~jtj/"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lthingi.is/altext/146/s/1078.html" TargetMode="External"/><Relationship Id="rId2" Type="http://schemas.openxmlformats.org/officeDocument/2006/relationships/hyperlink" Target="http://www.ruv.is/frett/loggjof-um-fullordinsfraedslu-ordin-timaba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althingi.is/altext/146/s/1078.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pp_forsida_innsida_allirlitir_11.jpg"/>
          <p:cNvPicPr>
            <a:picLocks noChangeAspect="1"/>
          </p:cNvPicPr>
          <p:nvPr/>
        </p:nvPicPr>
        <p:blipFill>
          <a:blip r:embed="rId2" cstate="print"/>
          <a:srcRect/>
          <a:stretch>
            <a:fillRect/>
          </a:stretch>
        </p:blipFill>
        <p:spPr bwMode="auto">
          <a:xfrm>
            <a:off x="0" y="0"/>
            <a:ext cx="9144000" cy="6858000"/>
          </a:xfrm>
          <a:prstGeom prst="rect">
            <a:avLst/>
          </a:prstGeom>
          <a:solidFill>
            <a:schemeClr val="bg1"/>
          </a:solidFill>
          <a:ln w="9525">
            <a:noFill/>
            <a:miter lim="800000"/>
            <a:headEnd/>
            <a:tailEnd/>
          </a:ln>
        </p:spPr>
      </p:pic>
      <p:sp>
        <p:nvSpPr>
          <p:cNvPr id="14338" name="Rectangle 2"/>
          <p:cNvSpPr>
            <a:spLocks noGrp="1"/>
          </p:cNvSpPr>
          <p:nvPr>
            <p:ph type="ctrTitle"/>
          </p:nvPr>
        </p:nvSpPr>
        <p:spPr>
          <a:xfrm>
            <a:off x="107504" y="260648"/>
            <a:ext cx="4176464" cy="1840526"/>
          </a:xfrm>
          <a:solidFill>
            <a:schemeClr val="bg1"/>
          </a:solidFill>
        </p:spPr>
        <p:txBody>
          <a:bodyPr/>
          <a:lstStyle/>
          <a:p>
            <a:r>
              <a:rPr lang="is-IS" sz="2000" dirty="0" smtClean="0"/>
              <a:t>Samráðsfundur í </a:t>
            </a:r>
            <a:r>
              <a:rPr lang="is-IS" sz="2000" dirty="0" err="1" smtClean="0"/>
              <a:t>mmrn</a:t>
            </a:r>
            <a:r>
              <a:rPr lang="is-IS" sz="2000" dirty="0" smtClean="0"/>
              <a:t> vegna endurskoðunar </a:t>
            </a:r>
            <a:br>
              <a:rPr lang="is-IS" sz="2000" dirty="0" smtClean="0"/>
            </a:br>
            <a:r>
              <a:rPr lang="is-IS" sz="2000" dirty="0" smtClean="0"/>
              <a:t/>
            </a:r>
            <a:br>
              <a:rPr lang="is-IS" sz="2000" dirty="0" smtClean="0"/>
            </a:br>
            <a:r>
              <a:rPr lang="is-IS" sz="2000" dirty="0"/>
              <a:t>laga um framhaldsfræðslu</a:t>
            </a:r>
            <a:br>
              <a:rPr lang="is-IS" sz="2000" dirty="0"/>
            </a:br>
            <a:r>
              <a:rPr lang="is-IS" sz="2000" dirty="0"/>
              <a:t>nr. </a:t>
            </a:r>
            <a:r>
              <a:rPr lang="is-IS" sz="2000" dirty="0" smtClean="0"/>
              <a:t>27/2010</a:t>
            </a:r>
            <a:endParaRPr lang="is-IS" sz="1600" dirty="0"/>
          </a:p>
        </p:txBody>
      </p:sp>
      <p:sp>
        <p:nvSpPr>
          <p:cNvPr id="14339" name="Rectangle 3"/>
          <p:cNvSpPr>
            <a:spLocks noGrp="1"/>
          </p:cNvSpPr>
          <p:nvPr>
            <p:ph type="subTitle" idx="1"/>
          </p:nvPr>
        </p:nvSpPr>
        <p:spPr>
          <a:xfrm>
            <a:off x="900114" y="3284538"/>
            <a:ext cx="7416800" cy="2160686"/>
          </a:xfrm>
        </p:spPr>
        <p:txBody>
          <a:bodyPr/>
          <a:lstStyle/>
          <a:p>
            <a:pPr eaLnBrk="1" hangingPunct="1"/>
            <a:endParaRPr lang="en-GB" sz="2400" dirty="0" smtClean="0"/>
          </a:p>
          <a:p>
            <a:pPr lvl="0" algn="l"/>
            <a:r>
              <a:rPr lang="en-GB" sz="2800" i="1" dirty="0" smtClean="0"/>
              <a:t>	</a:t>
            </a:r>
            <a:r>
              <a:rPr lang="is-IS" sz="2800" i="1" dirty="0" smtClean="0"/>
              <a:t>Nám fullorðinna</a:t>
            </a:r>
          </a:p>
          <a:p>
            <a:pPr lvl="0" algn="l"/>
            <a:r>
              <a:rPr lang="is-IS" sz="2800" i="1" dirty="0" smtClean="0"/>
              <a:t>							horft fram á veg</a:t>
            </a:r>
          </a:p>
          <a:p>
            <a:pPr lvl="0"/>
            <a:endParaRPr lang="en-GB" sz="2800" i="1" dirty="0"/>
          </a:p>
          <a:p>
            <a:pPr lvl="0"/>
            <a:endParaRPr lang="en-GB" sz="2400" dirty="0" smtClean="0"/>
          </a:p>
          <a:p>
            <a:pPr eaLnBrk="1" hangingPunct="1"/>
            <a:r>
              <a:rPr lang="en-GB" sz="2000" dirty="0" smtClean="0"/>
              <a:t>Jón Torfi Jónasson</a:t>
            </a:r>
          </a:p>
          <a:p>
            <a:pPr eaLnBrk="1" hangingPunct="1"/>
            <a:r>
              <a:rPr lang="en-GB" sz="1600" dirty="0" smtClean="0">
                <a:hlinkClick r:id="rId3"/>
              </a:rPr>
              <a:t>jtj@hi.is</a:t>
            </a:r>
            <a:r>
              <a:rPr lang="en-GB" sz="1600" dirty="0" smtClean="0"/>
              <a:t>	</a:t>
            </a:r>
            <a:r>
              <a:rPr lang="en-GB" sz="1600" dirty="0" smtClean="0">
                <a:hlinkClick r:id="rId4"/>
              </a:rPr>
              <a:t>http://www.hi.is/~jtj/</a:t>
            </a:r>
            <a:endParaRPr lang="en-GB" sz="1600" dirty="0" smtClean="0"/>
          </a:p>
          <a:p>
            <a:pPr eaLnBrk="1" hangingPunct="1"/>
            <a:r>
              <a:rPr lang="is-IS" sz="1600" dirty="0" smtClean="0"/>
              <a:t>Menntavísindasvið HÍ</a:t>
            </a:r>
          </a:p>
        </p:txBody>
      </p:sp>
      <p:sp>
        <p:nvSpPr>
          <p:cNvPr id="5" name="Rectangle 2"/>
          <p:cNvSpPr txBox="1">
            <a:spLocks/>
          </p:cNvSpPr>
          <p:nvPr/>
        </p:nvSpPr>
        <p:spPr bwMode="auto">
          <a:xfrm>
            <a:off x="5652120" y="260648"/>
            <a:ext cx="3312368" cy="1008112"/>
          </a:xfrm>
          <a:prstGeom prst="rect">
            <a:avLst/>
          </a:prstGeom>
          <a:solidFill>
            <a:schemeClr val="bg1"/>
          </a:solidFill>
          <a:ln w="9525">
            <a:noFill/>
            <a:miter lim="800000"/>
            <a:headEnd/>
            <a:tailEnd/>
          </a:ln>
        </p:spPr>
        <p:txBody>
          <a:bodyPr vert="horz" wrap="square" lIns="91432" tIns="45716" rIns="91432" bIns="45716" numCol="1" anchor="ctr" anchorCtr="0" compatLnSpc="1">
            <a:prstTxWarp prst="textNoShape">
              <a:avLst/>
            </a:prstTxWarp>
          </a:bodyPr>
          <a:lstStyle>
            <a:lvl1pPr algn="ctr" defTabSz="457159" rtl="0" eaLnBrk="0" fontAlgn="base" hangingPunct="0">
              <a:spcBef>
                <a:spcPct val="0"/>
              </a:spcBef>
              <a:spcAft>
                <a:spcPct val="0"/>
              </a:spcAft>
              <a:defRPr sz="3800">
                <a:solidFill>
                  <a:schemeClr val="tx1"/>
                </a:solidFill>
                <a:latin typeface="+mj-lt"/>
                <a:ea typeface="+mj-ea"/>
                <a:cs typeface="+mj-cs"/>
              </a:defRPr>
            </a:lvl1pPr>
            <a:lvl2pPr algn="ctr" defTabSz="457159" rtl="0" eaLnBrk="0" fontAlgn="base" hangingPunct="0">
              <a:spcBef>
                <a:spcPct val="0"/>
              </a:spcBef>
              <a:spcAft>
                <a:spcPct val="0"/>
              </a:spcAft>
              <a:defRPr sz="3800">
                <a:solidFill>
                  <a:schemeClr val="tx1"/>
                </a:solidFill>
                <a:latin typeface="Calibri" pitchFamily="34" charset="0"/>
              </a:defRPr>
            </a:lvl2pPr>
            <a:lvl3pPr algn="ctr" defTabSz="457159" rtl="0" eaLnBrk="0" fontAlgn="base" hangingPunct="0">
              <a:spcBef>
                <a:spcPct val="0"/>
              </a:spcBef>
              <a:spcAft>
                <a:spcPct val="0"/>
              </a:spcAft>
              <a:defRPr sz="3800">
                <a:solidFill>
                  <a:schemeClr val="tx1"/>
                </a:solidFill>
                <a:latin typeface="Calibri" pitchFamily="34" charset="0"/>
              </a:defRPr>
            </a:lvl3pPr>
            <a:lvl4pPr algn="ctr" defTabSz="457159" rtl="0" eaLnBrk="0" fontAlgn="base" hangingPunct="0">
              <a:spcBef>
                <a:spcPct val="0"/>
              </a:spcBef>
              <a:spcAft>
                <a:spcPct val="0"/>
              </a:spcAft>
              <a:defRPr sz="3800">
                <a:solidFill>
                  <a:schemeClr val="tx1"/>
                </a:solidFill>
                <a:latin typeface="Calibri" pitchFamily="34" charset="0"/>
              </a:defRPr>
            </a:lvl4pPr>
            <a:lvl5pPr algn="ctr" defTabSz="457159" rtl="0" eaLnBrk="0" fontAlgn="base" hangingPunct="0">
              <a:spcBef>
                <a:spcPct val="0"/>
              </a:spcBef>
              <a:spcAft>
                <a:spcPct val="0"/>
              </a:spcAft>
              <a:defRPr sz="3800">
                <a:solidFill>
                  <a:schemeClr val="tx1"/>
                </a:solidFill>
                <a:latin typeface="Calibri" pitchFamily="34" charset="0"/>
              </a:defRPr>
            </a:lvl5pPr>
            <a:lvl6pPr marL="457159" algn="ctr" defTabSz="457159" rtl="0" fontAlgn="base">
              <a:spcBef>
                <a:spcPct val="0"/>
              </a:spcBef>
              <a:spcAft>
                <a:spcPct val="0"/>
              </a:spcAft>
              <a:defRPr sz="3800">
                <a:solidFill>
                  <a:schemeClr val="tx1"/>
                </a:solidFill>
                <a:latin typeface="Calibri" pitchFamily="34" charset="0"/>
              </a:defRPr>
            </a:lvl6pPr>
            <a:lvl7pPr marL="914318" algn="ctr" defTabSz="457159" rtl="0" fontAlgn="base">
              <a:spcBef>
                <a:spcPct val="0"/>
              </a:spcBef>
              <a:spcAft>
                <a:spcPct val="0"/>
              </a:spcAft>
              <a:defRPr sz="3800">
                <a:solidFill>
                  <a:schemeClr val="tx1"/>
                </a:solidFill>
                <a:latin typeface="Calibri" pitchFamily="34" charset="0"/>
              </a:defRPr>
            </a:lvl7pPr>
            <a:lvl8pPr marL="1371477" algn="ctr" defTabSz="457159" rtl="0" fontAlgn="base">
              <a:spcBef>
                <a:spcPct val="0"/>
              </a:spcBef>
              <a:spcAft>
                <a:spcPct val="0"/>
              </a:spcAft>
              <a:defRPr sz="3800">
                <a:solidFill>
                  <a:schemeClr val="tx1"/>
                </a:solidFill>
                <a:latin typeface="Calibri" pitchFamily="34" charset="0"/>
              </a:defRPr>
            </a:lvl8pPr>
            <a:lvl9pPr marL="1828636" algn="ctr" defTabSz="457159" rtl="0" fontAlgn="base">
              <a:spcBef>
                <a:spcPct val="0"/>
              </a:spcBef>
              <a:spcAft>
                <a:spcPct val="0"/>
              </a:spcAft>
              <a:defRPr sz="3800">
                <a:solidFill>
                  <a:schemeClr val="tx1"/>
                </a:solidFill>
                <a:latin typeface="Calibri" pitchFamily="34" charset="0"/>
              </a:defRPr>
            </a:lvl9pPr>
          </a:lstStyle>
          <a:p>
            <a:r>
              <a:rPr lang="is-IS" sz="2000" kern="0" dirty="0" smtClean="0"/>
              <a:t/>
            </a:r>
            <a:br>
              <a:rPr lang="is-IS" sz="2000" kern="0" dirty="0" smtClean="0"/>
            </a:br>
            <a:r>
              <a:rPr lang="is-IS" sz="2000" kern="0" dirty="0" smtClean="0"/>
              <a:t>6. 2. 2018</a:t>
            </a:r>
            <a:br>
              <a:rPr lang="is-IS" sz="2000" kern="0" dirty="0" smtClean="0"/>
            </a:br>
            <a:endParaRPr lang="is-IS" sz="1600" kern="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0" y="0"/>
            <a:ext cx="9144000" cy="1268760"/>
          </a:xfrm>
          <a:gradFill flip="none" rotWithShape="1">
            <a:gsLst>
              <a:gs pos="0">
                <a:srgbClr val="92D050"/>
              </a:gs>
              <a:gs pos="35000">
                <a:schemeClr val="accent1">
                  <a:lumMod val="0"/>
                  <a:lumOff val="100000"/>
                </a:schemeClr>
              </a:gs>
              <a:gs pos="100000">
                <a:srgbClr val="92D050"/>
              </a:gs>
            </a:gsLst>
            <a:path path="circle">
              <a:fillToRect l="50000" t="-80000" r="50000" b="180000"/>
            </a:path>
            <a:tileRect/>
          </a:gradFill>
        </p:spPr>
        <p:txBody>
          <a:bodyPr/>
          <a:lstStyle/>
          <a:p>
            <a:pPr eaLnBrk="1" hangingPunct="1">
              <a:spcBef>
                <a:spcPts val="1800"/>
              </a:spcBef>
              <a:buNone/>
            </a:pPr>
            <a:r>
              <a:rPr lang="is-IS" sz="2400" dirty="0"/>
              <a:t>	</a:t>
            </a:r>
            <a:r>
              <a:rPr lang="is-IS" sz="2400" dirty="0" smtClean="0"/>
              <a:t>II</a:t>
            </a:r>
            <a:r>
              <a:rPr lang="is-IS" sz="2400" dirty="0"/>
              <a:t>.	Umfjöllun um átakaefnin (sem þægilegast er að fjalla ekki um)</a:t>
            </a:r>
          </a:p>
        </p:txBody>
      </p:sp>
      <p:sp>
        <p:nvSpPr>
          <p:cNvPr id="9" name="Síðufótarstaðgengill 8"/>
          <p:cNvSpPr>
            <a:spLocks noGrp="1"/>
          </p:cNvSpPr>
          <p:nvPr>
            <p:ph type="ftr" sz="quarter" idx="11"/>
          </p:nvPr>
        </p:nvSpPr>
        <p:spPr/>
        <p:txBody>
          <a:bodyPr/>
          <a:lstStyle/>
          <a:p>
            <a:pPr>
              <a:defRPr/>
            </a:pPr>
            <a:r>
              <a:rPr lang="it-IT" dirty="0" smtClean="0"/>
              <a:t>Jón Torfi Jónasson </a:t>
            </a:r>
            <a:r>
              <a:rPr lang="it-IT" dirty="0" err="1" smtClean="0"/>
              <a:t>feb</a:t>
            </a:r>
            <a:r>
              <a:rPr lang="it-IT" dirty="0" smtClean="0"/>
              <a:t> 2018          </a:t>
            </a:r>
            <a:r>
              <a:rPr lang="it-IT" dirty="0" err="1" smtClean="0"/>
              <a:t>MMrn</a:t>
            </a:r>
            <a:r>
              <a:rPr lang="it-IT" dirty="0" smtClean="0"/>
              <a:t> </a:t>
            </a:r>
            <a:r>
              <a:rPr lang="it-IT" dirty="0" err="1" smtClean="0"/>
              <a:t>samráðsfundur</a:t>
            </a:r>
            <a:r>
              <a:rPr lang="it-IT" dirty="0" smtClean="0"/>
              <a:t> </a:t>
            </a:r>
            <a:r>
              <a:rPr lang="it-IT" dirty="0" err="1" smtClean="0"/>
              <a:t>um</a:t>
            </a:r>
            <a:r>
              <a:rPr lang="it-IT" dirty="0" smtClean="0"/>
              <a:t> </a:t>
            </a:r>
            <a:r>
              <a:rPr lang="it-IT" dirty="0" err="1" smtClean="0"/>
              <a:t>endurskoðun</a:t>
            </a:r>
            <a:r>
              <a:rPr lang="it-IT" dirty="0" smtClean="0"/>
              <a:t> </a:t>
            </a:r>
            <a:r>
              <a:rPr lang="it-IT" dirty="0" err="1" smtClean="0"/>
              <a:t>laga</a:t>
            </a:r>
            <a:endParaRPr lang="is-IS" dirty="0"/>
          </a:p>
        </p:txBody>
      </p:sp>
      <p:sp>
        <p:nvSpPr>
          <p:cNvPr id="16386" name="Rectangle 3"/>
          <p:cNvSpPr>
            <a:spLocks noGrp="1"/>
          </p:cNvSpPr>
          <p:nvPr>
            <p:ph type="body" idx="1"/>
          </p:nvPr>
        </p:nvSpPr>
        <p:spPr>
          <a:xfrm>
            <a:off x="107504" y="1268760"/>
            <a:ext cx="9145016" cy="5589239"/>
          </a:xfrm>
          <a:solidFill>
            <a:schemeClr val="bg1"/>
          </a:solidFill>
        </p:spPr>
        <p:txBody>
          <a:bodyPr/>
          <a:lstStyle/>
          <a:p>
            <a:pPr eaLnBrk="1" hangingPunct="1">
              <a:spcBef>
                <a:spcPts val="1000"/>
              </a:spcBef>
              <a:buNone/>
            </a:pPr>
            <a:r>
              <a:rPr lang="is-IS" sz="2000" dirty="0" smtClean="0"/>
              <a:t>Eitt skólakerfi, tvö eða fleiri og samvinna eða átök. Hvað er skynsamlegt að hafa mörg kerfi og hver eiga að vera mörk þeirra.</a:t>
            </a:r>
          </a:p>
          <a:p>
            <a:pPr eaLnBrk="1" hangingPunct="1">
              <a:spcBef>
                <a:spcPts val="1000"/>
              </a:spcBef>
              <a:buNone/>
            </a:pPr>
            <a:r>
              <a:rPr lang="is-IS" sz="2000" dirty="0" smtClean="0"/>
              <a:t>Á sífellt að búa til nýjar stofnanir (FA) eða kerfi (SMM)? </a:t>
            </a:r>
          </a:p>
          <a:p>
            <a:pPr eaLnBrk="1" hangingPunct="1">
              <a:spcBef>
                <a:spcPts val="1000"/>
              </a:spcBef>
              <a:buNone/>
            </a:pPr>
            <a:r>
              <a:rPr lang="is-IS" sz="2000" dirty="0" smtClean="0"/>
              <a:t> Fyrir hvaða menntastarfsemi á samfélagið að greiða úr sameiginlegum sjóðum, </a:t>
            </a:r>
            <a:r>
              <a:rPr lang="is-IS" sz="1600" dirty="0" smtClean="0"/>
              <a:t>(sbr. 9. gr. </a:t>
            </a:r>
            <a:r>
              <a:rPr lang="is-IS" sz="1600" dirty="0"/>
              <a:t>a. </a:t>
            </a:r>
            <a:r>
              <a:rPr lang="is-IS" sz="1600" dirty="0" smtClean="0"/>
              <a:t>„framlög </a:t>
            </a:r>
            <a:r>
              <a:rPr lang="is-IS" sz="1600" dirty="0"/>
              <a:t>til að mæta kostnaði við viðfangsefni og </a:t>
            </a:r>
            <a:r>
              <a:rPr lang="is-IS" sz="1600" dirty="0" smtClean="0"/>
              <a:t>umsýslu er </a:t>
            </a:r>
            <a:r>
              <a:rPr lang="is-IS" sz="1600" dirty="0"/>
              <a:t>tengist </a:t>
            </a:r>
            <a:r>
              <a:rPr lang="is-IS" sz="1600" dirty="0">
                <a:solidFill>
                  <a:srgbClr val="0070C0"/>
                </a:solidFill>
              </a:rPr>
              <a:t>framhaldsfræðslu</a:t>
            </a:r>
            <a:r>
              <a:rPr lang="is-IS" sz="1600" dirty="0">
                <a:solidFill>
                  <a:srgbClr val="FF0000"/>
                </a:solidFill>
              </a:rPr>
              <a:t> </a:t>
            </a:r>
            <a:r>
              <a:rPr lang="is-IS" sz="1600" dirty="0"/>
              <a:t>með almennum hætti </a:t>
            </a:r>
            <a:r>
              <a:rPr lang="is-IS" sz="1600" dirty="0" smtClean="0"/>
              <a:t>samkvæmt lögum </a:t>
            </a:r>
            <a:r>
              <a:rPr lang="is-IS" sz="1600" dirty="0"/>
              <a:t>þessum, þ.m.t. reglubundin rekstrarframlög </a:t>
            </a:r>
            <a:r>
              <a:rPr lang="is-IS" sz="1600" dirty="0" smtClean="0"/>
              <a:t>til aðila </a:t>
            </a:r>
            <a:r>
              <a:rPr lang="is-IS" sz="1600" dirty="0"/>
              <a:t>sem sinna framhaldsfræðslu og sérstökum </a:t>
            </a:r>
            <a:r>
              <a:rPr lang="is-IS" sz="1600" dirty="0" smtClean="0"/>
              <a:t>viðfangsefnum er </a:t>
            </a:r>
            <a:r>
              <a:rPr lang="is-IS" sz="1600" dirty="0"/>
              <a:t>varða menntunarmál </a:t>
            </a:r>
            <a:r>
              <a:rPr lang="is-IS" sz="1600" dirty="0" smtClean="0"/>
              <a:t>fullorðinna.“)</a:t>
            </a:r>
          </a:p>
          <a:p>
            <a:pPr eaLnBrk="1" hangingPunct="1">
              <a:spcBef>
                <a:spcPts val="1000"/>
              </a:spcBef>
              <a:buNone/>
            </a:pPr>
            <a:r>
              <a:rPr lang="is-IS" sz="2000" dirty="0" smtClean="0"/>
              <a:t>Hvaða hagsmunir togast á þegar ákveðið er, hvort rætt skuli um framhaldsfræðslu, fullorðinsfræðslu eða menntun fullorðinna? Hvar á framhaldsfræðsla heima? Eða fullorðinsfræðsla?</a:t>
            </a:r>
          </a:p>
          <a:p>
            <a:pPr eaLnBrk="1" hangingPunct="1">
              <a:spcBef>
                <a:spcPts val="1000"/>
              </a:spcBef>
              <a:buNone/>
            </a:pPr>
            <a:r>
              <a:rPr lang="is-IS" sz="2000" dirty="0" smtClean="0"/>
              <a:t>Hvað </a:t>
            </a:r>
            <a:r>
              <a:rPr lang="is-IS" sz="2000" dirty="0" smtClean="0"/>
              <a:t>eiga þeir rammar sem atvinnulífið setur að ráða miklu um skipan og fjármögnun fullorðinsfræðslu (sbr. </a:t>
            </a:r>
            <a:r>
              <a:rPr lang="is-IS" sz="2000" dirty="0" err="1" smtClean="0"/>
              <a:t>gr</a:t>
            </a:r>
            <a:r>
              <a:rPr lang="is-IS" sz="2000" dirty="0" smtClean="0"/>
              <a:t> 2.b og áherslu á raunfærnimat o.fl.) ?</a:t>
            </a:r>
          </a:p>
          <a:p>
            <a:pPr eaLnBrk="1" hangingPunct="1">
              <a:spcBef>
                <a:spcPts val="1000"/>
              </a:spcBef>
              <a:buNone/>
            </a:pPr>
            <a:r>
              <a:rPr lang="is-IS" sz="2000" dirty="0" smtClean="0"/>
              <a:t>Hvernig þarf að rökstyðja menntun atvinnulausra, eða fatlaðra, eða … ?</a:t>
            </a:r>
          </a:p>
          <a:p>
            <a:pPr eaLnBrk="1" hangingPunct="1">
              <a:spcBef>
                <a:spcPts val="1000"/>
              </a:spcBef>
              <a:buNone/>
            </a:pPr>
            <a:r>
              <a:rPr lang="is-IS" sz="2000" dirty="0" smtClean="0"/>
              <a:t>Hver á að vera hlutur atvinnulífsins í menntun til starfa sem unnin eru á þess vegum?</a:t>
            </a:r>
          </a:p>
          <a:p>
            <a:pPr eaLnBrk="1" hangingPunct="1">
              <a:spcBef>
                <a:spcPts val="600"/>
              </a:spcBef>
              <a:buNone/>
            </a:pPr>
            <a:endParaRPr lang="is-IS" sz="2400" dirty="0" smtClean="0"/>
          </a:p>
          <a:p>
            <a:pPr eaLnBrk="1" hangingPunct="1">
              <a:spcBef>
                <a:spcPts val="1800"/>
              </a:spcBef>
            </a:pPr>
            <a:endParaRPr lang="is-IS" sz="2400" dirty="0" smtClean="0"/>
          </a:p>
          <a:p>
            <a:pPr eaLnBrk="1" hangingPunct="1">
              <a:spcBef>
                <a:spcPts val="1800"/>
              </a:spcBef>
              <a:buNone/>
            </a:pPr>
            <a:endParaRPr lang="is-IS" sz="2400" dirty="0" smtClean="0"/>
          </a:p>
          <a:p>
            <a:pPr eaLnBrk="1" hangingPunct="1">
              <a:spcBef>
                <a:spcPts val="1800"/>
              </a:spcBef>
            </a:pPr>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buFont typeface="Arial" charset="0"/>
              <a:buNone/>
            </a:pPr>
            <a:endParaRPr lang="en-GB" sz="2400" dirty="0" smtClean="0"/>
          </a:p>
          <a:p>
            <a:pPr eaLnBrk="1" hangingPunct="1"/>
            <a:endParaRPr lang="en-GB" sz="2400" dirty="0" smtClean="0"/>
          </a:p>
          <a:p>
            <a:pPr eaLnBrk="1" hangingPunct="1">
              <a:buFont typeface="Arial" charset="0"/>
              <a:buNone/>
            </a:pPr>
            <a:endParaRPr lang="en-GB" sz="2400" dirty="0" smtClean="0"/>
          </a:p>
          <a:p>
            <a:pPr eaLnBrk="1" hangingPunct="1">
              <a:buFont typeface="Arial" charset="0"/>
              <a:buNone/>
            </a:pPr>
            <a:endParaRPr lang="en-GB" sz="2400" dirty="0" smtClean="0"/>
          </a:p>
        </p:txBody>
      </p:sp>
    </p:spTree>
    <p:extLst>
      <p:ext uri="{BB962C8B-B14F-4D97-AF65-F5344CB8AC3E}">
        <p14:creationId xmlns:p14="http://schemas.microsoft.com/office/powerpoint/2010/main" val="34088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38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0" y="0"/>
            <a:ext cx="9144000" cy="1268760"/>
          </a:xfrm>
          <a:gradFill flip="none" rotWithShape="1">
            <a:gsLst>
              <a:gs pos="0">
                <a:srgbClr val="92D050"/>
              </a:gs>
              <a:gs pos="35000">
                <a:schemeClr val="accent1">
                  <a:lumMod val="0"/>
                  <a:lumOff val="100000"/>
                </a:schemeClr>
              </a:gs>
              <a:gs pos="100000">
                <a:srgbClr val="92D050"/>
              </a:gs>
            </a:gsLst>
            <a:path path="circle">
              <a:fillToRect l="50000" t="-80000" r="50000" b="180000"/>
            </a:path>
            <a:tileRect/>
          </a:gradFill>
        </p:spPr>
        <p:txBody>
          <a:bodyPr/>
          <a:lstStyle/>
          <a:p>
            <a:pPr eaLnBrk="1" hangingPunct="1">
              <a:spcBef>
                <a:spcPts val="1800"/>
              </a:spcBef>
              <a:buNone/>
            </a:pPr>
            <a:r>
              <a:rPr lang="is-IS" sz="2400" dirty="0"/>
              <a:t>	</a:t>
            </a:r>
            <a:r>
              <a:rPr lang="is-IS" sz="2400" dirty="0" smtClean="0"/>
              <a:t>II</a:t>
            </a:r>
            <a:r>
              <a:rPr lang="is-IS" sz="2400" dirty="0"/>
              <a:t>.	Umfjöllun um átakaefnin (sem þægilegast er að fjalla ekki um)</a:t>
            </a:r>
          </a:p>
        </p:txBody>
      </p:sp>
      <p:sp>
        <p:nvSpPr>
          <p:cNvPr id="9" name="Síðufótarstaðgengill 8"/>
          <p:cNvSpPr>
            <a:spLocks noGrp="1"/>
          </p:cNvSpPr>
          <p:nvPr>
            <p:ph type="ftr" sz="quarter" idx="11"/>
          </p:nvPr>
        </p:nvSpPr>
        <p:spPr/>
        <p:txBody>
          <a:bodyPr/>
          <a:lstStyle/>
          <a:p>
            <a:pPr>
              <a:defRPr/>
            </a:pPr>
            <a:r>
              <a:rPr lang="it-IT" dirty="0" smtClean="0"/>
              <a:t>Jón Torfi Jónasson </a:t>
            </a:r>
            <a:r>
              <a:rPr lang="it-IT" dirty="0" err="1" smtClean="0"/>
              <a:t>feb</a:t>
            </a:r>
            <a:r>
              <a:rPr lang="it-IT" dirty="0" smtClean="0"/>
              <a:t> 2018          </a:t>
            </a:r>
            <a:r>
              <a:rPr lang="it-IT" dirty="0" err="1" smtClean="0"/>
              <a:t>MMrn</a:t>
            </a:r>
            <a:r>
              <a:rPr lang="it-IT" dirty="0" smtClean="0"/>
              <a:t> </a:t>
            </a:r>
            <a:r>
              <a:rPr lang="it-IT" dirty="0" err="1" smtClean="0"/>
              <a:t>samráðsfundur</a:t>
            </a:r>
            <a:r>
              <a:rPr lang="it-IT" dirty="0" smtClean="0"/>
              <a:t> </a:t>
            </a:r>
            <a:r>
              <a:rPr lang="it-IT" dirty="0" err="1" smtClean="0"/>
              <a:t>um</a:t>
            </a:r>
            <a:r>
              <a:rPr lang="it-IT" dirty="0" smtClean="0"/>
              <a:t> </a:t>
            </a:r>
            <a:r>
              <a:rPr lang="it-IT" dirty="0" err="1" smtClean="0"/>
              <a:t>endurskoðun</a:t>
            </a:r>
            <a:r>
              <a:rPr lang="it-IT" dirty="0" smtClean="0"/>
              <a:t> </a:t>
            </a:r>
            <a:r>
              <a:rPr lang="it-IT" dirty="0" err="1" smtClean="0"/>
              <a:t>laga</a:t>
            </a:r>
            <a:endParaRPr lang="is-IS" dirty="0"/>
          </a:p>
        </p:txBody>
      </p:sp>
      <p:sp>
        <p:nvSpPr>
          <p:cNvPr id="16386" name="Rectangle 3"/>
          <p:cNvSpPr>
            <a:spLocks noGrp="1"/>
          </p:cNvSpPr>
          <p:nvPr>
            <p:ph type="body" idx="1"/>
          </p:nvPr>
        </p:nvSpPr>
        <p:spPr>
          <a:xfrm>
            <a:off x="107504" y="1268760"/>
            <a:ext cx="9145016" cy="5589239"/>
          </a:xfrm>
          <a:solidFill>
            <a:schemeClr val="bg1"/>
          </a:solidFill>
        </p:spPr>
        <p:txBody>
          <a:bodyPr/>
          <a:lstStyle/>
          <a:p>
            <a:pPr eaLnBrk="1" hangingPunct="1">
              <a:spcBef>
                <a:spcPts val="1000"/>
              </a:spcBef>
              <a:buNone/>
            </a:pPr>
            <a:r>
              <a:rPr lang="is-IS" sz="2000" dirty="0" smtClean="0"/>
              <a:t>Hver </a:t>
            </a:r>
            <a:r>
              <a:rPr lang="is-IS" sz="2000" dirty="0" smtClean="0"/>
              <a:t>„á“ </a:t>
            </a:r>
            <a:r>
              <a:rPr lang="is-IS" sz="2000" dirty="0" err="1" smtClean="0"/>
              <a:t>féð</a:t>
            </a:r>
            <a:r>
              <a:rPr lang="is-IS" sz="2000" dirty="0" smtClean="0"/>
              <a:t> sem rennur í Fræðslusjóð (framhaldsfræðslu)?</a:t>
            </a:r>
          </a:p>
          <a:p>
            <a:pPr eaLnBrk="1" hangingPunct="1">
              <a:spcBef>
                <a:spcPts val="1000"/>
              </a:spcBef>
              <a:buNone/>
            </a:pPr>
            <a:r>
              <a:rPr lang="is-IS" sz="2000" dirty="0" smtClean="0"/>
              <a:t>Hver á að borga fyrir hvað og hvaða forsendum,</a:t>
            </a:r>
          </a:p>
          <a:p>
            <a:pPr eaLnBrk="1" hangingPunct="1">
              <a:spcBef>
                <a:spcPts val="1000"/>
              </a:spcBef>
              <a:buNone/>
            </a:pPr>
            <a:r>
              <a:rPr lang="is-IS" sz="2000" dirty="0"/>
              <a:t>	</a:t>
            </a:r>
            <a:r>
              <a:rPr lang="is-IS" sz="2000" dirty="0" smtClean="0"/>
              <a:t>Framhaldsskóla?</a:t>
            </a:r>
          </a:p>
          <a:p>
            <a:pPr eaLnBrk="1" hangingPunct="1">
              <a:spcBef>
                <a:spcPts val="1000"/>
              </a:spcBef>
              <a:buNone/>
            </a:pPr>
            <a:r>
              <a:rPr lang="is-IS" sz="2000" dirty="0"/>
              <a:t>	</a:t>
            </a:r>
            <a:r>
              <a:rPr lang="is-IS" sz="2000" dirty="0" smtClean="0"/>
              <a:t>Háskóla?</a:t>
            </a:r>
          </a:p>
          <a:p>
            <a:pPr eaLnBrk="1" hangingPunct="1">
              <a:spcBef>
                <a:spcPts val="1000"/>
              </a:spcBef>
              <a:buNone/>
            </a:pPr>
            <a:r>
              <a:rPr lang="is-IS" sz="2000" dirty="0"/>
              <a:t>	</a:t>
            </a:r>
            <a:r>
              <a:rPr lang="is-IS" sz="2000" dirty="0" smtClean="0"/>
              <a:t>Framhaldsfræðslu?</a:t>
            </a:r>
          </a:p>
          <a:p>
            <a:pPr eaLnBrk="1" hangingPunct="1">
              <a:spcBef>
                <a:spcPts val="1000"/>
              </a:spcBef>
              <a:buNone/>
            </a:pPr>
            <a:r>
              <a:rPr lang="is-IS" sz="2000" dirty="0"/>
              <a:t>	</a:t>
            </a:r>
            <a:r>
              <a:rPr lang="is-IS" sz="2000" dirty="0" smtClean="0"/>
              <a:t>Fullorðinsfræðslu?</a:t>
            </a:r>
          </a:p>
          <a:p>
            <a:pPr eaLnBrk="1" hangingPunct="1">
              <a:spcBef>
                <a:spcPts val="1000"/>
              </a:spcBef>
              <a:buNone/>
            </a:pPr>
            <a:r>
              <a:rPr lang="is-IS" sz="2000" dirty="0"/>
              <a:t>	</a:t>
            </a:r>
            <a:r>
              <a:rPr lang="is-IS" sz="2000" dirty="0" smtClean="0"/>
              <a:t>Símenntun í atvinnulífi?</a:t>
            </a:r>
          </a:p>
          <a:p>
            <a:pPr eaLnBrk="1" hangingPunct="1">
              <a:spcBef>
                <a:spcPts val="1000"/>
              </a:spcBef>
              <a:buNone/>
            </a:pPr>
            <a:r>
              <a:rPr lang="is-IS" sz="2000" dirty="0"/>
              <a:t>	</a:t>
            </a:r>
            <a:r>
              <a:rPr lang="is-IS" sz="2000" dirty="0" smtClean="0"/>
              <a:t>Fyrir þá sem standa höllum fæti? Á að gera einhvern greinarmun?</a:t>
            </a:r>
            <a:endParaRPr lang="is-IS" sz="2000" dirty="0" smtClean="0"/>
          </a:p>
          <a:p>
            <a:pPr eaLnBrk="1" hangingPunct="1">
              <a:spcBef>
                <a:spcPts val="600"/>
              </a:spcBef>
              <a:buNone/>
            </a:pPr>
            <a:endParaRPr lang="is-IS" sz="2400" dirty="0" smtClean="0"/>
          </a:p>
          <a:p>
            <a:pPr eaLnBrk="1" hangingPunct="1">
              <a:spcBef>
                <a:spcPts val="1800"/>
              </a:spcBef>
            </a:pPr>
            <a:endParaRPr lang="is-IS" sz="2400" dirty="0" smtClean="0"/>
          </a:p>
          <a:p>
            <a:pPr eaLnBrk="1" hangingPunct="1">
              <a:spcBef>
                <a:spcPts val="1800"/>
              </a:spcBef>
              <a:buNone/>
            </a:pPr>
            <a:endParaRPr lang="is-IS" sz="2400" dirty="0" smtClean="0"/>
          </a:p>
          <a:p>
            <a:pPr eaLnBrk="1" hangingPunct="1">
              <a:spcBef>
                <a:spcPts val="1800"/>
              </a:spcBef>
            </a:pPr>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buFont typeface="Arial" charset="0"/>
              <a:buNone/>
            </a:pPr>
            <a:endParaRPr lang="en-GB" sz="2400" dirty="0" smtClean="0"/>
          </a:p>
          <a:p>
            <a:pPr eaLnBrk="1" hangingPunct="1"/>
            <a:endParaRPr lang="en-GB" sz="2400" dirty="0" smtClean="0"/>
          </a:p>
          <a:p>
            <a:pPr eaLnBrk="1" hangingPunct="1">
              <a:buFont typeface="Arial" charset="0"/>
              <a:buNone/>
            </a:pPr>
            <a:endParaRPr lang="en-GB" sz="2400" dirty="0" smtClean="0"/>
          </a:p>
          <a:p>
            <a:pPr eaLnBrk="1" hangingPunct="1">
              <a:buFont typeface="Arial" charset="0"/>
              <a:buNone/>
            </a:pPr>
            <a:endParaRPr lang="en-GB" sz="2400" dirty="0" smtClean="0"/>
          </a:p>
        </p:txBody>
      </p:sp>
    </p:spTree>
    <p:extLst>
      <p:ext uri="{BB962C8B-B14F-4D97-AF65-F5344CB8AC3E}">
        <p14:creationId xmlns:p14="http://schemas.microsoft.com/office/powerpoint/2010/main" val="120767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38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38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0" y="0"/>
            <a:ext cx="9144000" cy="1268760"/>
          </a:xfrm>
          <a:gradFill flip="none" rotWithShape="1">
            <a:gsLst>
              <a:gs pos="0">
                <a:schemeClr val="bg2">
                  <a:lumMod val="50000"/>
                </a:schemeClr>
              </a:gs>
              <a:gs pos="35000">
                <a:schemeClr val="accent1">
                  <a:lumMod val="0"/>
                  <a:lumOff val="100000"/>
                </a:schemeClr>
              </a:gs>
              <a:gs pos="100000">
                <a:schemeClr val="bg2">
                  <a:lumMod val="75000"/>
                </a:schemeClr>
              </a:gs>
            </a:gsLst>
            <a:path path="circle">
              <a:fillToRect l="50000" t="-80000" r="50000" b="180000"/>
            </a:path>
            <a:tileRect/>
          </a:gradFill>
        </p:spPr>
        <p:txBody>
          <a:bodyPr/>
          <a:lstStyle/>
          <a:p>
            <a:pPr eaLnBrk="1" hangingPunct="1">
              <a:spcBef>
                <a:spcPts val="1800"/>
              </a:spcBef>
              <a:buNone/>
            </a:pPr>
            <a:r>
              <a:rPr lang="is-IS" sz="2400" dirty="0"/>
              <a:t>	</a:t>
            </a:r>
            <a:r>
              <a:rPr lang="is-IS" sz="2400" dirty="0" smtClean="0"/>
              <a:t>III</a:t>
            </a:r>
            <a:r>
              <a:rPr lang="is-IS" sz="2400" dirty="0"/>
              <a:t>.	Kanna hvaða leiðsögn gefur hugmynd eða </a:t>
            </a:r>
            <a:r>
              <a:rPr lang="is-IS" sz="2400" dirty="0" smtClean="0"/>
              <a:t>lyftir hugsjón </a:t>
            </a:r>
            <a:r>
              <a:rPr lang="is-IS" sz="2400" dirty="0"/>
              <a:t>um öflugt símenntunar samfélag?</a:t>
            </a:r>
          </a:p>
        </p:txBody>
      </p:sp>
      <p:sp>
        <p:nvSpPr>
          <p:cNvPr id="9" name="Síðufótarstaðgengill 8"/>
          <p:cNvSpPr>
            <a:spLocks noGrp="1"/>
          </p:cNvSpPr>
          <p:nvPr>
            <p:ph type="ftr" sz="quarter" idx="11"/>
          </p:nvPr>
        </p:nvSpPr>
        <p:spPr/>
        <p:txBody>
          <a:bodyPr/>
          <a:lstStyle/>
          <a:p>
            <a:pPr>
              <a:defRPr/>
            </a:pPr>
            <a:r>
              <a:rPr lang="it-IT" dirty="0" smtClean="0"/>
              <a:t>Jón Torfi Jónasson </a:t>
            </a:r>
            <a:r>
              <a:rPr lang="it-IT" dirty="0" err="1" smtClean="0"/>
              <a:t>feb</a:t>
            </a:r>
            <a:r>
              <a:rPr lang="it-IT" dirty="0" smtClean="0"/>
              <a:t> 2018          </a:t>
            </a:r>
            <a:r>
              <a:rPr lang="it-IT" dirty="0" err="1" smtClean="0"/>
              <a:t>MMrn</a:t>
            </a:r>
            <a:r>
              <a:rPr lang="it-IT" dirty="0" smtClean="0"/>
              <a:t> </a:t>
            </a:r>
            <a:r>
              <a:rPr lang="it-IT" dirty="0" err="1" smtClean="0"/>
              <a:t>samráðsfundur</a:t>
            </a:r>
            <a:r>
              <a:rPr lang="it-IT" dirty="0" smtClean="0"/>
              <a:t> </a:t>
            </a:r>
            <a:r>
              <a:rPr lang="it-IT" dirty="0" err="1" smtClean="0"/>
              <a:t>um</a:t>
            </a:r>
            <a:r>
              <a:rPr lang="it-IT" dirty="0" smtClean="0"/>
              <a:t> </a:t>
            </a:r>
            <a:r>
              <a:rPr lang="it-IT" dirty="0" err="1" smtClean="0"/>
              <a:t>endurskoðun</a:t>
            </a:r>
            <a:r>
              <a:rPr lang="it-IT" dirty="0" smtClean="0"/>
              <a:t> </a:t>
            </a:r>
            <a:r>
              <a:rPr lang="it-IT" dirty="0" err="1" smtClean="0"/>
              <a:t>laga</a:t>
            </a:r>
            <a:endParaRPr lang="is-IS" dirty="0"/>
          </a:p>
        </p:txBody>
      </p:sp>
      <p:sp>
        <p:nvSpPr>
          <p:cNvPr id="16386" name="Rectangle 3"/>
          <p:cNvSpPr>
            <a:spLocks noGrp="1"/>
          </p:cNvSpPr>
          <p:nvPr>
            <p:ph type="body" idx="1"/>
          </p:nvPr>
        </p:nvSpPr>
        <p:spPr>
          <a:xfrm>
            <a:off x="107504" y="1268760"/>
            <a:ext cx="9145016" cy="5589239"/>
          </a:xfrm>
          <a:solidFill>
            <a:schemeClr val="bg1"/>
          </a:solidFill>
        </p:spPr>
        <p:txBody>
          <a:bodyPr/>
          <a:lstStyle/>
          <a:p>
            <a:pPr eaLnBrk="1" hangingPunct="1">
              <a:spcBef>
                <a:spcPts val="1800"/>
              </a:spcBef>
              <a:buNone/>
            </a:pPr>
            <a:r>
              <a:rPr lang="is-IS" sz="2400" dirty="0" smtClean="0"/>
              <a:t>Hvernig ættum við að hugsa öðru vísi um menntun nú en við gerðum fyrir 20-30 árum?</a:t>
            </a:r>
          </a:p>
          <a:p>
            <a:pPr eaLnBrk="1" hangingPunct="1">
              <a:spcBef>
                <a:spcPts val="1800"/>
              </a:spcBef>
              <a:buNone/>
            </a:pPr>
            <a:r>
              <a:rPr lang="is-IS" sz="2400" dirty="0"/>
              <a:t>Gæta að því að tala ekki of þröngt um </a:t>
            </a:r>
            <a:r>
              <a:rPr lang="is-IS" sz="2400" dirty="0" err="1"/>
              <a:t>símenntunarþörf</a:t>
            </a:r>
            <a:r>
              <a:rPr lang="is-IS" sz="2400" dirty="0"/>
              <a:t> komandi kynslóða. Gríðarlegar breytingar krefjast miklu meiri endurnýjunar en við erum vön og samfélagið verður að axla þar ábyrgð sem það er ekki vant að gera</a:t>
            </a:r>
            <a:r>
              <a:rPr lang="is-IS" sz="2400" dirty="0" smtClean="0"/>
              <a:t>.</a:t>
            </a:r>
            <a:endParaRPr lang="is-IS" sz="2400" dirty="0"/>
          </a:p>
        </p:txBody>
      </p:sp>
    </p:spTree>
    <p:extLst>
      <p:ext uri="{BB962C8B-B14F-4D97-AF65-F5344CB8AC3E}">
        <p14:creationId xmlns:p14="http://schemas.microsoft.com/office/powerpoint/2010/main" val="37343026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4"/>
          <p:cNvPicPr>
            <a:picLocks noChangeAspect="1" noChangeArrowheads="1"/>
          </p:cNvPicPr>
          <p:nvPr/>
        </p:nvPicPr>
        <p:blipFill>
          <a:blip r:embed="rId2" cstate="print"/>
          <a:srcRect/>
          <a:stretch>
            <a:fillRect/>
          </a:stretch>
        </p:blipFill>
        <p:spPr bwMode="auto">
          <a:xfrm>
            <a:off x="755576" y="4365104"/>
            <a:ext cx="7534890" cy="1230660"/>
          </a:xfrm>
          <a:prstGeom prst="rect">
            <a:avLst/>
          </a:prstGeom>
          <a:noFill/>
          <a:ln w="9525">
            <a:noFill/>
            <a:miter lim="800000"/>
            <a:headEnd/>
            <a:tailEnd/>
          </a:ln>
          <a:effectLst/>
        </p:spPr>
      </p:pic>
      <p:sp>
        <p:nvSpPr>
          <p:cNvPr id="16385" name="Rectangle 2"/>
          <p:cNvSpPr>
            <a:spLocks noGrp="1"/>
          </p:cNvSpPr>
          <p:nvPr>
            <p:ph type="title"/>
          </p:nvPr>
        </p:nvSpPr>
        <p:spPr>
          <a:xfrm>
            <a:off x="251520" y="692696"/>
            <a:ext cx="8640960" cy="855117"/>
          </a:xfrm>
        </p:spPr>
        <p:txBody>
          <a:bodyPr/>
          <a:lstStyle/>
          <a:p>
            <a:pPr marL="342900" indent="-342900">
              <a:spcBef>
                <a:spcPct val="20000"/>
              </a:spcBef>
              <a:defRPr/>
            </a:pPr>
            <a:r>
              <a:rPr lang="is-IS" sz="2400" dirty="0" smtClean="0"/>
              <a:t>Menntakerfi – um hvað snýst umræða um skipan menntunar?</a:t>
            </a:r>
            <a:br>
              <a:rPr lang="is-IS" sz="2400" dirty="0" smtClean="0"/>
            </a:br>
            <a:r>
              <a:rPr lang="is-IS" sz="2400" dirty="0" smtClean="0"/>
              <a:t>Kann að vera að hún sé úrelt; passi betur við 1950?</a:t>
            </a:r>
          </a:p>
        </p:txBody>
      </p:sp>
      <p:sp>
        <p:nvSpPr>
          <p:cNvPr id="4" name="Síðufótarstaðgengill 3"/>
          <p:cNvSpPr>
            <a:spLocks noGrp="1"/>
          </p:cNvSpPr>
          <p:nvPr>
            <p:ph type="ftr" sz="quarter" idx="11"/>
          </p:nvPr>
        </p:nvSpPr>
        <p:spPr/>
        <p:txBody>
          <a:bodyPr/>
          <a:lstStyle/>
          <a:p>
            <a:pPr>
              <a:defRPr/>
            </a:pPr>
            <a:r>
              <a:rPr lang="en-US" smtClean="0"/>
              <a:t>Jón Torfi Jónasson feb 2018          MMrn samráðsfundur um endurskoðun laga</a:t>
            </a:r>
            <a:endParaRPr lang="is-IS"/>
          </a:p>
        </p:txBody>
      </p:sp>
      <p:pic>
        <p:nvPicPr>
          <p:cNvPr id="1027" name="Picture 3"/>
          <p:cNvPicPr>
            <a:picLocks noChangeAspect="1" noChangeArrowheads="1"/>
          </p:cNvPicPr>
          <p:nvPr/>
        </p:nvPicPr>
        <p:blipFill>
          <a:blip r:embed="rId3" cstate="print"/>
          <a:srcRect/>
          <a:stretch>
            <a:fillRect/>
          </a:stretch>
        </p:blipFill>
        <p:spPr bwMode="auto">
          <a:xfrm>
            <a:off x="2339752" y="4653136"/>
            <a:ext cx="1494450" cy="542430"/>
          </a:xfrm>
          <a:prstGeom prst="rect">
            <a:avLst/>
          </a:prstGeom>
          <a:noFill/>
          <a:ln w="9525">
            <a:noFill/>
            <a:miter lim="800000"/>
            <a:headEnd/>
            <a:tailEnd/>
          </a:ln>
          <a:effectLst/>
        </p:spPr>
      </p:pic>
      <p:pic>
        <p:nvPicPr>
          <p:cNvPr id="31" name="Picture 3"/>
          <p:cNvPicPr>
            <a:picLocks noChangeAspect="1" noChangeArrowheads="1"/>
          </p:cNvPicPr>
          <p:nvPr/>
        </p:nvPicPr>
        <p:blipFill>
          <a:blip r:embed="rId3" cstate="print"/>
          <a:srcRect/>
          <a:stretch>
            <a:fillRect/>
          </a:stretch>
        </p:blipFill>
        <p:spPr bwMode="auto">
          <a:xfrm>
            <a:off x="3779912" y="4653136"/>
            <a:ext cx="1494450" cy="614438"/>
          </a:xfrm>
          <a:prstGeom prst="rect">
            <a:avLst/>
          </a:prstGeom>
          <a:noFill/>
          <a:ln w="9525">
            <a:noFill/>
            <a:miter lim="800000"/>
            <a:headEnd/>
            <a:tailEnd/>
          </a:ln>
          <a:effectLst/>
        </p:spPr>
      </p:pic>
      <p:pic>
        <p:nvPicPr>
          <p:cNvPr id="34" name="Picture 3"/>
          <p:cNvPicPr>
            <a:picLocks noChangeAspect="1" noChangeArrowheads="1"/>
          </p:cNvPicPr>
          <p:nvPr/>
        </p:nvPicPr>
        <p:blipFill>
          <a:blip r:embed="rId3" cstate="print"/>
          <a:srcRect/>
          <a:stretch>
            <a:fillRect/>
          </a:stretch>
        </p:blipFill>
        <p:spPr bwMode="auto">
          <a:xfrm>
            <a:off x="5220072" y="4725144"/>
            <a:ext cx="1584176" cy="542430"/>
          </a:xfrm>
          <a:prstGeom prst="rect">
            <a:avLst/>
          </a:prstGeom>
          <a:noFill/>
          <a:ln w="9525">
            <a:noFill/>
            <a:miter lim="800000"/>
            <a:headEnd/>
            <a:tailEnd/>
          </a:ln>
          <a:effectLst/>
        </p:spPr>
      </p:pic>
      <p:pic>
        <p:nvPicPr>
          <p:cNvPr id="35" name="Picture 3"/>
          <p:cNvPicPr>
            <a:picLocks noChangeAspect="1" noChangeArrowheads="1"/>
          </p:cNvPicPr>
          <p:nvPr/>
        </p:nvPicPr>
        <p:blipFill>
          <a:blip r:embed="rId3" cstate="print">
            <a:lum bright="9000" contrast="22000"/>
          </a:blip>
          <a:srcRect/>
          <a:stretch>
            <a:fillRect/>
          </a:stretch>
        </p:blipFill>
        <p:spPr bwMode="auto">
          <a:xfrm>
            <a:off x="6732240" y="4725144"/>
            <a:ext cx="1800200" cy="542430"/>
          </a:xfrm>
          <a:prstGeom prst="rect">
            <a:avLst/>
          </a:prstGeom>
          <a:noFill/>
          <a:ln w="9525">
            <a:noFill/>
            <a:miter lim="800000"/>
            <a:headEnd/>
            <a:tailEnd/>
          </a:ln>
          <a:effectLst/>
        </p:spPr>
      </p:pic>
      <p:pic>
        <p:nvPicPr>
          <p:cNvPr id="37" name="Picture 3"/>
          <p:cNvPicPr>
            <a:picLocks noChangeAspect="1" noChangeArrowheads="1"/>
          </p:cNvPicPr>
          <p:nvPr/>
        </p:nvPicPr>
        <p:blipFill>
          <a:blip r:embed="rId3" cstate="print"/>
          <a:srcRect/>
          <a:stretch>
            <a:fillRect/>
          </a:stretch>
        </p:blipFill>
        <p:spPr bwMode="auto">
          <a:xfrm>
            <a:off x="611560" y="4653136"/>
            <a:ext cx="1710474" cy="542430"/>
          </a:xfrm>
          <a:prstGeom prst="rect">
            <a:avLst/>
          </a:prstGeom>
          <a:noFill/>
          <a:ln w="9525">
            <a:noFill/>
            <a:miter lim="800000"/>
            <a:headEnd/>
            <a:tailEnd/>
          </a:ln>
          <a:effectLst/>
        </p:spPr>
      </p:pic>
      <p:pic>
        <p:nvPicPr>
          <p:cNvPr id="7" name="Picture 4"/>
          <p:cNvPicPr>
            <a:picLocks noChangeAspect="1" noChangeArrowheads="1"/>
          </p:cNvPicPr>
          <p:nvPr/>
        </p:nvPicPr>
        <p:blipFill>
          <a:blip r:embed="rId2" cstate="print"/>
          <a:srcRect/>
          <a:stretch>
            <a:fillRect/>
          </a:stretch>
        </p:blipFill>
        <p:spPr bwMode="auto">
          <a:xfrm>
            <a:off x="755576" y="2204864"/>
            <a:ext cx="7534890" cy="1230660"/>
          </a:xfrm>
          <a:prstGeom prst="rect">
            <a:avLst/>
          </a:prstGeom>
          <a:noFill/>
          <a:ln w="9525">
            <a:noFill/>
            <a:miter lim="800000"/>
            <a:headEnd/>
            <a:tailEnd/>
          </a:ln>
          <a:effectLst/>
        </p:spPr>
      </p:pic>
      <p:pic>
        <p:nvPicPr>
          <p:cNvPr id="11" name="Picture 3"/>
          <p:cNvPicPr>
            <a:picLocks noChangeAspect="1" noChangeArrowheads="1"/>
          </p:cNvPicPr>
          <p:nvPr/>
        </p:nvPicPr>
        <p:blipFill>
          <a:blip r:embed="rId3" cstate="print">
            <a:lum bright="9000" contrast="22000"/>
          </a:blip>
          <a:srcRect/>
          <a:stretch>
            <a:fillRect/>
          </a:stretch>
        </p:blipFill>
        <p:spPr bwMode="auto">
          <a:xfrm>
            <a:off x="971600" y="2564904"/>
            <a:ext cx="1152128" cy="542430"/>
          </a:xfrm>
          <a:prstGeom prst="rect">
            <a:avLst/>
          </a:prstGeom>
          <a:noFill/>
          <a:ln w="9525">
            <a:noFill/>
            <a:miter lim="800000"/>
            <a:headEnd/>
            <a:tailEnd/>
          </a:ln>
          <a:effectLst/>
        </p:spPr>
      </p:pic>
      <p:sp>
        <p:nvSpPr>
          <p:cNvPr id="12" name="Textarammi 11"/>
          <p:cNvSpPr txBox="1"/>
          <p:nvPr/>
        </p:nvSpPr>
        <p:spPr>
          <a:xfrm>
            <a:off x="251520" y="1772816"/>
            <a:ext cx="2592288" cy="369332"/>
          </a:xfrm>
          <a:prstGeom prst="rect">
            <a:avLst/>
          </a:prstGeom>
          <a:noFill/>
        </p:spPr>
        <p:txBody>
          <a:bodyPr wrap="square" rtlCol="0">
            <a:spAutoFit/>
          </a:bodyPr>
          <a:lstStyle/>
          <a:p>
            <a:r>
              <a:rPr lang="is-IS" dirty="0" smtClean="0"/>
              <a:t>20. öldin 1900-2000</a:t>
            </a:r>
            <a:endParaRPr lang="is-IS" dirty="0"/>
          </a:p>
        </p:txBody>
      </p:sp>
      <p:sp>
        <p:nvSpPr>
          <p:cNvPr id="13" name="Textarammi 12"/>
          <p:cNvSpPr txBox="1"/>
          <p:nvPr/>
        </p:nvSpPr>
        <p:spPr>
          <a:xfrm>
            <a:off x="323528" y="3933056"/>
            <a:ext cx="2592288" cy="369332"/>
          </a:xfrm>
          <a:prstGeom prst="rect">
            <a:avLst/>
          </a:prstGeom>
          <a:noFill/>
        </p:spPr>
        <p:txBody>
          <a:bodyPr wrap="square" rtlCol="0">
            <a:spAutoFit/>
          </a:bodyPr>
          <a:lstStyle/>
          <a:p>
            <a:r>
              <a:rPr lang="is-IS" dirty="0" smtClean="0"/>
              <a:t>21. öldin 2000-2040</a:t>
            </a:r>
            <a:endParaRPr lang="is-I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nodeType="clickEffect">
                                  <p:stCondLst>
                                    <p:cond delay="0"/>
                                  </p:stCondLst>
                                  <p:childTnLst>
                                    <p:animScale>
                                      <p:cBhvr>
                                        <p:cTn id="22" dur="2000" fill="hold"/>
                                        <p:tgtEl>
                                          <p:spTgt spid="11"/>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11"/>
                                        </p:tgtEl>
                                      </p:cBhvr>
                                      <p:by x="150000" y="150000"/>
                                    </p:animScale>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dissolve">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additive="base">
                                        <p:cTn id="36" dur="500" fill="hold"/>
                                        <p:tgtEl>
                                          <p:spTgt spid="38"/>
                                        </p:tgtEl>
                                        <p:attrNameLst>
                                          <p:attrName>ppt_x</p:attrName>
                                        </p:attrNameLst>
                                      </p:cBhvr>
                                      <p:tavLst>
                                        <p:tav tm="0">
                                          <p:val>
                                            <p:strVal val="#ppt_x"/>
                                          </p:val>
                                        </p:tav>
                                        <p:tav tm="100000">
                                          <p:val>
                                            <p:strVal val="#ppt_x"/>
                                          </p:val>
                                        </p:tav>
                                      </p:tavLst>
                                    </p:anim>
                                    <p:anim calcmode="lin" valueType="num">
                                      <p:cBhvr additive="base">
                                        <p:cTn id="37"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dissolve">
                                      <p:cBhvr>
                                        <p:cTn id="42" dur="500"/>
                                        <p:tgtEl>
                                          <p:spTgt spid="37"/>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1027"/>
                                        </p:tgtEl>
                                        <p:attrNameLst>
                                          <p:attrName>style.visibility</p:attrName>
                                        </p:attrNameLst>
                                      </p:cBhvr>
                                      <p:to>
                                        <p:strVal val="visible"/>
                                      </p:to>
                                    </p:set>
                                    <p:animEffect transition="in" filter="dissolve">
                                      <p:cBhvr>
                                        <p:cTn id="47" dur="500"/>
                                        <p:tgtEl>
                                          <p:spTgt spid="1027"/>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dissolve">
                                      <p:cBhvr>
                                        <p:cTn id="52" dur="500"/>
                                        <p:tgtEl>
                                          <p:spTgt spid="31"/>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dissolve">
                                      <p:cBhvr>
                                        <p:cTn id="57" dur="500"/>
                                        <p:tgtEl>
                                          <p:spTgt spid="34"/>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dissolve">
                                      <p:cBhvr>
                                        <p:cTn id="6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0" y="0"/>
            <a:ext cx="9144000" cy="1268760"/>
          </a:xfrm>
          <a:gradFill flip="none" rotWithShape="1">
            <a:gsLst>
              <a:gs pos="0">
                <a:schemeClr val="bg2">
                  <a:lumMod val="50000"/>
                </a:schemeClr>
              </a:gs>
              <a:gs pos="35000">
                <a:schemeClr val="accent1">
                  <a:lumMod val="0"/>
                  <a:lumOff val="100000"/>
                </a:schemeClr>
              </a:gs>
              <a:gs pos="100000">
                <a:schemeClr val="bg2">
                  <a:lumMod val="75000"/>
                </a:schemeClr>
              </a:gs>
            </a:gsLst>
            <a:path path="circle">
              <a:fillToRect l="50000" t="-80000" r="50000" b="180000"/>
            </a:path>
            <a:tileRect/>
          </a:gradFill>
        </p:spPr>
        <p:txBody>
          <a:bodyPr/>
          <a:lstStyle/>
          <a:p>
            <a:pPr eaLnBrk="1" hangingPunct="1">
              <a:spcBef>
                <a:spcPts val="1800"/>
              </a:spcBef>
              <a:buNone/>
            </a:pPr>
            <a:r>
              <a:rPr lang="is-IS" sz="2400" dirty="0"/>
              <a:t>	</a:t>
            </a:r>
            <a:r>
              <a:rPr lang="is-IS" sz="2400" dirty="0" smtClean="0"/>
              <a:t>III</a:t>
            </a:r>
            <a:r>
              <a:rPr lang="is-IS" sz="2400" dirty="0"/>
              <a:t>.	Kanna hvaða leiðsögn gefur hugmynd eða </a:t>
            </a:r>
            <a:r>
              <a:rPr lang="is-IS" sz="2400" dirty="0" smtClean="0"/>
              <a:t>lyftir hugsjón </a:t>
            </a:r>
            <a:r>
              <a:rPr lang="is-IS" sz="2400" dirty="0"/>
              <a:t>um öflugt símenntunar samfélag?</a:t>
            </a:r>
          </a:p>
        </p:txBody>
      </p:sp>
      <p:sp>
        <p:nvSpPr>
          <p:cNvPr id="9" name="Síðufótarstaðgengill 8"/>
          <p:cNvSpPr>
            <a:spLocks noGrp="1"/>
          </p:cNvSpPr>
          <p:nvPr>
            <p:ph type="ftr" sz="quarter" idx="11"/>
          </p:nvPr>
        </p:nvSpPr>
        <p:spPr/>
        <p:txBody>
          <a:bodyPr/>
          <a:lstStyle/>
          <a:p>
            <a:pPr>
              <a:defRPr/>
            </a:pPr>
            <a:r>
              <a:rPr lang="it-IT" dirty="0" smtClean="0"/>
              <a:t>Jón Torfi Jónasson </a:t>
            </a:r>
            <a:r>
              <a:rPr lang="it-IT" dirty="0" err="1" smtClean="0"/>
              <a:t>feb</a:t>
            </a:r>
            <a:r>
              <a:rPr lang="it-IT" dirty="0" smtClean="0"/>
              <a:t> 2018          </a:t>
            </a:r>
            <a:r>
              <a:rPr lang="it-IT" dirty="0" err="1" smtClean="0"/>
              <a:t>MMrn</a:t>
            </a:r>
            <a:r>
              <a:rPr lang="it-IT" dirty="0" smtClean="0"/>
              <a:t> </a:t>
            </a:r>
            <a:r>
              <a:rPr lang="it-IT" dirty="0" err="1" smtClean="0"/>
              <a:t>samráðsfundur</a:t>
            </a:r>
            <a:r>
              <a:rPr lang="it-IT" dirty="0" smtClean="0"/>
              <a:t> </a:t>
            </a:r>
            <a:r>
              <a:rPr lang="it-IT" dirty="0" err="1" smtClean="0"/>
              <a:t>um</a:t>
            </a:r>
            <a:r>
              <a:rPr lang="it-IT" dirty="0" smtClean="0"/>
              <a:t> </a:t>
            </a:r>
            <a:r>
              <a:rPr lang="it-IT" dirty="0" err="1" smtClean="0"/>
              <a:t>endurskoðun</a:t>
            </a:r>
            <a:r>
              <a:rPr lang="it-IT" dirty="0" smtClean="0"/>
              <a:t> </a:t>
            </a:r>
            <a:r>
              <a:rPr lang="it-IT" dirty="0" err="1" smtClean="0"/>
              <a:t>laga</a:t>
            </a:r>
            <a:endParaRPr lang="is-IS" dirty="0"/>
          </a:p>
        </p:txBody>
      </p:sp>
      <p:sp>
        <p:nvSpPr>
          <p:cNvPr id="16386" name="Rectangle 3"/>
          <p:cNvSpPr>
            <a:spLocks noGrp="1"/>
          </p:cNvSpPr>
          <p:nvPr>
            <p:ph type="body" idx="1"/>
          </p:nvPr>
        </p:nvSpPr>
        <p:spPr>
          <a:xfrm>
            <a:off x="107504" y="1268760"/>
            <a:ext cx="9145016" cy="5589239"/>
          </a:xfrm>
          <a:solidFill>
            <a:schemeClr val="bg1"/>
          </a:solidFill>
        </p:spPr>
        <p:txBody>
          <a:bodyPr/>
          <a:lstStyle/>
          <a:p>
            <a:pPr eaLnBrk="1" hangingPunct="1">
              <a:spcBef>
                <a:spcPts val="1800"/>
              </a:spcBef>
              <a:buNone/>
            </a:pPr>
            <a:r>
              <a:rPr lang="is-IS" sz="2400" dirty="0" smtClean="0"/>
              <a:t>Hvernig ættum við að hugsa öðru vísi um menntun nú en við gerðum fyrir 20-30 árum?</a:t>
            </a:r>
          </a:p>
          <a:p>
            <a:pPr eaLnBrk="1" hangingPunct="1">
              <a:spcBef>
                <a:spcPts val="1800"/>
              </a:spcBef>
              <a:buNone/>
            </a:pPr>
            <a:r>
              <a:rPr lang="is-IS" sz="2400" dirty="0" smtClean="0"/>
              <a:t>Gæta að því að tala ekki of þröngt um </a:t>
            </a:r>
            <a:r>
              <a:rPr lang="is-IS" sz="2400" dirty="0" err="1" smtClean="0"/>
              <a:t>símenntunarþörf</a:t>
            </a:r>
            <a:r>
              <a:rPr lang="is-IS" sz="2400" dirty="0" smtClean="0"/>
              <a:t> komandi kynslóða. Gríðarlegar breytingar krefjast miklu meiri endurnýjunar en við erum vön og samfélagið verður að axla þar ábyrgð sem það er ekki vant að gera.</a:t>
            </a:r>
          </a:p>
          <a:p>
            <a:pPr eaLnBrk="1" hangingPunct="1">
              <a:spcBef>
                <a:spcPts val="1800"/>
              </a:spcBef>
              <a:buNone/>
            </a:pPr>
            <a:r>
              <a:rPr lang="is-IS" sz="2400" b="1" dirty="0" smtClean="0"/>
              <a:t>Hvaða fræðsla, grunnmenntun eða endurmenntun gefur samfélaginu og einstaklingum kraft og styrk? Það eru ólíkar áherslur og varasamt að lokast inni í einni þeirra. </a:t>
            </a:r>
            <a:endParaRPr lang="en-GB" sz="2400" b="1" dirty="0" smtClean="0"/>
          </a:p>
        </p:txBody>
      </p:sp>
    </p:spTree>
    <p:extLst>
      <p:ext uri="{BB962C8B-B14F-4D97-AF65-F5344CB8AC3E}">
        <p14:creationId xmlns:p14="http://schemas.microsoft.com/office/powerpoint/2010/main" val="3055801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0" y="0"/>
            <a:ext cx="9144000" cy="1268760"/>
          </a:xfrm>
          <a:gradFill flip="none" rotWithShape="1">
            <a:gsLst>
              <a:gs pos="0">
                <a:schemeClr val="bg2">
                  <a:lumMod val="50000"/>
                </a:schemeClr>
              </a:gs>
              <a:gs pos="35000">
                <a:schemeClr val="accent1">
                  <a:lumMod val="0"/>
                  <a:lumOff val="100000"/>
                </a:schemeClr>
              </a:gs>
              <a:gs pos="100000">
                <a:schemeClr val="bg2">
                  <a:lumMod val="75000"/>
                </a:schemeClr>
              </a:gs>
            </a:gsLst>
            <a:path path="circle">
              <a:fillToRect l="50000" t="-80000" r="50000" b="180000"/>
            </a:path>
            <a:tileRect/>
          </a:gradFill>
        </p:spPr>
        <p:txBody>
          <a:bodyPr/>
          <a:lstStyle/>
          <a:p>
            <a:pPr eaLnBrk="1" hangingPunct="1">
              <a:spcBef>
                <a:spcPts val="1800"/>
              </a:spcBef>
              <a:buNone/>
            </a:pPr>
            <a:r>
              <a:rPr lang="is-IS" sz="2400" dirty="0"/>
              <a:t>	</a:t>
            </a:r>
            <a:r>
              <a:rPr lang="is-IS" sz="2400" dirty="0" smtClean="0"/>
              <a:t>III</a:t>
            </a:r>
            <a:r>
              <a:rPr lang="is-IS" sz="2400" dirty="0"/>
              <a:t>.	Kanna hvaða leiðsögn gefur hugmynd eða </a:t>
            </a:r>
            <a:r>
              <a:rPr lang="is-IS" sz="2400" dirty="0" smtClean="0"/>
              <a:t>lyftir hugsjón </a:t>
            </a:r>
            <a:r>
              <a:rPr lang="is-IS" sz="2400" dirty="0"/>
              <a:t>um öflugt símenntunar samfélag?</a:t>
            </a:r>
          </a:p>
        </p:txBody>
      </p:sp>
      <p:sp>
        <p:nvSpPr>
          <p:cNvPr id="9" name="Síðufótarstaðgengill 8"/>
          <p:cNvSpPr>
            <a:spLocks noGrp="1"/>
          </p:cNvSpPr>
          <p:nvPr>
            <p:ph type="ftr" sz="quarter" idx="11"/>
          </p:nvPr>
        </p:nvSpPr>
        <p:spPr/>
        <p:txBody>
          <a:bodyPr/>
          <a:lstStyle/>
          <a:p>
            <a:pPr>
              <a:defRPr/>
            </a:pPr>
            <a:r>
              <a:rPr lang="it-IT" dirty="0" smtClean="0"/>
              <a:t>Jón Torfi Jónasson </a:t>
            </a:r>
            <a:r>
              <a:rPr lang="it-IT" dirty="0" err="1" smtClean="0"/>
              <a:t>feb</a:t>
            </a:r>
            <a:r>
              <a:rPr lang="it-IT" dirty="0" smtClean="0"/>
              <a:t> 2018          </a:t>
            </a:r>
            <a:r>
              <a:rPr lang="it-IT" dirty="0" err="1" smtClean="0"/>
              <a:t>MMrn</a:t>
            </a:r>
            <a:r>
              <a:rPr lang="it-IT" dirty="0" smtClean="0"/>
              <a:t> </a:t>
            </a:r>
            <a:r>
              <a:rPr lang="it-IT" dirty="0" err="1" smtClean="0"/>
              <a:t>samráðsfundur</a:t>
            </a:r>
            <a:r>
              <a:rPr lang="it-IT" dirty="0" smtClean="0"/>
              <a:t> </a:t>
            </a:r>
            <a:r>
              <a:rPr lang="it-IT" dirty="0" err="1" smtClean="0"/>
              <a:t>um</a:t>
            </a:r>
            <a:r>
              <a:rPr lang="it-IT" dirty="0" smtClean="0"/>
              <a:t> </a:t>
            </a:r>
            <a:r>
              <a:rPr lang="it-IT" dirty="0" err="1" smtClean="0"/>
              <a:t>endurskoðun</a:t>
            </a:r>
            <a:r>
              <a:rPr lang="it-IT" dirty="0" smtClean="0"/>
              <a:t> </a:t>
            </a:r>
            <a:r>
              <a:rPr lang="it-IT" dirty="0" err="1" smtClean="0"/>
              <a:t>laga</a:t>
            </a:r>
            <a:endParaRPr lang="is-IS" dirty="0"/>
          </a:p>
        </p:txBody>
      </p:sp>
      <p:sp>
        <p:nvSpPr>
          <p:cNvPr id="16386" name="Rectangle 3"/>
          <p:cNvSpPr>
            <a:spLocks noGrp="1"/>
          </p:cNvSpPr>
          <p:nvPr>
            <p:ph type="body" idx="1"/>
          </p:nvPr>
        </p:nvSpPr>
        <p:spPr>
          <a:xfrm>
            <a:off x="107504" y="1268760"/>
            <a:ext cx="9145016" cy="5589239"/>
          </a:xfrm>
          <a:solidFill>
            <a:schemeClr val="bg1"/>
          </a:solidFill>
        </p:spPr>
        <p:txBody>
          <a:bodyPr/>
          <a:lstStyle/>
          <a:p>
            <a:pPr eaLnBrk="1" hangingPunct="1">
              <a:spcBef>
                <a:spcPts val="1800"/>
              </a:spcBef>
              <a:buNone/>
            </a:pPr>
            <a:r>
              <a:rPr lang="is-IS" sz="2000" dirty="0" smtClean="0"/>
              <a:t>Hvernig ættum við að hugsa öðru vísi um menntun nú en við gerðum fyrir 20-30 árum?</a:t>
            </a:r>
          </a:p>
          <a:p>
            <a:pPr eaLnBrk="1" hangingPunct="1">
              <a:spcBef>
                <a:spcPts val="1800"/>
              </a:spcBef>
              <a:buNone/>
            </a:pPr>
            <a:r>
              <a:rPr lang="is-IS" sz="2000" dirty="0"/>
              <a:t>Gæta að því að tala ekki of þröngt um </a:t>
            </a:r>
            <a:r>
              <a:rPr lang="is-IS" sz="2000" dirty="0" err="1"/>
              <a:t>símenntunarþörf</a:t>
            </a:r>
            <a:r>
              <a:rPr lang="is-IS" sz="2000" dirty="0"/>
              <a:t> komandi kynslóða. Gríðarlegar breytingar krefjast miklu meiri endurnýjunar en við erum vön og samfélagið verður að axla þar ábyrgð sem það er ekki vant að gera.</a:t>
            </a:r>
          </a:p>
          <a:p>
            <a:pPr eaLnBrk="1" hangingPunct="1">
              <a:spcBef>
                <a:spcPts val="1800"/>
              </a:spcBef>
              <a:buNone/>
            </a:pPr>
            <a:r>
              <a:rPr lang="is-IS" sz="2000" dirty="0"/>
              <a:t>Hvaða fræðsla, grunnmenntun eða endurmenntun gefur samfélaginu og einstaklingum kraft og styrk? Það eru ólíkar áherslur og varasamt að lokast inni í einni þeirra. </a:t>
            </a:r>
            <a:endParaRPr lang="en-GB" sz="2000" dirty="0"/>
          </a:p>
          <a:p>
            <a:pPr eaLnBrk="1" hangingPunct="1">
              <a:spcBef>
                <a:spcPts val="1800"/>
              </a:spcBef>
              <a:buNone/>
            </a:pPr>
            <a:r>
              <a:rPr lang="is-IS" sz="2000" b="1" dirty="0" smtClean="0"/>
              <a:t>Um hve marga ólíka hópa erum við að ræða? Er skynsamlegt að eitt kerfi, eða ein viðbót  dugi þeim öllum? Augljóslega ekki, en kannski er munurinn helst sá hvort fólk vill, eða þarf eða ætti að komast inn í „kerfið“?</a:t>
            </a:r>
          </a:p>
        </p:txBody>
      </p:sp>
    </p:spTree>
    <p:extLst>
      <p:ext uri="{BB962C8B-B14F-4D97-AF65-F5344CB8AC3E}">
        <p14:creationId xmlns:p14="http://schemas.microsoft.com/office/powerpoint/2010/main" val="1363108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íðufótarstaðgengill 8"/>
          <p:cNvSpPr>
            <a:spLocks noGrp="1"/>
          </p:cNvSpPr>
          <p:nvPr>
            <p:ph type="ftr" sz="quarter" idx="11"/>
          </p:nvPr>
        </p:nvSpPr>
        <p:spPr/>
        <p:txBody>
          <a:bodyPr/>
          <a:lstStyle/>
          <a:p>
            <a:pPr>
              <a:defRPr/>
            </a:pPr>
            <a:r>
              <a:rPr lang="it-IT" smtClean="0"/>
              <a:t>Jón Torfi Jónasson feb 2018          MMrn samráðsfundur um endurskoðun laga</a:t>
            </a:r>
            <a:endParaRPr lang="is-IS" dirty="0"/>
          </a:p>
        </p:txBody>
      </p:sp>
      <p:pic>
        <p:nvPicPr>
          <p:cNvPr id="1026" name="Picture 2"/>
          <p:cNvPicPr>
            <a:picLocks noChangeAspect="1" noChangeArrowheads="1"/>
          </p:cNvPicPr>
          <p:nvPr/>
        </p:nvPicPr>
        <p:blipFill>
          <a:blip r:embed="rId2" cstate="print"/>
          <a:srcRect/>
          <a:stretch>
            <a:fillRect/>
          </a:stretch>
        </p:blipFill>
        <p:spPr bwMode="auto">
          <a:xfrm>
            <a:off x="611560" y="332656"/>
            <a:ext cx="7857000" cy="6318000"/>
          </a:xfrm>
          <a:prstGeom prst="rect">
            <a:avLst/>
          </a:prstGeom>
          <a:noFill/>
          <a:ln w="9525">
            <a:noFill/>
            <a:miter lim="800000"/>
            <a:headEnd/>
            <a:tailEnd/>
          </a:ln>
          <a:effectLst/>
        </p:spPr>
      </p:pic>
      <p:sp>
        <p:nvSpPr>
          <p:cNvPr id="5" name="Sporaskja 4"/>
          <p:cNvSpPr/>
          <p:nvPr/>
        </p:nvSpPr>
        <p:spPr>
          <a:xfrm>
            <a:off x="4067944" y="3501008"/>
            <a:ext cx="3024336" cy="1224136"/>
          </a:xfrm>
          <a:prstGeom prst="ellipse">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6" name="Sporaskja 5"/>
          <p:cNvSpPr/>
          <p:nvPr/>
        </p:nvSpPr>
        <p:spPr>
          <a:xfrm rot="-1920000">
            <a:off x="4905423" y="1050304"/>
            <a:ext cx="2782871" cy="1512168"/>
          </a:xfrm>
          <a:prstGeom prst="ellipse">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7" name="Sporaskja 6"/>
          <p:cNvSpPr/>
          <p:nvPr/>
        </p:nvSpPr>
        <p:spPr>
          <a:xfrm rot="-1920000">
            <a:off x="3393654" y="2656055"/>
            <a:ext cx="2079240" cy="1312571"/>
          </a:xfrm>
          <a:prstGeom prst="ellipse">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8" name="Sporaskja 7"/>
          <p:cNvSpPr/>
          <p:nvPr/>
        </p:nvSpPr>
        <p:spPr>
          <a:xfrm rot="-7020000">
            <a:off x="990054" y="1330104"/>
            <a:ext cx="1872515" cy="1512168"/>
          </a:xfrm>
          <a:prstGeom prst="ellipse">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0" name="Sporaskja 9"/>
          <p:cNvSpPr/>
          <p:nvPr/>
        </p:nvSpPr>
        <p:spPr>
          <a:xfrm rot="-8280000">
            <a:off x="2070175" y="3058294"/>
            <a:ext cx="1872515" cy="1512168"/>
          </a:xfrm>
          <a:prstGeom prst="ellipse">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1+#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1+#ppt_w/2"/>
                                          </p:val>
                                        </p:tav>
                                        <p:tav tm="100000">
                                          <p:val>
                                            <p:strVal val="#ppt_x"/>
                                          </p:val>
                                        </p:tav>
                                      </p:tavLst>
                                    </p:anim>
                                    <p:anim calcmode="lin" valueType="num">
                                      <p:cBhvr additive="base">
                                        <p:cTn id="32"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0" y="0"/>
            <a:ext cx="9144000" cy="1268760"/>
          </a:xfrm>
          <a:gradFill flip="none" rotWithShape="1">
            <a:gsLst>
              <a:gs pos="0">
                <a:schemeClr val="bg2">
                  <a:lumMod val="50000"/>
                </a:schemeClr>
              </a:gs>
              <a:gs pos="35000">
                <a:schemeClr val="accent1">
                  <a:lumMod val="0"/>
                  <a:lumOff val="100000"/>
                </a:schemeClr>
              </a:gs>
              <a:gs pos="100000">
                <a:schemeClr val="bg2">
                  <a:lumMod val="75000"/>
                </a:schemeClr>
              </a:gs>
            </a:gsLst>
            <a:path path="circle">
              <a:fillToRect l="50000" t="-80000" r="50000" b="180000"/>
            </a:path>
            <a:tileRect/>
          </a:gradFill>
        </p:spPr>
        <p:txBody>
          <a:bodyPr/>
          <a:lstStyle/>
          <a:p>
            <a:pPr eaLnBrk="1" hangingPunct="1">
              <a:spcBef>
                <a:spcPts val="1800"/>
              </a:spcBef>
              <a:buNone/>
            </a:pPr>
            <a:r>
              <a:rPr lang="is-IS" sz="2400" dirty="0"/>
              <a:t>	</a:t>
            </a:r>
            <a:r>
              <a:rPr lang="is-IS" sz="2400" dirty="0" smtClean="0"/>
              <a:t>III</a:t>
            </a:r>
            <a:r>
              <a:rPr lang="is-IS" sz="2400" dirty="0"/>
              <a:t>.	Kanna hvaða leiðsögn gefur hugmynd eða </a:t>
            </a:r>
            <a:r>
              <a:rPr lang="is-IS" sz="2400" dirty="0" smtClean="0"/>
              <a:t>lyftir hugsjón </a:t>
            </a:r>
            <a:r>
              <a:rPr lang="is-IS" sz="2400" dirty="0"/>
              <a:t>um öflugt símenntunar samfélag?</a:t>
            </a:r>
          </a:p>
        </p:txBody>
      </p:sp>
      <p:sp>
        <p:nvSpPr>
          <p:cNvPr id="9" name="Síðufótarstaðgengill 8"/>
          <p:cNvSpPr>
            <a:spLocks noGrp="1"/>
          </p:cNvSpPr>
          <p:nvPr>
            <p:ph type="ftr" sz="quarter" idx="11"/>
          </p:nvPr>
        </p:nvSpPr>
        <p:spPr/>
        <p:txBody>
          <a:bodyPr/>
          <a:lstStyle/>
          <a:p>
            <a:pPr>
              <a:defRPr/>
            </a:pPr>
            <a:r>
              <a:rPr lang="it-IT" dirty="0" smtClean="0"/>
              <a:t>Jón Torfi Jónasson </a:t>
            </a:r>
            <a:r>
              <a:rPr lang="it-IT" dirty="0" err="1" smtClean="0"/>
              <a:t>feb</a:t>
            </a:r>
            <a:r>
              <a:rPr lang="it-IT" dirty="0" smtClean="0"/>
              <a:t> 2018          </a:t>
            </a:r>
            <a:r>
              <a:rPr lang="it-IT" dirty="0" err="1" smtClean="0"/>
              <a:t>MMrn</a:t>
            </a:r>
            <a:r>
              <a:rPr lang="it-IT" dirty="0" smtClean="0"/>
              <a:t> </a:t>
            </a:r>
            <a:r>
              <a:rPr lang="it-IT" dirty="0" err="1" smtClean="0"/>
              <a:t>samráðsfundur</a:t>
            </a:r>
            <a:r>
              <a:rPr lang="it-IT" dirty="0" smtClean="0"/>
              <a:t> </a:t>
            </a:r>
            <a:r>
              <a:rPr lang="it-IT" dirty="0" err="1" smtClean="0"/>
              <a:t>um</a:t>
            </a:r>
            <a:r>
              <a:rPr lang="it-IT" dirty="0" smtClean="0"/>
              <a:t> </a:t>
            </a:r>
            <a:r>
              <a:rPr lang="it-IT" dirty="0" err="1" smtClean="0"/>
              <a:t>endurskoðun</a:t>
            </a:r>
            <a:r>
              <a:rPr lang="it-IT" dirty="0" smtClean="0"/>
              <a:t> </a:t>
            </a:r>
            <a:r>
              <a:rPr lang="it-IT" dirty="0" err="1" smtClean="0"/>
              <a:t>laga</a:t>
            </a:r>
            <a:endParaRPr lang="is-IS" dirty="0"/>
          </a:p>
        </p:txBody>
      </p:sp>
      <p:sp>
        <p:nvSpPr>
          <p:cNvPr id="16386" name="Rectangle 3"/>
          <p:cNvSpPr>
            <a:spLocks noGrp="1"/>
          </p:cNvSpPr>
          <p:nvPr>
            <p:ph type="body" idx="1"/>
          </p:nvPr>
        </p:nvSpPr>
        <p:spPr>
          <a:xfrm>
            <a:off x="107504" y="1268760"/>
            <a:ext cx="9145016" cy="5589239"/>
          </a:xfrm>
          <a:solidFill>
            <a:schemeClr val="bg1"/>
          </a:solidFill>
        </p:spPr>
        <p:txBody>
          <a:bodyPr/>
          <a:lstStyle/>
          <a:p>
            <a:pPr eaLnBrk="1" hangingPunct="1">
              <a:spcBef>
                <a:spcPts val="1800"/>
              </a:spcBef>
              <a:buNone/>
            </a:pPr>
            <a:r>
              <a:rPr lang="is-IS" sz="2000" dirty="0" smtClean="0"/>
              <a:t>Hvernig ættum við að hugsa öðru vísi um menntun nú en við gerðum fyrir 20-30 árum?</a:t>
            </a:r>
          </a:p>
          <a:p>
            <a:pPr eaLnBrk="1" hangingPunct="1">
              <a:spcBef>
                <a:spcPts val="1800"/>
              </a:spcBef>
              <a:buNone/>
            </a:pPr>
            <a:r>
              <a:rPr lang="is-IS" sz="2000" dirty="0"/>
              <a:t>Gæta að því að tala ekki of þröngt um </a:t>
            </a:r>
            <a:r>
              <a:rPr lang="is-IS" sz="2000" dirty="0" err="1"/>
              <a:t>símenntunarþörf</a:t>
            </a:r>
            <a:r>
              <a:rPr lang="is-IS" sz="2000" dirty="0"/>
              <a:t> komandi kynslóða. Gríðarlegar breytingar krefjast miklu meiri endurnýjunar en við erum vön og samfélagið verður að axla þar ábyrgð sem það er ekki vant að gera.</a:t>
            </a:r>
          </a:p>
          <a:p>
            <a:pPr eaLnBrk="1" hangingPunct="1">
              <a:spcBef>
                <a:spcPts val="1800"/>
              </a:spcBef>
              <a:buNone/>
            </a:pPr>
            <a:r>
              <a:rPr lang="is-IS" sz="2000" dirty="0"/>
              <a:t>Hvaða fræðsla, grunnmenntun eða endurmenntun gefur samfélaginu og einstaklingum kraft og styrk? Það eru ólíkar áherslur og varasamt að lokast inni í einni þeirra. </a:t>
            </a:r>
            <a:endParaRPr lang="en-GB" sz="2000" dirty="0"/>
          </a:p>
          <a:p>
            <a:pPr eaLnBrk="1" hangingPunct="1">
              <a:spcBef>
                <a:spcPts val="1800"/>
              </a:spcBef>
              <a:buNone/>
            </a:pPr>
            <a:r>
              <a:rPr lang="is-IS" sz="2000" dirty="0" smtClean="0"/>
              <a:t>Um hve marga ólíka hópa erum við að ræða? Er skynsamlegt að eitt kerfi, eða ein viðbót  dugi þeim öllum? Augljóslega ekki, en kannski er munurinn helst sá hvort fólk vill, eða þarf eða ætti að komast inn í „kerfið“?</a:t>
            </a:r>
          </a:p>
          <a:p>
            <a:pPr eaLnBrk="1" hangingPunct="1">
              <a:spcBef>
                <a:spcPts val="1800"/>
              </a:spcBef>
              <a:buNone/>
            </a:pPr>
            <a:r>
              <a:rPr lang="is-IS" sz="2000" b="1" dirty="0" smtClean="0"/>
              <a:t>Hvað viljum við ganga langt til þess að „þóknast“ kerfinu?  Gæta að því að verða ekki úreltri hugmyndafræði hæfnisþrepa, mats og mælinga að bráð þegar hugað er að mikilvægum eiginleikum til framtíðar. </a:t>
            </a:r>
          </a:p>
          <a:p>
            <a:pPr eaLnBrk="1" hangingPunct="1">
              <a:spcBef>
                <a:spcPts val="1800"/>
              </a:spcBef>
            </a:pPr>
            <a:endParaRPr lang="is-IS" sz="2400" dirty="0" smtClean="0"/>
          </a:p>
          <a:p>
            <a:pPr eaLnBrk="1" hangingPunct="1">
              <a:spcBef>
                <a:spcPts val="1800"/>
              </a:spcBef>
              <a:buNone/>
            </a:pPr>
            <a:endParaRPr lang="is-IS" sz="2400" dirty="0" smtClean="0"/>
          </a:p>
          <a:p>
            <a:pPr eaLnBrk="1" hangingPunct="1">
              <a:spcBef>
                <a:spcPts val="1800"/>
              </a:spcBef>
            </a:pPr>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buFont typeface="Arial" charset="0"/>
              <a:buNone/>
            </a:pPr>
            <a:endParaRPr lang="en-GB" sz="2400" dirty="0" smtClean="0"/>
          </a:p>
          <a:p>
            <a:pPr eaLnBrk="1" hangingPunct="1"/>
            <a:endParaRPr lang="en-GB" sz="2400" dirty="0" smtClean="0"/>
          </a:p>
          <a:p>
            <a:pPr eaLnBrk="1" hangingPunct="1">
              <a:buFont typeface="Arial" charset="0"/>
              <a:buNone/>
            </a:pPr>
            <a:endParaRPr lang="en-GB" sz="2400" dirty="0" smtClean="0"/>
          </a:p>
          <a:p>
            <a:pPr eaLnBrk="1" hangingPunct="1">
              <a:buFont typeface="Arial" charset="0"/>
              <a:buNone/>
            </a:pPr>
            <a:endParaRPr lang="en-GB" sz="2400" dirty="0" smtClean="0"/>
          </a:p>
        </p:txBody>
      </p:sp>
    </p:spTree>
    <p:extLst>
      <p:ext uri="{BB962C8B-B14F-4D97-AF65-F5344CB8AC3E}">
        <p14:creationId xmlns:p14="http://schemas.microsoft.com/office/powerpoint/2010/main" val="1525631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0" y="0"/>
            <a:ext cx="9144000" cy="1268760"/>
          </a:xfrm>
          <a:gradFill flip="none" rotWithShape="1">
            <a:gsLst>
              <a:gs pos="0">
                <a:schemeClr val="bg2">
                  <a:lumMod val="50000"/>
                </a:schemeClr>
              </a:gs>
              <a:gs pos="35000">
                <a:schemeClr val="accent1">
                  <a:lumMod val="0"/>
                  <a:lumOff val="100000"/>
                </a:schemeClr>
              </a:gs>
              <a:gs pos="100000">
                <a:schemeClr val="bg2">
                  <a:lumMod val="75000"/>
                </a:schemeClr>
              </a:gs>
            </a:gsLst>
            <a:path path="circle">
              <a:fillToRect l="50000" t="-80000" r="50000" b="180000"/>
            </a:path>
            <a:tileRect/>
          </a:gradFill>
        </p:spPr>
        <p:txBody>
          <a:bodyPr/>
          <a:lstStyle/>
          <a:p>
            <a:pPr eaLnBrk="1" hangingPunct="1">
              <a:spcBef>
                <a:spcPts val="1800"/>
              </a:spcBef>
              <a:buNone/>
            </a:pPr>
            <a:r>
              <a:rPr lang="is-IS" sz="2400" dirty="0"/>
              <a:t>	</a:t>
            </a:r>
            <a:r>
              <a:rPr lang="is-IS" sz="3200" dirty="0" smtClean="0"/>
              <a:t>Spurningarnar 6</a:t>
            </a:r>
            <a:endParaRPr lang="is-IS" sz="3200" dirty="0"/>
          </a:p>
        </p:txBody>
      </p:sp>
      <p:sp>
        <p:nvSpPr>
          <p:cNvPr id="9" name="Síðufótarstaðgengill 8"/>
          <p:cNvSpPr>
            <a:spLocks noGrp="1"/>
          </p:cNvSpPr>
          <p:nvPr>
            <p:ph type="ftr" sz="quarter" idx="11"/>
          </p:nvPr>
        </p:nvSpPr>
        <p:spPr/>
        <p:txBody>
          <a:bodyPr/>
          <a:lstStyle/>
          <a:p>
            <a:pPr>
              <a:defRPr/>
            </a:pPr>
            <a:r>
              <a:rPr lang="it-IT" dirty="0" smtClean="0"/>
              <a:t>Jón Torfi Jónasson </a:t>
            </a:r>
            <a:r>
              <a:rPr lang="it-IT" dirty="0" err="1" smtClean="0"/>
              <a:t>feb</a:t>
            </a:r>
            <a:r>
              <a:rPr lang="it-IT" dirty="0" smtClean="0"/>
              <a:t> 2018          </a:t>
            </a:r>
            <a:r>
              <a:rPr lang="it-IT" dirty="0" err="1" smtClean="0"/>
              <a:t>MMrn</a:t>
            </a:r>
            <a:r>
              <a:rPr lang="it-IT" dirty="0" smtClean="0"/>
              <a:t> </a:t>
            </a:r>
            <a:r>
              <a:rPr lang="it-IT" dirty="0" err="1" smtClean="0"/>
              <a:t>samráðsfundur</a:t>
            </a:r>
            <a:r>
              <a:rPr lang="it-IT" dirty="0" smtClean="0"/>
              <a:t> </a:t>
            </a:r>
            <a:r>
              <a:rPr lang="it-IT" dirty="0" err="1" smtClean="0"/>
              <a:t>um</a:t>
            </a:r>
            <a:r>
              <a:rPr lang="it-IT" dirty="0" smtClean="0"/>
              <a:t> </a:t>
            </a:r>
            <a:r>
              <a:rPr lang="it-IT" dirty="0" err="1" smtClean="0"/>
              <a:t>endurskoðun</a:t>
            </a:r>
            <a:r>
              <a:rPr lang="it-IT" dirty="0" smtClean="0"/>
              <a:t> </a:t>
            </a:r>
            <a:r>
              <a:rPr lang="it-IT" dirty="0" err="1" smtClean="0"/>
              <a:t>laga</a:t>
            </a:r>
            <a:endParaRPr lang="is-IS" dirty="0"/>
          </a:p>
        </p:txBody>
      </p:sp>
      <p:sp>
        <p:nvSpPr>
          <p:cNvPr id="16386" name="Rectangle 3"/>
          <p:cNvSpPr>
            <a:spLocks noGrp="1"/>
          </p:cNvSpPr>
          <p:nvPr>
            <p:ph type="body" idx="1"/>
          </p:nvPr>
        </p:nvSpPr>
        <p:spPr>
          <a:xfrm>
            <a:off x="107504" y="1268760"/>
            <a:ext cx="9145016" cy="5589239"/>
          </a:xfrm>
          <a:solidFill>
            <a:schemeClr val="bg1"/>
          </a:solidFill>
        </p:spPr>
        <p:txBody>
          <a:bodyPr/>
          <a:lstStyle/>
          <a:p>
            <a:pPr marL="457200" indent="-457200" eaLnBrk="1" hangingPunct="1">
              <a:spcBef>
                <a:spcPts val="1800"/>
              </a:spcBef>
              <a:buFont typeface="+mj-lt"/>
              <a:buAutoNum type="arabicPeriod"/>
            </a:pPr>
            <a:r>
              <a:rPr lang="is-IS" sz="2000" dirty="0" smtClean="0"/>
              <a:t>Hver </a:t>
            </a:r>
            <a:r>
              <a:rPr lang="is-IS" sz="2000" dirty="0"/>
              <a:t>ætti markhópur framhaldsfræðslu að þínu mati að vera og hvers vegna? Hafðu meðal annars í hug stöðu menntunar og aldur. </a:t>
            </a:r>
            <a:endParaRPr lang="is-IS" sz="2000" dirty="0" smtClean="0"/>
          </a:p>
          <a:p>
            <a:pPr marL="457200" indent="-457200" eaLnBrk="1" hangingPunct="1">
              <a:spcBef>
                <a:spcPts val="1800"/>
              </a:spcBef>
              <a:buFont typeface="+mj-lt"/>
              <a:buAutoNum type="arabicPeriod"/>
            </a:pPr>
            <a:r>
              <a:rPr lang="is-IS" sz="2000" dirty="0" smtClean="0"/>
              <a:t>Ellefu </a:t>
            </a:r>
            <a:r>
              <a:rPr lang="is-IS" sz="2000" dirty="0"/>
              <a:t>fræðslu- og </a:t>
            </a:r>
            <a:r>
              <a:rPr lang="is-IS" sz="2000" dirty="0" err="1"/>
              <a:t>símenntunarstöðvar</a:t>
            </a:r>
            <a:r>
              <a:rPr lang="is-IS" sz="2000" dirty="0"/>
              <a:t> eru með samning við mennta- og menningarmálaráðuneyti um ráðstöfun rekstrarframlags af fjárlögum. Hvaða kosti og galla </a:t>
            </a:r>
            <a:r>
              <a:rPr lang="is-IS" sz="2000" dirty="0" err="1"/>
              <a:t>sérð</a:t>
            </a:r>
            <a:r>
              <a:rPr lang="is-IS" sz="2000" dirty="0"/>
              <a:t> þú við slíkt fyrirkomulag? Mætti að þínu mati skoða annars konar fyrirkomulag</a:t>
            </a:r>
            <a:r>
              <a:rPr lang="is-IS" sz="2000" dirty="0" smtClean="0"/>
              <a:t>?</a:t>
            </a:r>
          </a:p>
          <a:p>
            <a:pPr marL="457200" indent="-457200" eaLnBrk="1" hangingPunct="1">
              <a:spcBef>
                <a:spcPts val="1800"/>
              </a:spcBef>
              <a:buFont typeface="+mj-lt"/>
              <a:buAutoNum type="arabicPeriod"/>
            </a:pPr>
            <a:r>
              <a:rPr lang="is-IS" sz="2000" dirty="0" smtClean="0"/>
              <a:t>Er </a:t>
            </a:r>
            <a:r>
              <a:rPr lang="is-IS" sz="2000" dirty="0"/>
              <a:t>ákjósanlegt að þínu mati að nám í framhaldsfræðslu sé einingarbært, nemendur geti flutt einingar með sér, byggt smám saman upp námsferil og fengið formlega útskrift? Af hverju/af hverju ekki? </a:t>
            </a:r>
            <a:endParaRPr lang="is-IS" sz="2000" dirty="0" smtClean="0"/>
          </a:p>
          <a:p>
            <a:pPr marL="457200" indent="-457200" eaLnBrk="1" hangingPunct="1">
              <a:spcBef>
                <a:spcPts val="1800"/>
              </a:spcBef>
              <a:buFont typeface="+mj-lt"/>
              <a:buAutoNum type="arabicPeriod"/>
            </a:pPr>
            <a:r>
              <a:rPr lang="is-IS" sz="2000" dirty="0" smtClean="0"/>
              <a:t>Hvaða </a:t>
            </a:r>
            <a:r>
              <a:rPr lang="is-IS" sz="2000" dirty="0"/>
              <a:t>hlutverki gegna aðilar vinnumarkaðarins við þróun framhaldsfræðslu að þínu mati? </a:t>
            </a:r>
            <a:endParaRPr lang="is-IS" sz="2000" dirty="0" smtClean="0"/>
          </a:p>
          <a:p>
            <a:pPr marL="457200" indent="-457200" eaLnBrk="1" hangingPunct="1">
              <a:spcBef>
                <a:spcPts val="1800"/>
              </a:spcBef>
              <a:buFont typeface="+mj-lt"/>
              <a:buAutoNum type="arabicPeriod"/>
            </a:pPr>
            <a:r>
              <a:rPr lang="is-IS" sz="2000" dirty="0" smtClean="0"/>
              <a:t>Hvernig </a:t>
            </a:r>
            <a:r>
              <a:rPr lang="is-IS" sz="2000" dirty="0"/>
              <a:t>má að þínu mati best þjóna þörfum innflytjenda fyrir íslenskukennslu? </a:t>
            </a:r>
            <a:endParaRPr lang="is-IS" sz="2000" dirty="0" smtClean="0"/>
          </a:p>
          <a:p>
            <a:pPr marL="457200" indent="-457200" eaLnBrk="1" hangingPunct="1">
              <a:spcBef>
                <a:spcPts val="1800"/>
              </a:spcBef>
              <a:buFont typeface="+mj-lt"/>
              <a:buAutoNum type="arabicPeriod"/>
            </a:pPr>
            <a:r>
              <a:rPr lang="is-IS" sz="2000" dirty="0" smtClean="0"/>
              <a:t>Hvað </a:t>
            </a:r>
            <a:r>
              <a:rPr lang="is-IS" sz="2000" dirty="0"/>
              <a:t>felst í fullorðinsfræðslu fatlaðs fólks? Hvernig má að þínu mati best tryggja aðgengi fólks með sérþarfir að fullorðinsfræðslu og fjármagni</a:t>
            </a:r>
            <a:r>
              <a:rPr lang="is-IS" sz="2000" dirty="0" smtClean="0"/>
              <a:t>?</a:t>
            </a:r>
            <a:endParaRPr lang="en-GB" sz="2400" dirty="0" smtClean="0"/>
          </a:p>
        </p:txBody>
      </p:sp>
    </p:spTree>
    <p:extLst>
      <p:ext uri="{BB962C8B-B14F-4D97-AF65-F5344CB8AC3E}">
        <p14:creationId xmlns:p14="http://schemas.microsoft.com/office/powerpoint/2010/main" val="2231089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8914" name="Rectangle 3"/>
          <p:cNvSpPr>
            <a:spLocks noGrp="1"/>
          </p:cNvSpPr>
          <p:nvPr>
            <p:ph type="body" idx="1"/>
          </p:nvPr>
        </p:nvSpPr>
        <p:spPr>
          <a:xfrm>
            <a:off x="0" y="116632"/>
            <a:ext cx="9144000" cy="4104456"/>
          </a:xfrm>
          <a:gradFill>
            <a:gsLst>
              <a:gs pos="0">
                <a:schemeClr val="bg2">
                  <a:lumMod val="75000"/>
                </a:schemeClr>
              </a:gs>
              <a:gs pos="50000">
                <a:schemeClr val="bg1"/>
              </a:gs>
              <a:gs pos="100000">
                <a:schemeClr val="bg2">
                  <a:lumMod val="90000"/>
                </a:schemeClr>
              </a:gs>
            </a:gsLst>
            <a:lin ang="5400000" scaled="0"/>
          </a:gradFill>
        </p:spPr>
        <p:txBody>
          <a:bodyPr/>
          <a:lstStyle/>
          <a:p>
            <a:pPr algn="ctr" eaLnBrk="1" hangingPunct="1">
              <a:buFont typeface="Arial" charset="0"/>
              <a:buNone/>
            </a:pPr>
            <a:endParaRPr lang="is-IS" sz="3600" dirty="0" smtClean="0"/>
          </a:p>
          <a:p>
            <a:pPr algn="ctr" eaLnBrk="1" hangingPunct="1">
              <a:buFont typeface="Arial" charset="0"/>
              <a:buNone/>
            </a:pPr>
            <a:endParaRPr lang="is-IS" sz="3600" dirty="0" smtClean="0"/>
          </a:p>
          <a:p>
            <a:pPr algn="ctr" eaLnBrk="1" hangingPunct="1">
              <a:buFont typeface="Arial" charset="0"/>
              <a:buNone/>
            </a:pPr>
            <a:endParaRPr lang="is-IS" sz="3600" dirty="0" smtClean="0"/>
          </a:p>
          <a:p>
            <a:pPr eaLnBrk="1" hangingPunct="1">
              <a:buFont typeface="Arial" charset="0"/>
              <a:buNone/>
            </a:pPr>
            <a:r>
              <a:rPr lang="is-IS" dirty="0" smtClean="0">
                <a:solidFill>
                  <a:srgbClr val="002060"/>
                </a:solidFill>
              </a:rPr>
              <a:t>Kærar þakkir og gangi ykkur vel</a:t>
            </a:r>
          </a:p>
          <a:p>
            <a:pPr algn="ctr" eaLnBrk="1" hangingPunct="1">
              <a:buFont typeface="Arial" charset="0"/>
              <a:buNone/>
            </a:pPr>
            <a:r>
              <a:rPr lang="en-US" sz="3600" dirty="0" smtClean="0"/>
              <a:t/>
            </a:r>
            <a:br>
              <a:rPr lang="en-US" sz="3600" dirty="0" smtClean="0"/>
            </a:br>
            <a:r>
              <a:rPr lang="en-US" dirty="0" smtClean="0"/>
              <a:t>  </a:t>
            </a:r>
          </a:p>
        </p:txBody>
      </p:sp>
      <p:sp>
        <p:nvSpPr>
          <p:cNvPr id="9" name="Síðufótarstaðgengill 8"/>
          <p:cNvSpPr>
            <a:spLocks noGrp="1"/>
          </p:cNvSpPr>
          <p:nvPr>
            <p:ph type="ftr" sz="quarter" idx="11"/>
          </p:nvPr>
        </p:nvSpPr>
        <p:spPr/>
        <p:txBody>
          <a:bodyPr/>
          <a:lstStyle/>
          <a:p>
            <a:pPr>
              <a:defRPr/>
            </a:pPr>
            <a:r>
              <a:rPr lang="it-IT" smtClean="0"/>
              <a:t>Jón Torfi Jónasson feb 2018          MMrn samráðsfundur um endurskoðun laga</a:t>
            </a:r>
            <a:endParaRPr lang="is-I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8914">
                                            <p:txEl>
                                              <p:pRg st="3" end="3"/>
                                            </p:txEl>
                                          </p:spTgt>
                                        </p:tgtEl>
                                        <p:attrNameLst>
                                          <p:attrName>style.visibility</p:attrName>
                                        </p:attrNameLst>
                                      </p:cBhvr>
                                      <p:to>
                                        <p:strVal val="visible"/>
                                      </p:to>
                                    </p:set>
                                    <p:animEffect transition="in" filter="dissolve">
                                      <p:cBhvr>
                                        <p:cTn id="7" dur="500"/>
                                        <p:tgtEl>
                                          <p:spTgt spid="389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lstStyle/>
          <a:p>
            <a:pPr lvl="0" algn="l"/>
            <a:r>
              <a:rPr lang="is-IS" sz="2400" i="1" dirty="0" smtClean="0"/>
              <a:t>Nám fullorðinna. Horft fram á veg. </a:t>
            </a:r>
            <a:endParaRPr lang="is-IS" sz="2400" i="1" dirty="0"/>
          </a:p>
        </p:txBody>
      </p:sp>
      <p:sp>
        <p:nvSpPr>
          <p:cNvPr id="16386" name="Rectangle 3"/>
          <p:cNvSpPr>
            <a:spLocks noGrp="1"/>
          </p:cNvSpPr>
          <p:nvPr>
            <p:ph type="body" idx="1"/>
          </p:nvPr>
        </p:nvSpPr>
        <p:spPr>
          <a:xfrm>
            <a:off x="683568" y="1600201"/>
            <a:ext cx="7560840" cy="4525963"/>
          </a:xfrm>
        </p:spPr>
        <p:txBody>
          <a:bodyPr/>
          <a:lstStyle/>
          <a:p>
            <a:pPr eaLnBrk="1" hangingPunct="1">
              <a:spcBef>
                <a:spcPts val="1800"/>
              </a:spcBef>
              <a:buNone/>
            </a:pPr>
            <a:r>
              <a:rPr lang="is-IS" sz="2000" dirty="0" smtClean="0"/>
              <a:t>Hvernig er best að nálgast málið?</a:t>
            </a:r>
          </a:p>
          <a:p>
            <a:pPr eaLnBrk="1" hangingPunct="1">
              <a:spcBef>
                <a:spcPts val="1800"/>
              </a:spcBef>
              <a:buNone/>
            </a:pPr>
            <a:endParaRPr lang="is-IS" sz="2000" dirty="0" smtClean="0"/>
          </a:p>
          <a:p>
            <a:pPr eaLnBrk="1" hangingPunct="1">
              <a:spcBef>
                <a:spcPts val="1800"/>
              </a:spcBef>
              <a:buNone/>
            </a:pPr>
            <a:r>
              <a:rPr lang="is-IS" sz="2000" dirty="0" smtClean="0"/>
              <a:t>A.m.k.  þrjár leiðir gagnlegar</a:t>
            </a:r>
          </a:p>
          <a:p>
            <a:pPr eaLnBrk="1" hangingPunct="1">
              <a:spcBef>
                <a:spcPts val="1800"/>
              </a:spcBef>
              <a:buNone/>
            </a:pPr>
            <a:r>
              <a:rPr lang="is-IS" sz="2000" dirty="0"/>
              <a:t>	</a:t>
            </a:r>
            <a:r>
              <a:rPr lang="is-IS" sz="2000" dirty="0" smtClean="0"/>
              <a:t>I.	Umfjöllun um forms- og efnisatriði núverandi stöðu</a:t>
            </a:r>
          </a:p>
          <a:p>
            <a:pPr eaLnBrk="1" hangingPunct="1">
              <a:spcBef>
                <a:spcPts val="1800"/>
              </a:spcBef>
              <a:buNone/>
            </a:pPr>
            <a:r>
              <a:rPr lang="is-IS" sz="2000" dirty="0"/>
              <a:t>	</a:t>
            </a:r>
            <a:r>
              <a:rPr lang="is-IS" sz="2000" dirty="0" smtClean="0"/>
              <a:t>II.	Umfjöllun um átakaefnin (sem þægilegast er að fjalla ekki um)</a:t>
            </a:r>
          </a:p>
          <a:p>
            <a:pPr eaLnBrk="1" hangingPunct="1">
              <a:spcBef>
                <a:spcPts val="1800"/>
              </a:spcBef>
              <a:buNone/>
            </a:pPr>
            <a:r>
              <a:rPr lang="is-IS" sz="2000" dirty="0"/>
              <a:t>	</a:t>
            </a:r>
            <a:r>
              <a:rPr lang="is-IS" sz="2000" dirty="0" smtClean="0"/>
              <a:t>III.	Kanna hvaða leiðsögn gefur hugmynd eða lyftir hugsjón um öflugt símenntunar samfélag?</a:t>
            </a:r>
          </a:p>
          <a:p>
            <a:pPr eaLnBrk="1" hangingPunct="1">
              <a:spcBef>
                <a:spcPts val="1800"/>
              </a:spcBef>
              <a:buNone/>
            </a:pPr>
            <a:r>
              <a:rPr lang="is-IS" sz="2000" dirty="0" smtClean="0"/>
              <a:t>Drepa síðan á spurningarnar 6 sem hafa þegar verið ræddar í hópnum. </a:t>
            </a:r>
          </a:p>
          <a:p>
            <a:pPr eaLnBrk="1" hangingPunct="1">
              <a:spcBef>
                <a:spcPts val="1800"/>
              </a:spcBef>
            </a:pPr>
            <a:endParaRPr lang="is-IS" sz="2400" dirty="0" smtClean="0"/>
          </a:p>
          <a:p>
            <a:pPr eaLnBrk="1" hangingPunct="1">
              <a:spcBef>
                <a:spcPts val="1800"/>
              </a:spcBef>
              <a:buNone/>
            </a:pPr>
            <a:endParaRPr lang="is-IS" sz="2400" dirty="0" smtClean="0"/>
          </a:p>
          <a:p>
            <a:pPr eaLnBrk="1" hangingPunct="1">
              <a:spcBef>
                <a:spcPts val="1800"/>
              </a:spcBef>
            </a:pPr>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buFont typeface="Arial" charset="0"/>
              <a:buNone/>
            </a:pPr>
            <a:endParaRPr lang="en-GB" sz="2400" dirty="0" smtClean="0"/>
          </a:p>
          <a:p>
            <a:pPr eaLnBrk="1" hangingPunct="1"/>
            <a:endParaRPr lang="en-GB" sz="2400" dirty="0" smtClean="0"/>
          </a:p>
          <a:p>
            <a:pPr eaLnBrk="1" hangingPunct="1">
              <a:buFont typeface="Arial" charset="0"/>
              <a:buNone/>
            </a:pPr>
            <a:endParaRPr lang="en-GB" sz="2400" dirty="0" smtClean="0"/>
          </a:p>
          <a:p>
            <a:pPr eaLnBrk="1" hangingPunct="1">
              <a:buFont typeface="Arial" charset="0"/>
              <a:buNone/>
            </a:pPr>
            <a:endParaRPr lang="en-GB" sz="2400" dirty="0" smtClean="0"/>
          </a:p>
        </p:txBody>
      </p:sp>
      <p:sp>
        <p:nvSpPr>
          <p:cNvPr id="9" name="Síðufótarstaðgengill 8"/>
          <p:cNvSpPr>
            <a:spLocks noGrp="1"/>
          </p:cNvSpPr>
          <p:nvPr>
            <p:ph type="ftr" sz="quarter" idx="11"/>
          </p:nvPr>
        </p:nvSpPr>
        <p:spPr/>
        <p:txBody>
          <a:bodyPr/>
          <a:lstStyle/>
          <a:p>
            <a:pPr>
              <a:defRPr/>
            </a:pPr>
            <a:r>
              <a:rPr lang="it-IT" dirty="0" smtClean="0"/>
              <a:t>Jón Torfi Jónasson </a:t>
            </a:r>
            <a:r>
              <a:rPr lang="it-IT" dirty="0" err="1" smtClean="0"/>
              <a:t>feb</a:t>
            </a:r>
            <a:r>
              <a:rPr lang="it-IT" dirty="0" smtClean="0"/>
              <a:t> 2018          </a:t>
            </a:r>
            <a:r>
              <a:rPr lang="it-IT" dirty="0" err="1" smtClean="0"/>
              <a:t>MMrn</a:t>
            </a:r>
            <a:r>
              <a:rPr lang="it-IT" dirty="0" smtClean="0"/>
              <a:t> </a:t>
            </a:r>
            <a:r>
              <a:rPr lang="it-IT" dirty="0" err="1" smtClean="0"/>
              <a:t>samráðsfundur</a:t>
            </a:r>
            <a:r>
              <a:rPr lang="it-IT" dirty="0" smtClean="0"/>
              <a:t> </a:t>
            </a:r>
            <a:r>
              <a:rPr lang="it-IT" dirty="0" err="1" smtClean="0"/>
              <a:t>um</a:t>
            </a:r>
            <a:r>
              <a:rPr lang="it-IT" dirty="0" smtClean="0"/>
              <a:t> </a:t>
            </a:r>
            <a:r>
              <a:rPr lang="it-IT" dirty="0" err="1" smtClean="0"/>
              <a:t>endurskoðun</a:t>
            </a:r>
            <a:r>
              <a:rPr lang="it-IT" dirty="0" smtClean="0"/>
              <a:t> </a:t>
            </a:r>
            <a:r>
              <a:rPr lang="it-IT" dirty="0" err="1" smtClean="0"/>
              <a:t>laga</a:t>
            </a:r>
            <a:endParaRPr lang="is-IS" dirty="0"/>
          </a:p>
        </p:txBody>
      </p:sp>
    </p:spTree>
    <p:extLst>
      <p:ext uri="{BB962C8B-B14F-4D97-AF65-F5344CB8AC3E}">
        <p14:creationId xmlns:p14="http://schemas.microsoft.com/office/powerpoint/2010/main" val="377761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0" y="0"/>
            <a:ext cx="9144000" cy="1268760"/>
          </a:xfrm>
          <a:gradFill flip="none" rotWithShape="1">
            <a:gsLst>
              <a:gs pos="0">
                <a:srgbClr val="FFC000"/>
              </a:gs>
              <a:gs pos="35000">
                <a:schemeClr val="accent1">
                  <a:lumMod val="0"/>
                  <a:lumOff val="100000"/>
                </a:schemeClr>
              </a:gs>
              <a:gs pos="100000">
                <a:srgbClr val="FFC000"/>
              </a:gs>
            </a:gsLst>
            <a:path path="circle">
              <a:fillToRect l="50000" t="-80000" r="50000" b="180000"/>
            </a:path>
            <a:tileRect/>
          </a:gradFill>
        </p:spPr>
        <p:txBody>
          <a:bodyPr/>
          <a:lstStyle/>
          <a:p>
            <a:pPr algn="l" eaLnBrk="1" hangingPunct="1">
              <a:spcBef>
                <a:spcPts val="1800"/>
              </a:spcBef>
              <a:buNone/>
            </a:pPr>
            <a:r>
              <a:rPr lang="is-IS" sz="2400" dirty="0"/>
              <a:t>	I.	Umfjöllun um forms- og efnisatriði núverandi stöðu</a:t>
            </a:r>
          </a:p>
        </p:txBody>
      </p:sp>
      <p:sp>
        <p:nvSpPr>
          <p:cNvPr id="16386" name="Rectangle 3"/>
          <p:cNvSpPr>
            <a:spLocks noGrp="1"/>
          </p:cNvSpPr>
          <p:nvPr>
            <p:ph type="body" idx="1"/>
          </p:nvPr>
        </p:nvSpPr>
        <p:spPr/>
        <p:txBody>
          <a:bodyPr/>
          <a:lstStyle/>
          <a:p>
            <a:pPr eaLnBrk="1" hangingPunct="1">
              <a:spcBef>
                <a:spcPts val="1800"/>
              </a:spcBef>
              <a:buNone/>
            </a:pPr>
            <a:r>
              <a:rPr lang="is-IS" sz="2400" dirty="0" smtClean="0"/>
              <a:t>Um hvað er rætt?</a:t>
            </a:r>
          </a:p>
          <a:p>
            <a:pPr eaLnBrk="1" hangingPunct="1">
              <a:spcBef>
                <a:spcPts val="1800"/>
              </a:spcBef>
              <a:buNone/>
            </a:pPr>
            <a:r>
              <a:rPr lang="is-IS" sz="2400" dirty="0" smtClean="0"/>
              <a:t>Um hvað eru núgildandi lög?</a:t>
            </a:r>
          </a:p>
          <a:p>
            <a:pPr eaLnBrk="1" hangingPunct="1">
              <a:spcBef>
                <a:spcPts val="1800"/>
              </a:spcBef>
              <a:buNone/>
            </a:pPr>
            <a:r>
              <a:rPr lang="is-IS" sz="2400" dirty="0" smtClean="0"/>
              <a:t>Hverjir eru helstu kostir laganna?</a:t>
            </a:r>
          </a:p>
          <a:p>
            <a:pPr eaLnBrk="1" hangingPunct="1">
              <a:spcBef>
                <a:spcPts val="1800"/>
              </a:spcBef>
              <a:buNone/>
            </a:pPr>
            <a:r>
              <a:rPr lang="is-IS" sz="2400" dirty="0" smtClean="0"/>
              <a:t>Hverjir eru helstu vankantar þeirra?</a:t>
            </a:r>
          </a:p>
          <a:p>
            <a:pPr eaLnBrk="1" hangingPunct="1">
              <a:spcBef>
                <a:spcPts val="1800"/>
              </a:spcBef>
              <a:buNone/>
            </a:pPr>
            <a:r>
              <a:rPr lang="is-IS" sz="2400" dirty="0" smtClean="0"/>
              <a:t>Hvað vantar inn í þau? </a:t>
            </a:r>
          </a:p>
          <a:p>
            <a:pPr eaLnBrk="1" hangingPunct="1">
              <a:spcBef>
                <a:spcPts val="1800"/>
              </a:spcBef>
              <a:buNone/>
            </a:pPr>
            <a:endParaRPr lang="is-IS" sz="2400" dirty="0" smtClean="0"/>
          </a:p>
          <a:p>
            <a:pPr eaLnBrk="1" hangingPunct="1">
              <a:spcBef>
                <a:spcPts val="1800"/>
              </a:spcBef>
            </a:pPr>
            <a:endParaRPr lang="is-IS" sz="2400" dirty="0" smtClean="0"/>
          </a:p>
          <a:p>
            <a:pPr eaLnBrk="1" hangingPunct="1">
              <a:spcBef>
                <a:spcPts val="1800"/>
              </a:spcBef>
              <a:buNone/>
            </a:pPr>
            <a:endParaRPr lang="is-IS" sz="2400" dirty="0" smtClean="0"/>
          </a:p>
          <a:p>
            <a:pPr eaLnBrk="1" hangingPunct="1">
              <a:spcBef>
                <a:spcPts val="1800"/>
              </a:spcBef>
            </a:pPr>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buFont typeface="Arial" charset="0"/>
              <a:buNone/>
            </a:pPr>
            <a:endParaRPr lang="en-GB" sz="2400" dirty="0" smtClean="0"/>
          </a:p>
          <a:p>
            <a:pPr eaLnBrk="1" hangingPunct="1"/>
            <a:endParaRPr lang="en-GB" sz="2400" dirty="0" smtClean="0"/>
          </a:p>
          <a:p>
            <a:pPr eaLnBrk="1" hangingPunct="1">
              <a:buFont typeface="Arial" charset="0"/>
              <a:buNone/>
            </a:pPr>
            <a:endParaRPr lang="en-GB" sz="2400" dirty="0" smtClean="0"/>
          </a:p>
          <a:p>
            <a:pPr eaLnBrk="1" hangingPunct="1">
              <a:buFont typeface="Arial" charset="0"/>
              <a:buNone/>
            </a:pPr>
            <a:endParaRPr lang="en-GB" sz="2400" dirty="0" smtClean="0"/>
          </a:p>
        </p:txBody>
      </p:sp>
      <p:sp>
        <p:nvSpPr>
          <p:cNvPr id="9" name="Síðufótarstaðgengill 8"/>
          <p:cNvSpPr>
            <a:spLocks noGrp="1"/>
          </p:cNvSpPr>
          <p:nvPr>
            <p:ph type="ftr" sz="quarter" idx="11"/>
          </p:nvPr>
        </p:nvSpPr>
        <p:spPr/>
        <p:txBody>
          <a:bodyPr/>
          <a:lstStyle/>
          <a:p>
            <a:pPr>
              <a:defRPr/>
            </a:pPr>
            <a:r>
              <a:rPr lang="it-IT" dirty="0" smtClean="0"/>
              <a:t>Jón Torfi Jónasson </a:t>
            </a:r>
            <a:r>
              <a:rPr lang="it-IT" dirty="0" err="1" smtClean="0"/>
              <a:t>feb</a:t>
            </a:r>
            <a:r>
              <a:rPr lang="it-IT" dirty="0" smtClean="0"/>
              <a:t> 2018          </a:t>
            </a:r>
            <a:r>
              <a:rPr lang="it-IT" dirty="0" err="1" smtClean="0"/>
              <a:t>MMrn</a:t>
            </a:r>
            <a:r>
              <a:rPr lang="it-IT" dirty="0" smtClean="0"/>
              <a:t> </a:t>
            </a:r>
            <a:r>
              <a:rPr lang="it-IT" dirty="0" err="1" smtClean="0"/>
              <a:t>samráðsfundur</a:t>
            </a:r>
            <a:r>
              <a:rPr lang="it-IT" dirty="0" smtClean="0"/>
              <a:t> </a:t>
            </a:r>
            <a:r>
              <a:rPr lang="it-IT" dirty="0" err="1" smtClean="0"/>
              <a:t>um</a:t>
            </a:r>
            <a:r>
              <a:rPr lang="it-IT" dirty="0" smtClean="0"/>
              <a:t> </a:t>
            </a:r>
            <a:r>
              <a:rPr lang="it-IT" dirty="0" err="1" smtClean="0"/>
              <a:t>endurskoðun</a:t>
            </a:r>
            <a:r>
              <a:rPr lang="it-IT" dirty="0" smtClean="0"/>
              <a:t> </a:t>
            </a:r>
            <a:r>
              <a:rPr lang="it-IT" dirty="0" err="1" smtClean="0"/>
              <a:t>laga</a:t>
            </a:r>
            <a:endParaRPr lang="is-I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0" y="0"/>
            <a:ext cx="9144000" cy="1268760"/>
          </a:xfrm>
          <a:gradFill flip="none" rotWithShape="1">
            <a:gsLst>
              <a:gs pos="0">
                <a:srgbClr val="FFC000"/>
              </a:gs>
              <a:gs pos="35000">
                <a:schemeClr val="accent1">
                  <a:lumMod val="0"/>
                  <a:lumOff val="100000"/>
                </a:schemeClr>
              </a:gs>
              <a:gs pos="100000">
                <a:srgbClr val="FFC000"/>
              </a:gs>
            </a:gsLst>
            <a:path path="circle">
              <a:fillToRect l="50000" t="-80000" r="50000" b="180000"/>
            </a:path>
            <a:tileRect/>
          </a:gradFill>
        </p:spPr>
        <p:txBody>
          <a:bodyPr/>
          <a:lstStyle/>
          <a:p>
            <a:pPr algn="l" eaLnBrk="1" hangingPunct="1">
              <a:spcBef>
                <a:spcPts val="1800"/>
              </a:spcBef>
              <a:buNone/>
            </a:pPr>
            <a:r>
              <a:rPr lang="is-IS" sz="2400" dirty="0"/>
              <a:t>	I.	Umfjöllun um forms- og efnisatriði núverandi stöðu</a:t>
            </a:r>
          </a:p>
        </p:txBody>
      </p:sp>
      <p:sp>
        <p:nvSpPr>
          <p:cNvPr id="9" name="Síðufótarstaðgengill 8"/>
          <p:cNvSpPr>
            <a:spLocks noGrp="1"/>
          </p:cNvSpPr>
          <p:nvPr>
            <p:ph type="ftr" sz="quarter" idx="11"/>
          </p:nvPr>
        </p:nvSpPr>
        <p:spPr/>
        <p:txBody>
          <a:bodyPr/>
          <a:lstStyle/>
          <a:p>
            <a:pPr>
              <a:defRPr/>
            </a:pPr>
            <a:r>
              <a:rPr lang="it-IT" dirty="0" smtClean="0"/>
              <a:t>Jón Torfi Jónasson </a:t>
            </a:r>
            <a:r>
              <a:rPr lang="it-IT" dirty="0" err="1" smtClean="0"/>
              <a:t>feb</a:t>
            </a:r>
            <a:r>
              <a:rPr lang="it-IT" dirty="0" smtClean="0"/>
              <a:t> 2018          </a:t>
            </a:r>
            <a:r>
              <a:rPr lang="it-IT" dirty="0" err="1" smtClean="0"/>
              <a:t>MMrn</a:t>
            </a:r>
            <a:r>
              <a:rPr lang="it-IT" dirty="0" smtClean="0"/>
              <a:t> </a:t>
            </a:r>
            <a:r>
              <a:rPr lang="it-IT" dirty="0" err="1" smtClean="0"/>
              <a:t>samráðsfundur</a:t>
            </a:r>
            <a:r>
              <a:rPr lang="it-IT" dirty="0" smtClean="0"/>
              <a:t> </a:t>
            </a:r>
            <a:r>
              <a:rPr lang="it-IT" dirty="0" err="1" smtClean="0"/>
              <a:t>um</a:t>
            </a:r>
            <a:r>
              <a:rPr lang="it-IT" dirty="0" smtClean="0"/>
              <a:t> </a:t>
            </a:r>
            <a:r>
              <a:rPr lang="it-IT" dirty="0" err="1" smtClean="0"/>
              <a:t>endurskoðun</a:t>
            </a:r>
            <a:r>
              <a:rPr lang="it-IT" dirty="0" smtClean="0"/>
              <a:t> </a:t>
            </a:r>
            <a:r>
              <a:rPr lang="it-IT" dirty="0" err="1" smtClean="0"/>
              <a:t>laga</a:t>
            </a:r>
            <a:endParaRPr lang="is-IS" dirty="0"/>
          </a:p>
        </p:txBody>
      </p:sp>
      <p:sp>
        <p:nvSpPr>
          <p:cNvPr id="16386" name="Rectangle 3"/>
          <p:cNvSpPr>
            <a:spLocks noGrp="1"/>
          </p:cNvSpPr>
          <p:nvPr>
            <p:ph type="body" idx="1"/>
          </p:nvPr>
        </p:nvSpPr>
        <p:spPr>
          <a:xfrm>
            <a:off x="179512" y="1412776"/>
            <a:ext cx="8856984" cy="5308701"/>
          </a:xfrm>
          <a:solidFill>
            <a:schemeClr val="bg1"/>
          </a:solidFill>
        </p:spPr>
        <p:txBody>
          <a:bodyPr/>
          <a:lstStyle/>
          <a:p>
            <a:pPr eaLnBrk="1" hangingPunct="1">
              <a:spcBef>
                <a:spcPts val="1800"/>
              </a:spcBef>
              <a:buNone/>
            </a:pPr>
            <a:r>
              <a:rPr lang="is-IS" sz="2000" dirty="0" smtClean="0"/>
              <a:t>Um hvað er rætt?</a:t>
            </a:r>
          </a:p>
          <a:p>
            <a:pPr eaLnBrk="1" hangingPunct="1">
              <a:spcBef>
                <a:spcPts val="1800"/>
              </a:spcBef>
              <a:buNone/>
            </a:pPr>
            <a:r>
              <a:rPr lang="is-IS" sz="2000" dirty="0" smtClean="0"/>
              <a:t>Hópurinn hér er að ræða endurskoðun laga um framhaldsfræðslu, eða nám fullorðinna – en ekki um fullorðinsfræðslu.</a:t>
            </a:r>
          </a:p>
          <a:p>
            <a:pPr eaLnBrk="1" hangingPunct="1">
              <a:spcBef>
                <a:spcPts val="1800"/>
              </a:spcBef>
              <a:buNone/>
            </a:pPr>
            <a:r>
              <a:rPr lang="is-IS" sz="2000" dirty="0" smtClean="0"/>
              <a:t>Í skjölum er rætt um menntun fullorðinna. Þar er líka talað um fullorðinsfræðslu. Bæði þessi hugtök hafa mun víðari merkingu en hugtakið framhaldsfræðsla. Hugtakið fullorðinsfræðsla er notað víðar:</a:t>
            </a:r>
          </a:p>
          <a:p>
            <a:pPr marL="0" indent="0" eaLnBrk="1" hangingPunct="1">
              <a:spcBef>
                <a:spcPts val="1800"/>
              </a:spcBef>
              <a:buNone/>
            </a:pPr>
            <a:r>
              <a:rPr lang="is-IS" sz="2400" dirty="0" smtClean="0"/>
              <a:t>Í </a:t>
            </a:r>
            <a:r>
              <a:rPr lang="is-IS" sz="2400" dirty="0" smtClean="0">
                <a:hlinkClick r:id="rId2"/>
              </a:rPr>
              <a:t>viðtali</a:t>
            </a:r>
            <a:r>
              <a:rPr lang="is-IS" sz="2400" dirty="0" smtClean="0"/>
              <a:t> við RÚV segir Kristján Þór, 4.6.2017  </a:t>
            </a:r>
            <a:r>
              <a:rPr lang="is-IS" sz="1400" dirty="0" smtClean="0"/>
              <a:t>Það </a:t>
            </a:r>
            <a:r>
              <a:rPr lang="is-IS" sz="1400" dirty="0"/>
              <a:t>er orðið tímabært að hefja undirbúning að löggjöf um fullorðinsfræðslu, segir menntamálaráðherra. Það snýr ekki síst að menntun fullorðinna einstaklinga með fötlun</a:t>
            </a:r>
            <a:r>
              <a:rPr lang="is-IS" sz="1400" dirty="0" smtClean="0"/>
              <a:t>. Lagalegur </a:t>
            </a:r>
            <a:r>
              <a:rPr lang="is-IS" sz="1400" dirty="0"/>
              <a:t>grunnur fyrir menntun fullorðinna fatlaðra einstaklinga er veikur og lögin eru óljós þegar kemur að skyldu mennta- og menningarmálaráðuneytis til að greiða fyrir nám þeirra. Þetta segir Kristján Þór </a:t>
            </a:r>
            <a:r>
              <a:rPr lang="is-IS" sz="1400" dirty="0" err="1"/>
              <a:t>Júlíusson</a:t>
            </a:r>
            <a:r>
              <a:rPr lang="is-IS" sz="1400" dirty="0"/>
              <a:t>, mennta- og menningarmálaráðherra, í svari við fyrirspurn Björns Leví Gunnarssonar, þingmanns Pírata</a:t>
            </a:r>
            <a:r>
              <a:rPr lang="is-IS" sz="1400" dirty="0" smtClean="0"/>
              <a:t>. Kristján </a:t>
            </a:r>
            <a:r>
              <a:rPr lang="is-IS" sz="1400" dirty="0"/>
              <a:t>Þór segir tímabært að hefja undirbúning að heildarlöggjöf um fullorðinsfræðslu. Hann segir að slík löggjöf gæti tekið til ýmissa þátta eins og íslenskukennslu fyrir fullorðna innflytjendur, </a:t>
            </a:r>
            <a:r>
              <a:rPr lang="is-IS" sz="1400" dirty="0" err="1"/>
              <a:t>lýðfræðslu</a:t>
            </a:r>
            <a:r>
              <a:rPr lang="is-IS" sz="1400" dirty="0"/>
              <a:t> - sem sumir kalla lýðháskóla, og ekki síst gæti hún orðið til að styrkja grunninn undir nám fyrir fullorðna fatlaða einstaklinga. Kristján Þór segir að þessar hugmyndir væri hægt að útfæra og ræða í tengslum við endurskoðun á lögum um framhaldsfræðslu. Hann segir að þetta virðist sérstaklega tímabært þegar kemur að námi fyrir fatlaða einstaklinga. Að auki þurfi að skoða kostnað við námið og hvernig mætti auka aðgengi og fjölbreytni í námi fyrir fatlaða</a:t>
            </a:r>
            <a:r>
              <a:rPr lang="is-IS" sz="1400" dirty="0" smtClean="0"/>
              <a:t>. </a:t>
            </a:r>
            <a:r>
              <a:rPr lang="is-IS" sz="1400" dirty="0" smtClean="0">
                <a:hlinkClick r:id="rId3"/>
              </a:rPr>
              <a:t>Sjá samhljóða svar við fyrirspurn</a:t>
            </a:r>
            <a:r>
              <a:rPr lang="is-IS" sz="1400" dirty="0" smtClean="0"/>
              <a:t>. </a:t>
            </a:r>
            <a:endParaRPr lang="en-GB" sz="1400" dirty="0" smtClean="0"/>
          </a:p>
        </p:txBody>
      </p:sp>
    </p:spTree>
    <p:extLst>
      <p:ext uri="{BB962C8B-B14F-4D97-AF65-F5344CB8AC3E}">
        <p14:creationId xmlns:p14="http://schemas.microsoft.com/office/powerpoint/2010/main" val="1551440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0" y="0"/>
            <a:ext cx="9144000" cy="1268760"/>
          </a:xfrm>
          <a:gradFill flip="none" rotWithShape="1">
            <a:gsLst>
              <a:gs pos="0">
                <a:srgbClr val="FFC000"/>
              </a:gs>
              <a:gs pos="35000">
                <a:schemeClr val="accent1">
                  <a:lumMod val="0"/>
                  <a:lumOff val="100000"/>
                </a:schemeClr>
              </a:gs>
              <a:gs pos="100000">
                <a:srgbClr val="FFC000"/>
              </a:gs>
            </a:gsLst>
            <a:path path="circle">
              <a:fillToRect l="50000" t="-80000" r="50000" b="180000"/>
            </a:path>
            <a:tileRect/>
          </a:gradFill>
        </p:spPr>
        <p:txBody>
          <a:bodyPr/>
          <a:lstStyle/>
          <a:p>
            <a:pPr algn="l" eaLnBrk="1" hangingPunct="1">
              <a:spcBef>
                <a:spcPts val="1800"/>
              </a:spcBef>
              <a:buNone/>
            </a:pPr>
            <a:r>
              <a:rPr lang="is-IS" sz="2400" dirty="0"/>
              <a:t>	I.	Umfjöllun um forms- og efnisatriði núverandi stöðu</a:t>
            </a:r>
          </a:p>
        </p:txBody>
      </p:sp>
      <p:sp>
        <p:nvSpPr>
          <p:cNvPr id="9" name="Síðufótarstaðgengill 8"/>
          <p:cNvSpPr>
            <a:spLocks noGrp="1"/>
          </p:cNvSpPr>
          <p:nvPr>
            <p:ph type="ftr" sz="quarter" idx="11"/>
          </p:nvPr>
        </p:nvSpPr>
        <p:spPr/>
        <p:txBody>
          <a:bodyPr/>
          <a:lstStyle/>
          <a:p>
            <a:pPr>
              <a:defRPr/>
            </a:pPr>
            <a:r>
              <a:rPr lang="it-IT" dirty="0" smtClean="0"/>
              <a:t>Jón Torfi Jónasson </a:t>
            </a:r>
            <a:r>
              <a:rPr lang="it-IT" dirty="0" err="1" smtClean="0"/>
              <a:t>feb</a:t>
            </a:r>
            <a:r>
              <a:rPr lang="it-IT" dirty="0" smtClean="0"/>
              <a:t> 2018          </a:t>
            </a:r>
            <a:r>
              <a:rPr lang="it-IT" dirty="0" err="1" smtClean="0"/>
              <a:t>MMrn</a:t>
            </a:r>
            <a:r>
              <a:rPr lang="it-IT" dirty="0" smtClean="0"/>
              <a:t> </a:t>
            </a:r>
            <a:r>
              <a:rPr lang="it-IT" dirty="0" err="1" smtClean="0"/>
              <a:t>samráðsfundur</a:t>
            </a:r>
            <a:r>
              <a:rPr lang="it-IT" dirty="0" smtClean="0"/>
              <a:t> </a:t>
            </a:r>
            <a:r>
              <a:rPr lang="it-IT" dirty="0" err="1" smtClean="0"/>
              <a:t>um</a:t>
            </a:r>
            <a:r>
              <a:rPr lang="it-IT" dirty="0" smtClean="0"/>
              <a:t> </a:t>
            </a:r>
            <a:r>
              <a:rPr lang="it-IT" dirty="0" err="1" smtClean="0"/>
              <a:t>endurskoðun</a:t>
            </a:r>
            <a:r>
              <a:rPr lang="it-IT" dirty="0" smtClean="0"/>
              <a:t> </a:t>
            </a:r>
            <a:r>
              <a:rPr lang="it-IT" dirty="0" err="1" smtClean="0"/>
              <a:t>laga</a:t>
            </a:r>
            <a:endParaRPr lang="is-IS" dirty="0"/>
          </a:p>
        </p:txBody>
      </p:sp>
      <p:sp>
        <p:nvSpPr>
          <p:cNvPr id="16386" name="Rectangle 3"/>
          <p:cNvSpPr>
            <a:spLocks noGrp="1"/>
          </p:cNvSpPr>
          <p:nvPr>
            <p:ph type="body" idx="1"/>
          </p:nvPr>
        </p:nvSpPr>
        <p:spPr>
          <a:xfrm>
            <a:off x="179512" y="1412776"/>
            <a:ext cx="8856984" cy="5308701"/>
          </a:xfrm>
          <a:solidFill>
            <a:schemeClr val="bg1"/>
          </a:solidFill>
        </p:spPr>
        <p:txBody>
          <a:bodyPr/>
          <a:lstStyle/>
          <a:p>
            <a:pPr eaLnBrk="1" hangingPunct="1">
              <a:spcBef>
                <a:spcPts val="1800"/>
              </a:spcBef>
              <a:buNone/>
            </a:pPr>
            <a:r>
              <a:rPr lang="is-IS" sz="2000" dirty="0" smtClean="0"/>
              <a:t>Ein spurning er hvort það sé smekksatriði eða fagurfræði hvort rætt sé um </a:t>
            </a:r>
          </a:p>
          <a:p>
            <a:pPr eaLnBrk="1" hangingPunct="1">
              <a:spcBef>
                <a:spcPts val="1800"/>
              </a:spcBef>
            </a:pPr>
            <a:r>
              <a:rPr lang="is-IS" sz="2000" dirty="0" smtClean="0"/>
              <a:t>Menntun fullorðinna</a:t>
            </a:r>
          </a:p>
          <a:p>
            <a:pPr eaLnBrk="1" hangingPunct="1">
              <a:spcBef>
                <a:spcPts val="1800"/>
              </a:spcBef>
            </a:pPr>
            <a:r>
              <a:rPr lang="is-IS" sz="2000" dirty="0" smtClean="0"/>
              <a:t>Nám fullorðinna</a:t>
            </a:r>
            <a:endParaRPr lang="is-IS" sz="2000" dirty="0"/>
          </a:p>
          <a:p>
            <a:pPr eaLnBrk="1" hangingPunct="1">
              <a:spcBef>
                <a:spcPts val="1800"/>
              </a:spcBef>
            </a:pPr>
            <a:r>
              <a:rPr lang="is-IS" sz="2000" dirty="0" smtClean="0"/>
              <a:t>Fullorðinsfræðslu</a:t>
            </a:r>
          </a:p>
          <a:p>
            <a:pPr eaLnBrk="1" hangingPunct="1">
              <a:spcBef>
                <a:spcPts val="1800"/>
              </a:spcBef>
            </a:pPr>
            <a:r>
              <a:rPr lang="is-IS" sz="2000" dirty="0" smtClean="0"/>
              <a:t>Framhaldsfræðslu</a:t>
            </a:r>
          </a:p>
          <a:p>
            <a:pPr eaLnBrk="1" hangingPunct="1">
              <a:spcBef>
                <a:spcPts val="1800"/>
              </a:spcBef>
              <a:buNone/>
            </a:pPr>
            <a:endParaRPr lang="is-IS" sz="2000" dirty="0"/>
          </a:p>
          <a:p>
            <a:pPr eaLnBrk="1" hangingPunct="1">
              <a:spcBef>
                <a:spcPts val="1800"/>
              </a:spcBef>
              <a:buNone/>
            </a:pPr>
            <a:r>
              <a:rPr lang="is-IS" sz="2000" dirty="0" smtClean="0"/>
              <a:t>Og hvort í öllum tilvikum eigi að skilja það svo að vísað sé til fólks sem ekki hefur lokið prófi í framhaldsskóla (sbr. um breytingu á merkingu orðsins „</a:t>
            </a:r>
            <a:r>
              <a:rPr lang="is-IS" sz="2000" dirty="0" err="1" smtClean="0"/>
              <a:t>adult</a:t>
            </a:r>
            <a:r>
              <a:rPr lang="is-IS" sz="2000" dirty="0" smtClean="0"/>
              <a:t> </a:t>
            </a:r>
            <a:r>
              <a:rPr lang="is-IS" sz="2000" dirty="0" err="1" smtClean="0"/>
              <a:t>education</a:t>
            </a:r>
            <a:r>
              <a:rPr lang="is-IS" sz="2000" dirty="0" smtClean="0"/>
              <a:t>“ í ýmsum kerfum).</a:t>
            </a:r>
          </a:p>
          <a:p>
            <a:pPr eaLnBrk="1" hangingPunct="1">
              <a:spcBef>
                <a:spcPts val="1800"/>
              </a:spcBef>
              <a:buNone/>
            </a:pPr>
            <a:r>
              <a:rPr lang="is-IS" sz="2000" dirty="0" smtClean="0"/>
              <a:t> (þannig að nám fullorðinna mundi ekki eiga við háskólafólk á eftirlaunum sem stundar leiðsögunám.)</a:t>
            </a:r>
          </a:p>
          <a:p>
            <a:pPr eaLnBrk="1" hangingPunct="1">
              <a:spcBef>
                <a:spcPts val="1800"/>
              </a:spcBef>
              <a:buNone/>
            </a:pPr>
            <a:endParaRPr lang="en-GB" sz="1400" dirty="0" smtClean="0"/>
          </a:p>
        </p:txBody>
      </p:sp>
    </p:spTree>
    <p:extLst>
      <p:ext uri="{BB962C8B-B14F-4D97-AF65-F5344CB8AC3E}">
        <p14:creationId xmlns:p14="http://schemas.microsoft.com/office/powerpoint/2010/main" val="277457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lstStyle/>
          <a:p>
            <a:pPr eaLnBrk="1" hangingPunct="1">
              <a:spcBef>
                <a:spcPts val="1800"/>
              </a:spcBef>
            </a:pPr>
            <a:r>
              <a:rPr lang="is-IS" sz="2400" dirty="0" smtClean="0"/>
              <a:t>Um hvað er rætt?</a:t>
            </a:r>
            <a:br>
              <a:rPr lang="is-IS" sz="2400" dirty="0" smtClean="0"/>
            </a:br>
            <a:endParaRPr lang="is-IS" sz="2400" dirty="0" smtClean="0"/>
          </a:p>
        </p:txBody>
      </p:sp>
      <p:sp>
        <p:nvSpPr>
          <p:cNvPr id="16386" name="Rectangle 3"/>
          <p:cNvSpPr>
            <a:spLocks noGrp="1"/>
          </p:cNvSpPr>
          <p:nvPr>
            <p:ph type="body" idx="1"/>
          </p:nvPr>
        </p:nvSpPr>
        <p:spPr>
          <a:xfrm>
            <a:off x="107504" y="1628800"/>
            <a:ext cx="8856984" cy="432048"/>
          </a:xfrm>
        </p:spPr>
        <p:txBody>
          <a:bodyPr/>
          <a:lstStyle/>
          <a:p>
            <a:pPr eaLnBrk="1" hangingPunct="1">
              <a:spcBef>
                <a:spcPts val="1800"/>
              </a:spcBef>
              <a:buNone/>
            </a:pPr>
            <a:r>
              <a:rPr lang="is-IS" sz="2400" dirty="0" smtClean="0"/>
              <a:t>Nám eða menntun fullorðinna – Fullorðinsfræðsla – framhaldsfræðsla </a:t>
            </a:r>
          </a:p>
          <a:p>
            <a:pPr eaLnBrk="1" hangingPunct="1">
              <a:spcBef>
                <a:spcPts val="1800"/>
              </a:spcBef>
            </a:pPr>
            <a:endParaRPr lang="is-IS" sz="2400" dirty="0" smtClean="0"/>
          </a:p>
          <a:p>
            <a:pPr eaLnBrk="1" hangingPunct="1">
              <a:spcBef>
                <a:spcPts val="1800"/>
              </a:spcBef>
              <a:buNone/>
            </a:pPr>
            <a:endParaRPr lang="is-IS" sz="2400" dirty="0" smtClean="0"/>
          </a:p>
          <a:p>
            <a:pPr eaLnBrk="1" hangingPunct="1">
              <a:spcBef>
                <a:spcPts val="1800"/>
              </a:spcBef>
              <a:buNone/>
            </a:pPr>
            <a:endParaRPr lang="is-IS" sz="2400" dirty="0" smtClean="0"/>
          </a:p>
          <a:p>
            <a:pPr eaLnBrk="1" hangingPunct="1"/>
            <a:endParaRPr lang="is-IS" sz="2400" dirty="0" smtClean="0"/>
          </a:p>
          <a:p>
            <a:pPr eaLnBrk="1" hangingPunct="1">
              <a:buNone/>
            </a:pPr>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buFont typeface="Arial" charset="0"/>
              <a:buNone/>
            </a:pPr>
            <a:endParaRPr lang="en-GB" sz="2400" dirty="0" smtClean="0"/>
          </a:p>
          <a:p>
            <a:pPr eaLnBrk="1" hangingPunct="1"/>
            <a:endParaRPr lang="en-GB" sz="2400" dirty="0" smtClean="0"/>
          </a:p>
          <a:p>
            <a:pPr eaLnBrk="1" hangingPunct="1">
              <a:buFont typeface="Arial" charset="0"/>
              <a:buNone/>
            </a:pPr>
            <a:endParaRPr lang="en-GB" sz="2400" dirty="0" smtClean="0"/>
          </a:p>
          <a:p>
            <a:pPr eaLnBrk="1" hangingPunct="1">
              <a:buFont typeface="Arial" charset="0"/>
              <a:buNone/>
            </a:pPr>
            <a:endParaRPr lang="en-GB" sz="2400" dirty="0" smtClean="0"/>
          </a:p>
        </p:txBody>
      </p:sp>
      <p:sp>
        <p:nvSpPr>
          <p:cNvPr id="9" name="Síðufótarstaðgengill 8"/>
          <p:cNvSpPr>
            <a:spLocks noGrp="1"/>
          </p:cNvSpPr>
          <p:nvPr>
            <p:ph type="ftr" sz="quarter" idx="11"/>
          </p:nvPr>
        </p:nvSpPr>
        <p:spPr/>
        <p:txBody>
          <a:bodyPr/>
          <a:lstStyle/>
          <a:p>
            <a:pPr>
              <a:defRPr/>
            </a:pPr>
            <a:r>
              <a:rPr lang="it-IT" smtClean="0"/>
              <a:t>Jón Torfi Jónasson feb 2018          MMrn samráðsfundur um endurskoðun laga</a:t>
            </a:r>
            <a:endParaRPr lang="is-IS" dirty="0"/>
          </a:p>
        </p:txBody>
      </p:sp>
      <p:sp>
        <p:nvSpPr>
          <p:cNvPr id="5" name="Sporaskja 4"/>
          <p:cNvSpPr/>
          <p:nvPr/>
        </p:nvSpPr>
        <p:spPr>
          <a:xfrm>
            <a:off x="2339752" y="2204864"/>
            <a:ext cx="4680520" cy="3960440"/>
          </a:xfrm>
          <a:prstGeom prst="ellipse">
            <a:avLst/>
          </a:prstGeom>
          <a:solidFill>
            <a:schemeClr val="bg2">
              <a:lumMod val="90000"/>
              <a:alpha val="22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grpSp>
        <p:nvGrpSpPr>
          <p:cNvPr id="8" name="Hópur 7"/>
          <p:cNvGrpSpPr/>
          <p:nvPr/>
        </p:nvGrpSpPr>
        <p:grpSpPr>
          <a:xfrm>
            <a:off x="2483768" y="2636912"/>
            <a:ext cx="2088232" cy="3096344"/>
            <a:chOff x="2483768" y="2636912"/>
            <a:chExt cx="2088232" cy="3096344"/>
          </a:xfrm>
          <a:solidFill>
            <a:srgbClr val="CCECFF"/>
          </a:solidFill>
        </p:grpSpPr>
        <p:sp>
          <p:nvSpPr>
            <p:cNvPr id="6" name="Sporaskja 5"/>
            <p:cNvSpPr/>
            <p:nvPr/>
          </p:nvSpPr>
          <p:spPr>
            <a:xfrm rot="5400000">
              <a:off x="1979712" y="3140968"/>
              <a:ext cx="3096344" cy="2088232"/>
            </a:xfrm>
            <a:prstGeom prst="ellipse">
              <a:avLst/>
            </a:prstGeom>
            <a:grp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7" name="Textarammi 6"/>
            <p:cNvSpPr txBox="1"/>
            <p:nvPr/>
          </p:nvSpPr>
          <p:spPr>
            <a:xfrm>
              <a:off x="2771800" y="3645024"/>
              <a:ext cx="1440160" cy="584775"/>
            </a:xfrm>
            <a:prstGeom prst="rect">
              <a:avLst/>
            </a:prstGeom>
            <a:grpFill/>
          </p:spPr>
          <p:txBody>
            <a:bodyPr wrap="square" rtlCol="0">
              <a:spAutoFit/>
            </a:bodyPr>
            <a:lstStyle/>
            <a:p>
              <a:r>
                <a:rPr lang="is-IS" sz="1600" dirty="0" smtClean="0"/>
                <a:t>Skólaganga fullorðinna</a:t>
              </a:r>
              <a:endParaRPr lang="is-IS" sz="1600" dirty="0"/>
            </a:p>
          </p:txBody>
        </p:sp>
      </p:grpSp>
      <p:grpSp>
        <p:nvGrpSpPr>
          <p:cNvPr id="10" name="Hópur 9"/>
          <p:cNvGrpSpPr/>
          <p:nvPr/>
        </p:nvGrpSpPr>
        <p:grpSpPr>
          <a:xfrm>
            <a:off x="4427984" y="2348880"/>
            <a:ext cx="1944216" cy="1800200"/>
            <a:chOff x="2339752" y="2636912"/>
            <a:chExt cx="2232248" cy="3096344"/>
          </a:xfrm>
          <a:solidFill>
            <a:srgbClr val="008000">
              <a:alpha val="32157"/>
            </a:srgbClr>
          </a:solidFill>
        </p:grpSpPr>
        <p:sp>
          <p:nvSpPr>
            <p:cNvPr id="11" name="Sporaskja 10"/>
            <p:cNvSpPr/>
            <p:nvPr/>
          </p:nvSpPr>
          <p:spPr>
            <a:xfrm rot="5400000">
              <a:off x="1907704" y="3068960"/>
              <a:ext cx="3096344" cy="2232248"/>
            </a:xfrm>
            <a:prstGeom prst="ellipse">
              <a:avLst/>
            </a:prstGeom>
            <a:grp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2" name="Textarammi 11"/>
            <p:cNvSpPr txBox="1"/>
            <p:nvPr/>
          </p:nvSpPr>
          <p:spPr>
            <a:xfrm>
              <a:off x="2771800" y="3256181"/>
              <a:ext cx="1512169" cy="1429315"/>
            </a:xfrm>
            <a:prstGeom prst="rect">
              <a:avLst/>
            </a:prstGeom>
            <a:solidFill>
              <a:srgbClr val="92D050">
                <a:alpha val="10980"/>
              </a:srgbClr>
            </a:solidFill>
          </p:spPr>
          <p:txBody>
            <a:bodyPr wrap="square" rtlCol="0">
              <a:spAutoFit/>
            </a:bodyPr>
            <a:lstStyle/>
            <a:p>
              <a:r>
                <a:rPr lang="is-IS" sz="1600" dirty="0" smtClean="0"/>
                <a:t>Starfsþróun í atvinnulífinu</a:t>
              </a:r>
              <a:endParaRPr lang="is-IS" sz="1600" dirty="0"/>
            </a:p>
          </p:txBody>
        </p:sp>
      </p:grpSp>
      <p:grpSp>
        <p:nvGrpSpPr>
          <p:cNvPr id="13" name="Hópur 12"/>
          <p:cNvGrpSpPr/>
          <p:nvPr/>
        </p:nvGrpSpPr>
        <p:grpSpPr>
          <a:xfrm>
            <a:off x="4499992" y="3645024"/>
            <a:ext cx="2304335" cy="2160240"/>
            <a:chOff x="2339752" y="2636912"/>
            <a:chExt cx="2304335" cy="3096344"/>
          </a:xfrm>
          <a:solidFill>
            <a:srgbClr val="FF0000">
              <a:alpha val="33000"/>
            </a:srgbClr>
          </a:solidFill>
        </p:grpSpPr>
        <p:sp>
          <p:nvSpPr>
            <p:cNvPr id="14" name="Sporaskja 13"/>
            <p:cNvSpPr/>
            <p:nvPr/>
          </p:nvSpPr>
          <p:spPr>
            <a:xfrm rot="5400000">
              <a:off x="1907704" y="3068960"/>
              <a:ext cx="3096344" cy="2232248"/>
            </a:xfrm>
            <a:prstGeom prst="ellipse">
              <a:avLst/>
            </a:prstGeom>
            <a:grp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5" name="Textarammi 14"/>
            <p:cNvSpPr txBox="1"/>
            <p:nvPr/>
          </p:nvSpPr>
          <p:spPr>
            <a:xfrm rot="18900000">
              <a:off x="2843887" y="4303807"/>
              <a:ext cx="1800200" cy="485261"/>
            </a:xfrm>
            <a:prstGeom prst="rect">
              <a:avLst/>
            </a:prstGeom>
            <a:solidFill>
              <a:srgbClr val="FF0000">
                <a:alpha val="0"/>
              </a:srgbClr>
            </a:solidFill>
          </p:spPr>
          <p:txBody>
            <a:bodyPr wrap="square" rtlCol="0">
              <a:spAutoFit/>
            </a:bodyPr>
            <a:lstStyle/>
            <a:p>
              <a:r>
                <a:rPr lang="is-IS" sz="1600" dirty="0" smtClean="0"/>
                <a:t>Fullorðinsfræðsla</a:t>
              </a:r>
              <a:endParaRPr lang="is-IS" sz="1600" dirty="0"/>
            </a:p>
          </p:txBody>
        </p:sp>
      </p:grpSp>
      <p:grpSp>
        <p:nvGrpSpPr>
          <p:cNvPr id="16" name="Hópur 15"/>
          <p:cNvGrpSpPr/>
          <p:nvPr/>
        </p:nvGrpSpPr>
        <p:grpSpPr>
          <a:xfrm rot="-2400000">
            <a:off x="3966927" y="3963244"/>
            <a:ext cx="2160240" cy="1368152"/>
            <a:chOff x="2291924" y="2761749"/>
            <a:chExt cx="2232248" cy="3096344"/>
          </a:xfrm>
          <a:solidFill>
            <a:schemeClr val="bg1"/>
          </a:solidFill>
        </p:grpSpPr>
        <p:sp>
          <p:nvSpPr>
            <p:cNvPr id="17" name="Sporaskja 16"/>
            <p:cNvSpPr/>
            <p:nvPr/>
          </p:nvSpPr>
          <p:spPr>
            <a:xfrm rot="5400000">
              <a:off x="1859876" y="3193797"/>
              <a:ext cx="3096344" cy="2232248"/>
            </a:xfrm>
            <a:prstGeom prst="ellipse">
              <a:avLst/>
            </a:prstGeom>
            <a:grp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8" name="Textarammi 17"/>
            <p:cNvSpPr txBox="1"/>
            <p:nvPr/>
          </p:nvSpPr>
          <p:spPr>
            <a:xfrm>
              <a:off x="2560325" y="3582366"/>
              <a:ext cx="1831585" cy="696548"/>
            </a:xfrm>
            <a:prstGeom prst="rect">
              <a:avLst/>
            </a:prstGeom>
            <a:grpFill/>
          </p:spPr>
          <p:txBody>
            <a:bodyPr wrap="square" rtlCol="0">
              <a:spAutoFit/>
            </a:bodyPr>
            <a:lstStyle/>
            <a:p>
              <a:r>
                <a:rPr lang="is-IS" sz="1400" dirty="0" smtClean="0"/>
                <a:t>Framhaldsfræðsla</a:t>
              </a:r>
              <a:endParaRPr lang="is-IS" sz="14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dissolv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dissolv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dissolve">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lstStyle/>
          <a:p>
            <a:pPr eaLnBrk="1" hangingPunct="1">
              <a:spcBef>
                <a:spcPts val="1800"/>
              </a:spcBef>
            </a:pPr>
            <a:r>
              <a:rPr lang="is-IS" sz="2400" dirty="0" smtClean="0"/>
              <a:t>Um hvað er rætt?</a:t>
            </a:r>
            <a:br>
              <a:rPr lang="is-IS" sz="2400" dirty="0" smtClean="0"/>
            </a:br>
            <a:r>
              <a:rPr lang="is-IS" sz="2400" dirty="0" smtClean="0"/>
              <a:t>Áhersla á tvennt í senn</a:t>
            </a:r>
          </a:p>
        </p:txBody>
      </p:sp>
      <p:sp>
        <p:nvSpPr>
          <p:cNvPr id="9" name="Síðufótarstaðgengill 8"/>
          <p:cNvSpPr>
            <a:spLocks noGrp="1"/>
          </p:cNvSpPr>
          <p:nvPr>
            <p:ph type="ftr" sz="quarter" idx="11"/>
          </p:nvPr>
        </p:nvSpPr>
        <p:spPr/>
        <p:txBody>
          <a:bodyPr/>
          <a:lstStyle/>
          <a:p>
            <a:pPr>
              <a:defRPr/>
            </a:pPr>
            <a:r>
              <a:rPr lang="it-IT" smtClean="0"/>
              <a:t>Jón Torfi Jónasson feb 2018          MMrn samráðsfundur um endurskoðun laga</a:t>
            </a:r>
            <a:endParaRPr lang="is-IS" dirty="0"/>
          </a:p>
        </p:txBody>
      </p:sp>
      <p:sp>
        <p:nvSpPr>
          <p:cNvPr id="5" name="Sporaskja 4"/>
          <p:cNvSpPr/>
          <p:nvPr/>
        </p:nvSpPr>
        <p:spPr>
          <a:xfrm>
            <a:off x="2339752" y="2204864"/>
            <a:ext cx="4680520" cy="3960440"/>
          </a:xfrm>
          <a:prstGeom prst="ellipse">
            <a:avLst/>
          </a:prstGeom>
          <a:solidFill>
            <a:schemeClr val="bg2">
              <a:lumMod val="90000"/>
              <a:alpha val="22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grpSp>
        <p:nvGrpSpPr>
          <p:cNvPr id="2" name="Hópur 7"/>
          <p:cNvGrpSpPr/>
          <p:nvPr/>
        </p:nvGrpSpPr>
        <p:grpSpPr>
          <a:xfrm>
            <a:off x="2483768" y="2636912"/>
            <a:ext cx="2088232" cy="3096344"/>
            <a:chOff x="2483768" y="2636912"/>
            <a:chExt cx="2088232" cy="3096344"/>
          </a:xfrm>
          <a:solidFill>
            <a:srgbClr val="CCECFF"/>
          </a:solidFill>
        </p:grpSpPr>
        <p:sp>
          <p:nvSpPr>
            <p:cNvPr id="6" name="Sporaskja 5"/>
            <p:cNvSpPr/>
            <p:nvPr/>
          </p:nvSpPr>
          <p:spPr>
            <a:xfrm rot="5400000">
              <a:off x="1979712" y="3140968"/>
              <a:ext cx="3096344" cy="2088232"/>
            </a:xfrm>
            <a:prstGeom prst="ellipse">
              <a:avLst/>
            </a:prstGeom>
            <a:grp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7" name="Textarammi 6"/>
            <p:cNvSpPr txBox="1"/>
            <p:nvPr/>
          </p:nvSpPr>
          <p:spPr>
            <a:xfrm>
              <a:off x="2771800" y="3645024"/>
              <a:ext cx="1440160" cy="584775"/>
            </a:xfrm>
            <a:prstGeom prst="rect">
              <a:avLst/>
            </a:prstGeom>
            <a:grpFill/>
          </p:spPr>
          <p:txBody>
            <a:bodyPr wrap="square" rtlCol="0">
              <a:spAutoFit/>
            </a:bodyPr>
            <a:lstStyle/>
            <a:p>
              <a:r>
                <a:rPr lang="is-IS" sz="1600" dirty="0" smtClean="0"/>
                <a:t>Skólaganga fullorðinna</a:t>
              </a:r>
              <a:endParaRPr lang="is-IS" sz="1600" dirty="0"/>
            </a:p>
          </p:txBody>
        </p:sp>
      </p:grpSp>
      <p:grpSp>
        <p:nvGrpSpPr>
          <p:cNvPr id="3" name="Hópur 9"/>
          <p:cNvGrpSpPr/>
          <p:nvPr/>
        </p:nvGrpSpPr>
        <p:grpSpPr>
          <a:xfrm>
            <a:off x="4427984" y="2348880"/>
            <a:ext cx="1944216" cy="1800200"/>
            <a:chOff x="2339752" y="2636912"/>
            <a:chExt cx="2232248" cy="3096344"/>
          </a:xfrm>
          <a:solidFill>
            <a:srgbClr val="008000">
              <a:alpha val="32157"/>
            </a:srgbClr>
          </a:solidFill>
        </p:grpSpPr>
        <p:sp>
          <p:nvSpPr>
            <p:cNvPr id="11" name="Sporaskja 10"/>
            <p:cNvSpPr/>
            <p:nvPr/>
          </p:nvSpPr>
          <p:spPr>
            <a:xfrm rot="5400000">
              <a:off x="1907704" y="3068960"/>
              <a:ext cx="3096344" cy="2232248"/>
            </a:xfrm>
            <a:prstGeom prst="ellipse">
              <a:avLst/>
            </a:prstGeom>
            <a:grp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2" name="Textarammi 11"/>
            <p:cNvSpPr txBox="1"/>
            <p:nvPr/>
          </p:nvSpPr>
          <p:spPr>
            <a:xfrm>
              <a:off x="2771800" y="3256181"/>
              <a:ext cx="1512169" cy="1429315"/>
            </a:xfrm>
            <a:prstGeom prst="rect">
              <a:avLst/>
            </a:prstGeom>
            <a:solidFill>
              <a:srgbClr val="92D050">
                <a:alpha val="10980"/>
              </a:srgbClr>
            </a:solidFill>
          </p:spPr>
          <p:txBody>
            <a:bodyPr wrap="square" rtlCol="0">
              <a:spAutoFit/>
            </a:bodyPr>
            <a:lstStyle/>
            <a:p>
              <a:r>
                <a:rPr lang="is-IS" sz="1600" dirty="0" smtClean="0"/>
                <a:t>Starfsþróun í atvinnulífinu</a:t>
              </a:r>
              <a:endParaRPr lang="is-IS" sz="1600" dirty="0"/>
            </a:p>
          </p:txBody>
        </p:sp>
      </p:grpSp>
      <p:grpSp>
        <p:nvGrpSpPr>
          <p:cNvPr id="4" name="Hópur 12"/>
          <p:cNvGrpSpPr/>
          <p:nvPr/>
        </p:nvGrpSpPr>
        <p:grpSpPr>
          <a:xfrm>
            <a:off x="4499992" y="3645024"/>
            <a:ext cx="2304335" cy="2160240"/>
            <a:chOff x="2339752" y="2636912"/>
            <a:chExt cx="2304335" cy="3096344"/>
          </a:xfrm>
          <a:solidFill>
            <a:srgbClr val="FF0000">
              <a:alpha val="33000"/>
            </a:srgbClr>
          </a:solidFill>
        </p:grpSpPr>
        <p:sp>
          <p:nvSpPr>
            <p:cNvPr id="14" name="Sporaskja 13"/>
            <p:cNvSpPr/>
            <p:nvPr/>
          </p:nvSpPr>
          <p:spPr>
            <a:xfrm rot="5400000">
              <a:off x="1907704" y="3068960"/>
              <a:ext cx="3096344" cy="2232248"/>
            </a:xfrm>
            <a:prstGeom prst="ellipse">
              <a:avLst/>
            </a:prstGeom>
            <a:grp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5" name="Textarammi 14"/>
            <p:cNvSpPr txBox="1"/>
            <p:nvPr/>
          </p:nvSpPr>
          <p:spPr>
            <a:xfrm rot="18900000">
              <a:off x="2843887" y="4303807"/>
              <a:ext cx="1800200" cy="485261"/>
            </a:xfrm>
            <a:prstGeom prst="rect">
              <a:avLst/>
            </a:prstGeom>
            <a:solidFill>
              <a:srgbClr val="FF0000">
                <a:alpha val="0"/>
              </a:srgbClr>
            </a:solidFill>
          </p:spPr>
          <p:txBody>
            <a:bodyPr wrap="square" rtlCol="0">
              <a:spAutoFit/>
            </a:bodyPr>
            <a:lstStyle/>
            <a:p>
              <a:r>
                <a:rPr lang="is-IS" sz="1600" dirty="0" smtClean="0"/>
                <a:t>Fullorðinsfræðsla</a:t>
              </a:r>
              <a:endParaRPr lang="is-IS" sz="1600" dirty="0"/>
            </a:p>
          </p:txBody>
        </p:sp>
      </p:grpSp>
      <p:grpSp>
        <p:nvGrpSpPr>
          <p:cNvPr id="8" name="Hópur 15"/>
          <p:cNvGrpSpPr/>
          <p:nvPr/>
        </p:nvGrpSpPr>
        <p:grpSpPr>
          <a:xfrm rot="-2400000">
            <a:off x="3966927" y="3963244"/>
            <a:ext cx="2160240" cy="1368152"/>
            <a:chOff x="2291924" y="2761749"/>
            <a:chExt cx="2232248" cy="3096344"/>
          </a:xfrm>
          <a:solidFill>
            <a:schemeClr val="bg1"/>
          </a:solidFill>
        </p:grpSpPr>
        <p:sp>
          <p:nvSpPr>
            <p:cNvPr id="17" name="Sporaskja 16"/>
            <p:cNvSpPr/>
            <p:nvPr/>
          </p:nvSpPr>
          <p:spPr>
            <a:xfrm rot="5400000">
              <a:off x="1859876" y="3193797"/>
              <a:ext cx="3096344" cy="2232248"/>
            </a:xfrm>
            <a:prstGeom prst="ellipse">
              <a:avLst/>
            </a:prstGeom>
            <a:grp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8" name="Textarammi 17"/>
            <p:cNvSpPr txBox="1"/>
            <p:nvPr/>
          </p:nvSpPr>
          <p:spPr>
            <a:xfrm>
              <a:off x="2560325" y="3582366"/>
              <a:ext cx="1831585" cy="696548"/>
            </a:xfrm>
            <a:prstGeom prst="rect">
              <a:avLst/>
            </a:prstGeom>
            <a:grpFill/>
          </p:spPr>
          <p:txBody>
            <a:bodyPr wrap="square" rtlCol="0">
              <a:spAutoFit/>
            </a:bodyPr>
            <a:lstStyle/>
            <a:p>
              <a:r>
                <a:rPr lang="is-IS" sz="1400" dirty="0" smtClean="0"/>
                <a:t>Framhaldsfræðsla</a:t>
              </a:r>
              <a:endParaRPr lang="is-IS" sz="1400" dirty="0"/>
            </a:p>
          </p:txBody>
        </p:sp>
      </p:grpSp>
      <p:grpSp>
        <p:nvGrpSpPr>
          <p:cNvPr id="21" name="Hópur 20"/>
          <p:cNvGrpSpPr/>
          <p:nvPr/>
        </p:nvGrpSpPr>
        <p:grpSpPr>
          <a:xfrm>
            <a:off x="2267744" y="2132856"/>
            <a:ext cx="3384376" cy="3960440"/>
            <a:chOff x="5759624" y="2276872"/>
            <a:chExt cx="3384376" cy="3960440"/>
          </a:xfrm>
          <a:solidFill>
            <a:srgbClr val="FFFFCC">
              <a:alpha val="87000"/>
            </a:srgbClr>
          </a:solidFill>
        </p:grpSpPr>
        <p:sp>
          <p:nvSpPr>
            <p:cNvPr id="19" name="Sporaskja 18"/>
            <p:cNvSpPr/>
            <p:nvPr/>
          </p:nvSpPr>
          <p:spPr>
            <a:xfrm>
              <a:off x="5759624" y="2276872"/>
              <a:ext cx="3384376" cy="3960440"/>
            </a:xfrm>
            <a:prstGeom prst="ellipse">
              <a:avLst/>
            </a:prstGeom>
            <a:grp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0" name="Textarammi 19"/>
            <p:cNvSpPr txBox="1"/>
            <p:nvPr/>
          </p:nvSpPr>
          <p:spPr>
            <a:xfrm>
              <a:off x="6732240" y="3933056"/>
              <a:ext cx="1728192" cy="369332"/>
            </a:xfrm>
            <a:prstGeom prst="rect">
              <a:avLst/>
            </a:prstGeom>
            <a:grpFill/>
          </p:spPr>
          <p:txBody>
            <a:bodyPr wrap="square" rtlCol="0">
              <a:spAutoFit/>
            </a:bodyPr>
            <a:lstStyle/>
            <a:p>
              <a:r>
                <a:rPr lang="is-IS" dirty="0" smtClean="0"/>
                <a:t>Grunnmenntun</a:t>
              </a:r>
              <a:endParaRPr lang="is-IS" dirty="0"/>
            </a:p>
          </p:txBody>
        </p:sp>
      </p:grpSp>
      <p:grpSp>
        <p:nvGrpSpPr>
          <p:cNvPr id="22" name="Hópur 21"/>
          <p:cNvGrpSpPr/>
          <p:nvPr/>
        </p:nvGrpSpPr>
        <p:grpSpPr>
          <a:xfrm>
            <a:off x="4211960" y="2132856"/>
            <a:ext cx="3384376" cy="3960440"/>
            <a:chOff x="5759624" y="2276872"/>
            <a:chExt cx="3384376" cy="3960440"/>
          </a:xfrm>
        </p:grpSpPr>
        <p:sp>
          <p:nvSpPr>
            <p:cNvPr id="23" name="Sporaskja 22"/>
            <p:cNvSpPr/>
            <p:nvPr/>
          </p:nvSpPr>
          <p:spPr>
            <a:xfrm>
              <a:off x="5759624" y="2276872"/>
              <a:ext cx="3384376" cy="3960440"/>
            </a:xfrm>
            <a:prstGeom prst="ellipse">
              <a:avLst/>
            </a:prstGeom>
            <a:solidFill>
              <a:schemeClr val="bg2">
                <a:lumMod val="90000"/>
                <a:alpha val="87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4" name="Textarammi 23"/>
            <p:cNvSpPr txBox="1"/>
            <p:nvPr/>
          </p:nvSpPr>
          <p:spPr>
            <a:xfrm>
              <a:off x="6732240" y="3933056"/>
              <a:ext cx="1728192" cy="369332"/>
            </a:xfrm>
            <a:prstGeom prst="rect">
              <a:avLst/>
            </a:prstGeom>
            <a:noFill/>
          </p:spPr>
          <p:txBody>
            <a:bodyPr wrap="square" rtlCol="0">
              <a:spAutoFit/>
            </a:bodyPr>
            <a:lstStyle/>
            <a:p>
              <a:r>
                <a:rPr lang="is-IS" dirty="0" smtClean="0"/>
                <a:t>Endurmenntun</a:t>
              </a:r>
              <a:endParaRPr lang="is-I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1+#ppt_w/2"/>
                                          </p:val>
                                        </p:tav>
                                        <p:tav tm="100000">
                                          <p:val>
                                            <p:strVal val="#ppt_x"/>
                                          </p:val>
                                        </p:tav>
                                      </p:tavLst>
                                    </p:anim>
                                    <p:anim calcmode="lin" valueType="num">
                                      <p:cBhvr additive="base">
                                        <p:cTn id="14"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0" y="0"/>
            <a:ext cx="9144000" cy="1370014"/>
          </a:xfrm>
          <a:gradFill flip="none" rotWithShape="1">
            <a:gsLst>
              <a:gs pos="0">
                <a:srgbClr val="FFC000"/>
              </a:gs>
              <a:gs pos="35000">
                <a:schemeClr val="accent1">
                  <a:lumMod val="0"/>
                  <a:lumOff val="100000"/>
                </a:schemeClr>
              </a:gs>
              <a:gs pos="100000">
                <a:srgbClr val="FFC000"/>
              </a:gs>
            </a:gsLst>
            <a:path path="circle">
              <a:fillToRect l="50000" t="-80000" r="50000" b="180000"/>
            </a:path>
            <a:tileRect/>
          </a:gradFill>
        </p:spPr>
        <p:txBody>
          <a:bodyPr/>
          <a:lstStyle/>
          <a:p>
            <a:pPr algn="l" eaLnBrk="1" hangingPunct="1">
              <a:spcBef>
                <a:spcPts val="1800"/>
              </a:spcBef>
              <a:buNone/>
            </a:pPr>
            <a:r>
              <a:rPr lang="is-IS" sz="2400" dirty="0"/>
              <a:t>	I.	Umfjöllun um forms- og efnisatriði núverandi stöðu</a:t>
            </a:r>
          </a:p>
        </p:txBody>
      </p:sp>
      <p:sp>
        <p:nvSpPr>
          <p:cNvPr id="9" name="Síðufótarstaðgengill 8"/>
          <p:cNvSpPr>
            <a:spLocks noGrp="1"/>
          </p:cNvSpPr>
          <p:nvPr>
            <p:ph type="ftr" sz="quarter" idx="11"/>
          </p:nvPr>
        </p:nvSpPr>
        <p:spPr/>
        <p:txBody>
          <a:bodyPr/>
          <a:lstStyle/>
          <a:p>
            <a:pPr>
              <a:defRPr/>
            </a:pPr>
            <a:r>
              <a:rPr lang="it-IT" dirty="0" smtClean="0"/>
              <a:t>Jón Torfi Jónasson </a:t>
            </a:r>
            <a:r>
              <a:rPr lang="it-IT" dirty="0" err="1" smtClean="0"/>
              <a:t>feb</a:t>
            </a:r>
            <a:r>
              <a:rPr lang="it-IT" dirty="0" smtClean="0"/>
              <a:t> 2018          </a:t>
            </a:r>
            <a:r>
              <a:rPr lang="it-IT" dirty="0" err="1" smtClean="0"/>
              <a:t>MMrn</a:t>
            </a:r>
            <a:r>
              <a:rPr lang="it-IT" dirty="0" smtClean="0"/>
              <a:t> </a:t>
            </a:r>
            <a:r>
              <a:rPr lang="it-IT" dirty="0" err="1" smtClean="0"/>
              <a:t>samráðsfundur</a:t>
            </a:r>
            <a:r>
              <a:rPr lang="it-IT" dirty="0" smtClean="0"/>
              <a:t> </a:t>
            </a:r>
            <a:r>
              <a:rPr lang="it-IT" dirty="0" err="1" smtClean="0"/>
              <a:t>um</a:t>
            </a:r>
            <a:r>
              <a:rPr lang="it-IT" dirty="0" smtClean="0"/>
              <a:t> </a:t>
            </a:r>
            <a:r>
              <a:rPr lang="it-IT" dirty="0" err="1" smtClean="0"/>
              <a:t>endurskoðun</a:t>
            </a:r>
            <a:r>
              <a:rPr lang="it-IT" dirty="0" smtClean="0"/>
              <a:t> </a:t>
            </a:r>
            <a:r>
              <a:rPr lang="it-IT" dirty="0" err="1" smtClean="0"/>
              <a:t>laga</a:t>
            </a:r>
            <a:endParaRPr lang="is-IS" dirty="0"/>
          </a:p>
        </p:txBody>
      </p:sp>
      <p:sp>
        <p:nvSpPr>
          <p:cNvPr id="16386" name="Rectangle 3"/>
          <p:cNvSpPr>
            <a:spLocks noGrp="1"/>
          </p:cNvSpPr>
          <p:nvPr>
            <p:ph type="body" idx="1"/>
          </p:nvPr>
        </p:nvSpPr>
        <p:spPr>
          <a:xfrm>
            <a:off x="0" y="1370015"/>
            <a:ext cx="9252520" cy="5487986"/>
          </a:xfrm>
          <a:solidFill>
            <a:schemeClr val="bg1"/>
          </a:solidFill>
        </p:spPr>
        <p:txBody>
          <a:bodyPr/>
          <a:lstStyle/>
          <a:p>
            <a:pPr eaLnBrk="1" hangingPunct="1">
              <a:spcBef>
                <a:spcPts val="1800"/>
              </a:spcBef>
              <a:buNone/>
            </a:pPr>
            <a:r>
              <a:rPr lang="is-IS" sz="2000" dirty="0" smtClean="0"/>
              <a:t>Um hvað eru núgildandi lög?</a:t>
            </a:r>
          </a:p>
          <a:p>
            <a:pPr marL="174625" indent="-174625" eaLnBrk="1" hangingPunct="1">
              <a:spcBef>
                <a:spcPts val="1800"/>
              </a:spcBef>
              <a:buAutoNum type="arabicPeriod"/>
            </a:pPr>
            <a:r>
              <a:rPr lang="is-IS" sz="1600" b="1" dirty="0" smtClean="0"/>
              <a:t>gr</a:t>
            </a:r>
            <a:r>
              <a:rPr lang="is-IS" sz="1600" dirty="0" smtClean="0"/>
              <a:t>.	Gildissvið.	Lög </a:t>
            </a:r>
            <a:r>
              <a:rPr lang="is-IS" sz="1600" dirty="0"/>
              <a:t>þessi taka til skipulags framhaldsfræðslu á vegum fræðsluaðila sem viðurkenningu hljóta samkvæmt lögum þessum og þátttöku ríkissjóðs í kostnaði við framkvæmd </a:t>
            </a:r>
            <a:r>
              <a:rPr lang="is-IS" sz="1600" dirty="0" smtClean="0"/>
              <a:t>hennar.</a:t>
            </a:r>
          </a:p>
          <a:p>
            <a:pPr marL="174625" indent="-174625" eaLnBrk="1" hangingPunct="1">
              <a:spcBef>
                <a:spcPts val="600"/>
              </a:spcBef>
              <a:buNone/>
            </a:pPr>
            <a:r>
              <a:rPr lang="is-IS" sz="1600" b="1" dirty="0" smtClean="0"/>
              <a:t>2</a:t>
            </a:r>
            <a:r>
              <a:rPr lang="is-IS" sz="1600" b="1" dirty="0"/>
              <a:t>. </a:t>
            </a:r>
            <a:r>
              <a:rPr lang="is-IS" sz="1600" b="1" dirty="0" smtClean="0"/>
              <a:t>gr.</a:t>
            </a:r>
            <a:r>
              <a:rPr lang="is-IS" sz="1600" dirty="0" smtClean="0"/>
              <a:t>	Markmið </a:t>
            </a:r>
            <a:r>
              <a:rPr lang="is-IS" sz="1600" dirty="0"/>
              <a:t>framhaldsfræðslu samkvæmt lögum þessum er:</a:t>
            </a:r>
          </a:p>
          <a:p>
            <a:pPr marL="174625" indent="-174625" eaLnBrk="1" hangingPunct="1">
              <a:spcBef>
                <a:spcPts val="600"/>
              </a:spcBef>
              <a:buNone/>
            </a:pPr>
            <a:r>
              <a:rPr lang="is-IS" sz="1600" dirty="0"/>
              <a:t>a.	að veita einstaklingum með stutta skólagöngu að baki aukin tækifæri til virkrar þátttöku í samfélaginu,</a:t>
            </a:r>
          </a:p>
          <a:p>
            <a:pPr marL="174625" indent="-174625" eaLnBrk="1" hangingPunct="1">
              <a:spcBef>
                <a:spcPts val="600"/>
              </a:spcBef>
              <a:buNone/>
            </a:pPr>
            <a:r>
              <a:rPr lang="is-IS" sz="1600" dirty="0"/>
              <a:t>b.	að veita einstaklingum á vinnumarkaði með stutta formlega skólagöngu að baki viðeigandi námstækifæri og auðvelda þeim að hefja nám að nýju,</a:t>
            </a:r>
          </a:p>
          <a:p>
            <a:pPr marL="174625" indent="-174625" eaLnBrk="1" hangingPunct="1">
              <a:spcBef>
                <a:spcPts val="600"/>
              </a:spcBef>
              <a:buNone/>
            </a:pPr>
            <a:r>
              <a:rPr lang="is-IS" sz="1600" dirty="0"/>
              <a:t>c.	að gefa einstaklingum færi á að efla starfshæfni sína og efla ábyrgð þeirra í því tilliti,</a:t>
            </a:r>
          </a:p>
          <a:p>
            <a:pPr marL="174625" indent="-174625" eaLnBrk="1" hangingPunct="1">
              <a:spcBef>
                <a:spcPts val="600"/>
              </a:spcBef>
              <a:buNone/>
            </a:pPr>
            <a:r>
              <a:rPr lang="is-IS" sz="1600" dirty="0"/>
              <a:t>d.	að skapa svigrúm og úrræði til að mæta þörfum atvinnulífsins fyrir aukna þekkingu og hæfni starfsmanna,</a:t>
            </a:r>
          </a:p>
          <a:p>
            <a:pPr marL="174625" indent="-174625" eaLnBrk="1" hangingPunct="1">
              <a:spcBef>
                <a:spcPts val="600"/>
              </a:spcBef>
              <a:buNone/>
            </a:pPr>
            <a:r>
              <a:rPr lang="is-IS" sz="1600" dirty="0"/>
              <a:t>e.	að veita einstaklingum sem búa við skerta möguleika til náms eða atvinnuþátttöku framhaldsfræðslu þar sem tekið er mið af ójafnri stöðu þeirra og hæfni,</a:t>
            </a:r>
          </a:p>
          <a:p>
            <a:pPr marL="174625" indent="-174625" eaLnBrk="1" hangingPunct="1">
              <a:spcBef>
                <a:spcPts val="600"/>
              </a:spcBef>
              <a:buNone/>
            </a:pPr>
            <a:r>
              <a:rPr lang="is-IS" sz="1600" dirty="0"/>
              <a:t>f.	að afla viðurkenningar á gildi náms sem fellur utan hins formlega framhaldsskóla  og háskólakerfis,</a:t>
            </a:r>
          </a:p>
          <a:p>
            <a:pPr marL="174625" indent="-174625" eaLnBrk="1" hangingPunct="1">
              <a:spcBef>
                <a:spcPts val="600"/>
              </a:spcBef>
              <a:buNone/>
            </a:pPr>
            <a:r>
              <a:rPr lang="is-IS" sz="1600" dirty="0"/>
              <a:t>g.	að stuðla að því að nám og reynsla sem aflað er utan hins formlega skólakerfis verði metin að verðleikum og</a:t>
            </a:r>
          </a:p>
          <a:p>
            <a:pPr marL="174625" indent="-174625" eaLnBrk="1" hangingPunct="1">
              <a:spcBef>
                <a:spcPts val="600"/>
              </a:spcBef>
              <a:buNone/>
            </a:pPr>
            <a:r>
              <a:rPr lang="is-IS" sz="1600" dirty="0"/>
              <a:t>h.	að efla menntunarstig í landinu og íslenskt menntakerfi</a:t>
            </a:r>
            <a:r>
              <a:rPr lang="is-IS" sz="1600" dirty="0" smtClean="0"/>
              <a:t>.</a:t>
            </a:r>
            <a:endParaRPr lang="is-IS" sz="1600" dirty="0"/>
          </a:p>
          <a:p>
            <a:pPr eaLnBrk="1" hangingPunct="1">
              <a:spcBef>
                <a:spcPts val="1800"/>
              </a:spcBef>
              <a:buNone/>
            </a:pPr>
            <a:r>
              <a:rPr lang="is-IS" sz="1600" b="1" dirty="0"/>
              <a:t>3. gr</a:t>
            </a:r>
            <a:r>
              <a:rPr lang="is-IS" sz="1600" b="1" dirty="0" smtClean="0"/>
              <a:t>.  </a:t>
            </a:r>
            <a:r>
              <a:rPr lang="is-IS" sz="1600" dirty="0" smtClean="0"/>
              <a:t>Merking </a:t>
            </a:r>
            <a:r>
              <a:rPr lang="is-IS" sz="1600" dirty="0"/>
              <a:t>orða í lögum þessum er sem hér segir</a:t>
            </a:r>
            <a:r>
              <a:rPr lang="is-IS" sz="1600" dirty="0" smtClean="0"/>
              <a:t>: i</a:t>
            </a:r>
            <a:r>
              <a:rPr lang="is-IS" sz="1600" dirty="0"/>
              <a:t>.	</a:t>
            </a:r>
            <a:r>
              <a:rPr lang="is-IS" sz="1600" b="1" dirty="0"/>
              <a:t>Framhaldsfræðsla</a:t>
            </a:r>
            <a:r>
              <a:rPr lang="is-IS" sz="1600" dirty="0"/>
              <a:t>: Hvers konar nám, úrræði og ráðgjöf sem er ætlað að mæta þörfum einstaklinga með stutta formlega skólagöngu að baki og er ekki skipulagt á grundvelli laga um framhaldsskóla eða háskóla.</a:t>
            </a:r>
          </a:p>
          <a:p>
            <a:pPr eaLnBrk="1" hangingPunct="1">
              <a:spcBef>
                <a:spcPts val="1800"/>
              </a:spcBef>
              <a:buNone/>
            </a:pPr>
            <a:endParaRPr lang="is-IS" sz="2400" dirty="0" smtClean="0"/>
          </a:p>
          <a:p>
            <a:pPr eaLnBrk="1" hangingPunct="1">
              <a:spcBef>
                <a:spcPts val="1800"/>
              </a:spcBef>
            </a:pPr>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buFont typeface="Arial" charset="0"/>
              <a:buNone/>
            </a:pPr>
            <a:endParaRPr lang="en-GB" sz="2400" dirty="0" smtClean="0"/>
          </a:p>
          <a:p>
            <a:pPr eaLnBrk="1" hangingPunct="1"/>
            <a:endParaRPr lang="en-GB" sz="2400" dirty="0" smtClean="0"/>
          </a:p>
          <a:p>
            <a:pPr eaLnBrk="1" hangingPunct="1">
              <a:buFont typeface="Arial" charset="0"/>
              <a:buNone/>
            </a:pPr>
            <a:endParaRPr lang="en-GB" sz="2400" dirty="0" smtClean="0"/>
          </a:p>
          <a:p>
            <a:pPr eaLnBrk="1" hangingPunct="1">
              <a:buFont typeface="Arial" charset="0"/>
              <a:buNone/>
            </a:pPr>
            <a:endParaRPr lang="en-GB" sz="2400" dirty="0" smtClean="0"/>
          </a:p>
        </p:txBody>
      </p:sp>
    </p:spTree>
    <p:extLst>
      <p:ext uri="{BB962C8B-B14F-4D97-AF65-F5344CB8AC3E}">
        <p14:creationId xmlns:p14="http://schemas.microsoft.com/office/powerpoint/2010/main" val="1689187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38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38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38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386">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38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0" y="0"/>
            <a:ext cx="9144000" cy="1196752"/>
          </a:xfrm>
          <a:gradFill flip="none" rotWithShape="1">
            <a:gsLst>
              <a:gs pos="0">
                <a:srgbClr val="FFC000"/>
              </a:gs>
              <a:gs pos="35000">
                <a:schemeClr val="accent1">
                  <a:lumMod val="0"/>
                  <a:lumOff val="100000"/>
                </a:schemeClr>
              </a:gs>
              <a:gs pos="100000">
                <a:srgbClr val="FFC000"/>
              </a:gs>
            </a:gsLst>
            <a:path path="circle">
              <a:fillToRect l="50000" t="-80000" r="50000" b="180000"/>
            </a:path>
            <a:tileRect/>
          </a:gradFill>
        </p:spPr>
        <p:txBody>
          <a:bodyPr/>
          <a:lstStyle/>
          <a:p>
            <a:pPr algn="l" eaLnBrk="1" hangingPunct="1">
              <a:spcBef>
                <a:spcPts val="1800"/>
              </a:spcBef>
              <a:buNone/>
            </a:pPr>
            <a:r>
              <a:rPr lang="is-IS" sz="2400" dirty="0"/>
              <a:t>	I.	Umfjöllun um forms- og efnisatriði núverandi stöðu</a:t>
            </a:r>
          </a:p>
        </p:txBody>
      </p:sp>
      <p:sp>
        <p:nvSpPr>
          <p:cNvPr id="9" name="Síðufótarstaðgengill 8"/>
          <p:cNvSpPr>
            <a:spLocks noGrp="1"/>
          </p:cNvSpPr>
          <p:nvPr>
            <p:ph type="ftr" sz="quarter" idx="11"/>
          </p:nvPr>
        </p:nvSpPr>
        <p:spPr/>
        <p:txBody>
          <a:bodyPr/>
          <a:lstStyle/>
          <a:p>
            <a:pPr>
              <a:defRPr/>
            </a:pPr>
            <a:r>
              <a:rPr lang="it-IT" dirty="0" smtClean="0"/>
              <a:t>Jón Torfi Jónasson </a:t>
            </a:r>
            <a:r>
              <a:rPr lang="it-IT" dirty="0" err="1" smtClean="0"/>
              <a:t>feb</a:t>
            </a:r>
            <a:r>
              <a:rPr lang="it-IT" dirty="0" smtClean="0"/>
              <a:t> 2018          </a:t>
            </a:r>
            <a:r>
              <a:rPr lang="it-IT" dirty="0" err="1" smtClean="0"/>
              <a:t>MMrn</a:t>
            </a:r>
            <a:r>
              <a:rPr lang="it-IT" dirty="0" smtClean="0"/>
              <a:t> </a:t>
            </a:r>
            <a:r>
              <a:rPr lang="it-IT" dirty="0" err="1" smtClean="0"/>
              <a:t>samráðsfundur</a:t>
            </a:r>
            <a:r>
              <a:rPr lang="it-IT" dirty="0" smtClean="0"/>
              <a:t> </a:t>
            </a:r>
            <a:r>
              <a:rPr lang="it-IT" dirty="0" err="1" smtClean="0"/>
              <a:t>um</a:t>
            </a:r>
            <a:r>
              <a:rPr lang="it-IT" dirty="0" smtClean="0"/>
              <a:t> </a:t>
            </a:r>
            <a:r>
              <a:rPr lang="it-IT" dirty="0" err="1" smtClean="0"/>
              <a:t>endurskoðun</a:t>
            </a:r>
            <a:r>
              <a:rPr lang="it-IT" dirty="0" smtClean="0"/>
              <a:t> </a:t>
            </a:r>
            <a:r>
              <a:rPr lang="it-IT" dirty="0" err="1" smtClean="0"/>
              <a:t>laga</a:t>
            </a:r>
            <a:endParaRPr lang="is-IS" dirty="0"/>
          </a:p>
        </p:txBody>
      </p:sp>
      <p:sp>
        <p:nvSpPr>
          <p:cNvPr id="16386" name="Rectangle 3"/>
          <p:cNvSpPr>
            <a:spLocks noGrp="1"/>
          </p:cNvSpPr>
          <p:nvPr>
            <p:ph type="body" idx="1"/>
          </p:nvPr>
        </p:nvSpPr>
        <p:spPr>
          <a:xfrm>
            <a:off x="179512" y="1196752"/>
            <a:ext cx="8784976" cy="5524723"/>
          </a:xfrm>
          <a:solidFill>
            <a:schemeClr val="bg1"/>
          </a:solidFill>
        </p:spPr>
        <p:txBody>
          <a:bodyPr/>
          <a:lstStyle/>
          <a:p>
            <a:pPr eaLnBrk="1" hangingPunct="1">
              <a:spcBef>
                <a:spcPts val="1800"/>
              </a:spcBef>
              <a:buNone/>
            </a:pPr>
            <a:r>
              <a:rPr lang="is-IS" sz="2400" dirty="0" smtClean="0"/>
              <a:t>Hverjir eru helstu kostir laganna?</a:t>
            </a:r>
          </a:p>
          <a:p>
            <a:pPr eaLnBrk="1" hangingPunct="1">
              <a:spcBef>
                <a:spcPts val="1800"/>
              </a:spcBef>
              <a:buNone/>
            </a:pPr>
            <a:r>
              <a:rPr lang="is-IS" sz="2000" dirty="0" smtClean="0"/>
              <a:t>Tilvist þeirra, heimild til að fjármagna „ákveðna“ starfsemi og tilvist Fræðslusjóðs; uppbygging sveigjanlegs kerfis, ákvæði um námsráðgjöf og raunfærnimat, … </a:t>
            </a:r>
          </a:p>
          <a:p>
            <a:pPr eaLnBrk="1" hangingPunct="1">
              <a:spcBef>
                <a:spcPts val="1800"/>
              </a:spcBef>
              <a:buNone/>
            </a:pPr>
            <a:r>
              <a:rPr lang="is-IS" sz="2400" dirty="0" smtClean="0"/>
              <a:t>Hverjir eru helstu vankantar þeirra?</a:t>
            </a:r>
          </a:p>
          <a:p>
            <a:pPr eaLnBrk="1" hangingPunct="1">
              <a:spcBef>
                <a:spcPts val="1800"/>
              </a:spcBef>
              <a:buNone/>
            </a:pPr>
            <a:r>
              <a:rPr lang="is-IS" sz="2400" dirty="0"/>
              <a:t>	</a:t>
            </a:r>
            <a:r>
              <a:rPr lang="is-IS" sz="2000" dirty="0" smtClean="0"/>
              <a:t>Óljóst hvert er raunverulegt hlutverk stjórnvalda; uppbygging tveggja framhaldskerfa; 2. gr. óljós og sumt ekki stutt í öðrum hlutum laganna, …</a:t>
            </a:r>
          </a:p>
          <a:p>
            <a:pPr eaLnBrk="1" hangingPunct="1">
              <a:spcBef>
                <a:spcPts val="1800"/>
              </a:spcBef>
              <a:buNone/>
            </a:pPr>
            <a:r>
              <a:rPr lang="is-IS" sz="2400" dirty="0" smtClean="0"/>
              <a:t>Hvað vantar inn í þau? </a:t>
            </a:r>
          </a:p>
          <a:p>
            <a:pPr eaLnBrk="1" hangingPunct="1">
              <a:spcBef>
                <a:spcPts val="1800"/>
              </a:spcBef>
              <a:buNone/>
            </a:pPr>
            <a:r>
              <a:rPr lang="is-IS" sz="2400" dirty="0"/>
              <a:t>	</a:t>
            </a:r>
            <a:r>
              <a:rPr lang="is-IS" sz="2000" dirty="0" smtClean="0"/>
              <a:t>Fullorðinsfræðslu, menntun fullorðinna, … </a:t>
            </a:r>
            <a:r>
              <a:rPr lang="is-IS" sz="2000" dirty="0" smtClean="0">
                <a:hlinkClick r:id="rId2"/>
              </a:rPr>
              <a:t>sjá sjónarmið ráðuneytisins við fyrirspurn</a:t>
            </a:r>
            <a:r>
              <a:rPr lang="is-IS" sz="2000" dirty="0" smtClean="0"/>
              <a:t>, Björns Leví. (Ráðuneytið segir í ritstýrðu svari sínu: „Í </a:t>
            </a:r>
            <a:r>
              <a:rPr lang="is-IS" sz="2000" dirty="0"/>
              <a:t>því sambandi virðist tímabært að hefja undirbúning að heildarlöggjöf um fullorðinsfræðslu á Íslandi</a:t>
            </a:r>
            <a:r>
              <a:rPr lang="is-IS" sz="2000" dirty="0" smtClean="0"/>
              <a:t>.“) En ef 2. gr. fengi meiri stuðning í lögunum að öðru leyti, en því sem bara stendur í þeirri grein, þá væri staðan mun betri. … </a:t>
            </a:r>
          </a:p>
          <a:p>
            <a:pPr eaLnBrk="1" hangingPunct="1"/>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endParaRPr lang="is-IS" sz="2400" dirty="0" smtClean="0"/>
          </a:p>
          <a:p>
            <a:pPr eaLnBrk="1" hangingPunct="1">
              <a:buFont typeface="Arial" charset="0"/>
              <a:buNone/>
            </a:pPr>
            <a:endParaRPr lang="en-GB" sz="2400" dirty="0" smtClean="0"/>
          </a:p>
          <a:p>
            <a:pPr eaLnBrk="1" hangingPunct="1"/>
            <a:endParaRPr lang="en-GB" sz="2400" dirty="0" smtClean="0"/>
          </a:p>
          <a:p>
            <a:pPr eaLnBrk="1" hangingPunct="1">
              <a:buFont typeface="Arial" charset="0"/>
              <a:buNone/>
            </a:pPr>
            <a:endParaRPr lang="en-GB" sz="2400" dirty="0" smtClean="0"/>
          </a:p>
          <a:p>
            <a:pPr eaLnBrk="1" hangingPunct="1">
              <a:buFont typeface="Arial" charset="0"/>
              <a:buNone/>
            </a:pPr>
            <a:endParaRPr lang="en-GB" sz="2400" dirty="0" smtClean="0"/>
          </a:p>
        </p:txBody>
      </p:sp>
    </p:spTree>
    <p:extLst>
      <p:ext uri="{BB962C8B-B14F-4D97-AF65-F5344CB8AC3E}">
        <p14:creationId xmlns:p14="http://schemas.microsoft.com/office/powerpoint/2010/main" val="300558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þ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þ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10664</TotalTime>
  <Words>1443</Words>
  <Application>Microsoft Office PowerPoint</Application>
  <PresentationFormat>On-screen Show (4:3)</PresentationFormat>
  <Paragraphs>218</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1_Office Theme</vt:lpstr>
      <vt:lpstr>Samráðsfundur í mmrn vegna endurskoðunar   laga um framhaldsfræðslu nr. 27/2010</vt:lpstr>
      <vt:lpstr>Nám fullorðinna. Horft fram á veg. </vt:lpstr>
      <vt:lpstr> I. Umfjöllun um forms- og efnisatriði núverandi stöðu</vt:lpstr>
      <vt:lpstr> I. Umfjöllun um forms- og efnisatriði núverandi stöðu</vt:lpstr>
      <vt:lpstr> I. Umfjöllun um forms- og efnisatriði núverandi stöðu</vt:lpstr>
      <vt:lpstr>Um hvað er rætt? </vt:lpstr>
      <vt:lpstr>Um hvað er rætt? Áhersla á tvennt í senn</vt:lpstr>
      <vt:lpstr> I. Umfjöllun um forms- og efnisatriði núverandi stöðu</vt:lpstr>
      <vt:lpstr> I. Umfjöllun um forms- og efnisatriði núverandi stöðu</vt:lpstr>
      <vt:lpstr> II. Umfjöllun um átakaefnin (sem þægilegast er að fjalla ekki um)</vt:lpstr>
      <vt:lpstr> II. Umfjöllun um átakaefnin (sem þægilegast er að fjalla ekki um)</vt:lpstr>
      <vt:lpstr> III. Kanna hvaða leiðsögn gefur hugmynd eða lyftir hugsjón um öflugt símenntunar samfélag?</vt:lpstr>
      <vt:lpstr>Menntakerfi – um hvað snýst umræða um skipan menntunar? Kann að vera að hún sé úrelt; passi betur við 1950?</vt:lpstr>
      <vt:lpstr> III. Kanna hvaða leiðsögn gefur hugmynd eða lyftir hugsjón um öflugt símenntunar samfélag?</vt:lpstr>
      <vt:lpstr> III. Kanna hvaða leiðsögn gefur hugmynd eða lyftir hugsjón um öflugt símenntunar samfélag?</vt:lpstr>
      <vt:lpstr>PowerPoint Presentation</vt:lpstr>
      <vt:lpstr> III. Kanna hvaða leiðsögn gefur hugmynd eða lyftir hugsjón um öflugt símenntunar samfélag?</vt:lpstr>
      <vt:lpstr> Spurningarnar 6</vt:lpstr>
      <vt:lpstr>PowerPoint Presentation</vt:lpstr>
    </vt:vector>
  </TitlesOfParts>
  <Company>Espur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Jón Torfi Jónasson</dc:creator>
  <cp:lastModifiedBy>Jón Torfi Jónasson</cp:lastModifiedBy>
  <cp:revision>793</cp:revision>
  <dcterms:created xsi:type="dcterms:W3CDTF">2009-05-18T15:52:34Z</dcterms:created>
  <dcterms:modified xsi:type="dcterms:W3CDTF">2018-02-06T08:42:11Z</dcterms:modified>
</cp:coreProperties>
</file>