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0"/>
  </p:notesMasterIdLst>
  <p:handoutMasterIdLst>
    <p:handoutMasterId r:id="rId21"/>
  </p:handoutMasterIdLst>
  <p:sldIdLst>
    <p:sldId id="256" r:id="rId2"/>
    <p:sldId id="508" r:id="rId3"/>
    <p:sldId id="541" r:id="rId4"/>
    <p:sldId id="539" r:id="rId5"/>
    <p:sldId id="534" r:id="rId6"/>
    <p:sldId id="540" r:id="rId7"/>
    <p:sldId id="536" r:id="rId8"/>
    <p:sldId id="542" r:id="rId9"/>
    <p:sldId id="526" r:id="rId10"/>
    <p:sldId id="537" r:id="rId11"/>
    <p:sldId id="527" r:id="rId12"/>
    <p:sldId id="528" r:id="rId13"/>
    <p:sldId id="529" r:id="rId14"/>
    <p:sldId id="491" r:id="rId15"/>
    <p:sldId id="533" r:id="rId16"/>
    <p:sldId id="535" r:id="rId17"/>
    <p:sldId id="531" r:id="rId18"/>
    <p:sldId id="495" r:id="rId19"/>
  </p:sldIdLst>
  <p:sldSz cx="10177463" cy="7616825"/>
  <p:notesSz cx="6797675" cy="9928225"/>
  <p:defaultTextStyle>
    <a:defPPr>
      <a:defRPr lang="en-GB"/>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0608" indent="-95198" algn="l" rtl="0" fontAlgn="base">
      <a:spcBef>
        <a:spcPct val="0"/>
      </a:spcBef>
      <a:spcAft>
        <a:spcPct val="0"/>
      </a:spcAft>
      <a:defRPr kern="1200">
        <a:solidFill>
          <a:schemeClr val="tx1"/>
        </a:solidFill>
        <a:latin typeface="Arial" charset="0"/>
        <a:ea typeface="ＭＳ Ｐゴシック" charset="-128"/>
        <a:cs typeface="+mn-cs"/>
      </a:defRPr>
    </a:lvl2pPr>
    <a:lvl3pPr marL="904388" indent="-190397" algn="l" rtl="0" fontAlgn="base">
      <a:spcBef>
        <a:spcPct val="0"/>
      </a:spcBef>
      <a:spcAft>
        <a:spcPct val="0"/>
      </a:spcAft>
      <a:defRPr kern="1200">
        <a:solidFill>
          <a:schemeClr val="tx1"/>
        </a:solidFill>
        <a:latin typeface="Arial" charset="0"/>
        <a:ea typeface="ＭＳ Ｐゴシック" charset="-128"/>
        <a:cs typeface="+mn-cs"/>
      </a:defRPr>
    </a:lvl3pPr>
    <a:lvl4pPr marL="1358169" indent="-287184" algn="l" rtl="0" fontAlgn="base">
      <a:spcBef>
        <a:spcPct val="0"/>
      </a:spcBef>
      <a:spcAft>
        <a:spcPct val="0"/>
      </a:spcAft>
      <a:defRPr kern="1200">
        <a:solidFill>
          <a:schemeClr val="tx1"/>
        </a:solidFill>
        <a:latin typeface="Arial" charset="0"/>
        <a:ea typeface="ＭＳ Ｐゴシック" charset="-128"/>
        <a:cs typeface="+mn-cs"/>
      </a:defRPr>
    </a:lvl4pPr>
    <a:lvl5pPr marL="1813539" indent="-383968" algn="l" rtl="0" fontAlgn="base">
      <a:spcBef>
        <a:spcPct val="0"/>
      </a:spcBef>
      <a:spcAft>
        <a:spcPct val="0"/>
      </a:spcAft>
      <a:defRPr kern="1200">
        <a:solidFill>
          <a:schemeClr val="tx1"/>
        </a:solidFill>
        <a:latin typeface="Arial" charset="0"/>
        <a:ea typeface="ＭＳ Ｐゴシック" charset="-128"/>
        <a:cs typeface="+mn-cs"/>
      </a:defRPr>
    </a:lvl5pPr>
    <a:lvl6pPr marL="2284772" algn="l" defTabSz="913909" rtl="0" eaLnBrk="1" latinLnBrk="0" hangingPunct="1">
      <a:defRPr kern="1200">
        <a:solidFill>
          <a:schemeClr val="tx1"/>
        </a:solidFill>
        <a:latin typeface="Arial" charset="0"/>
        <a:ea typeface="ＭＳ Ｐゴシック" charset="-128"/>
        <a:cs typeface="+mn-cs"/>
      </a:defRPr>
    </a:lvl6pPr>
    <a:lvl7pPr marL="2741725" algn="l" defTabSz="913909" rtl="0" eaLnBrk="1" latinLnBrk="0" hangingPunct="1">
      <a:defRPr kern="1200">
        <a:solidFill>
          <a:schemeClr val="tx1"/>
        </a:solidFill>
        <a:latin typeface="Arial" charset="0"/>
        <a:ea typeface="ＭＳ Ｐゴシック" charset="-128"/>
        <a:cs typeface="+mn-cs"/>
      </a:defRPr>
    </a:lvl7pPr>
    <a:lvl8pPr marL="3198680" algn="l" defTabSz="913909" rtl="0" eaLnBrk="1" latinLnBrk="0" hangingPunct="1">
      <a:defRPr kern="1200">
        <a:solidFill>
          <a:schemeClr val="tx1"/>
        </a:solidFill>
        <a:latin typeface="Arial" charset="0"/>
        <a:ea typeface="ＭＳ Ｐゴシック" charset="-128"/>
        <a:cs typeface="+mn-cs"/>
      </a:defRPr>
    </a:lvl8pPr>
    <a:lvl9pPr marL="3655632" algn="l" defTabSz="913909"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399">
          <p15:clr>
            <a:srgbClr val="A4A3A4"/>
          </p15:clr>
        </p15:guide>
        <p15:guide id="2" pos="3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FFFFFF"/>
    <a:srgbClr val="99F030"/>
    <a:srgbClr val="E6E6E6"/>
    <a:srgbClr val="FFFF99"/>
    <a:srgbClr val="FCB274"/>
    <a:srgbClr val="FF5050"/>
    <a:srgbClr val="77672D"/>
    <a:srgbClr val="7CC33B"/>
    <a:srgbClr val="86A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6" autoAdjust="0"/>
    <p:restoredTop sz="69902" autoAdjust="0"/>
  </p:normalViewPr>
  <p:slideViewPr>
    <p:cSldViewPr>
      <p:cViewPr varScale="1">
        <p:scale>
          <a:sx n="52" d="100"/>
          <a:sy n="52" d="100"/>
        </p:scale>
        <p:origin x="2093" y="53"/>
      </p:cViewPr>
      <p:guideLst>
        <p:guide orient="horz" pos="2399"/>
        <p:guide pos="3206"/>
      </p:guideLst>
    </p:cSldViewPr>
  </p:slideViewPr>
  <p:outlineViewPr>
    <p:cViewPr>
      <p:scale>
        <a:sx n="33" d="100"/>
        <a:sy n="33" d="100"/>
      </p:scale>
      <p:origin x="0" y="-2630"/>
    </p:cViewPr>
  </p:outlineViewPr>
  <p:notesTextViewPr>
    <p:cViewPr>
      <p:scale>
        <a:sx n="100" d="100"/>
        <a:sy n="100" d="100"/>
      </p:scale>
      <p:origin x="0" y="0"/>
    </p:cViewPr>
  </p:notesTextViewPr>
  <p:sorterViewPr>
    <p:cViewPr>
      <p:scale>
        <a:sx n="55" d="100"/>
        <a:sy n="5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íðuhaussstaðgengill 1"/>
          <p:cNvSpPr>
            <a:spLocks noGrp="1"/>
          </p:cNvSpPr>
          <p:nvPr>
            <p:ph type="hdr" sz="quarter"/>
          </p:nvPr>
        </p:nvSpPr>
        <p:spPr>
          <a:xfrm>
            <a:off x="0" y="0"/>
            <a:ext cx="2945659" cy="496411"/>
          </a:xfrm>
          <a:prstGeom prst="rect">
            <a:avLst/>
          </a:prstGeom>
        </p:spPr>
        <p:txBody>
          <a:bodyPr vert="horz" lIns="91001" tIns="45501" rIns="91001" bIns="45501" rtlCol="0"/>
          <a:lstStyle>
            <a:lvl1pPr algn="l">
              <a:defRPr sz="1200"/>
            </a:lvl1pPr>
          </a:lstStyle>
          <a:p>
            <a:endParaRPr lang="is-IS" dirty="0"/>
          </a:p>
        </p:txBody>
      </p:sp>
      <p:sp>
        <p:nvSpPr>
          <p:cNvPr id="3" name="Dagsetningarstaðgengill 2"/>
          <p:cNvSpPr>
            <a:spLocks noGrp="1"/>
          </p:cNvSpPr>
          <p:nvPr>
            <p:ph type="dt" sz="quarter" idx="1"/>
          </p:nvPr>
        </p:nvSpPr>
        <p:spPr>
          <a:xfrm>
            <a:off x="3850443" y="0"/>
            <a:ext cx="2945659" cy="496411"/>
          </a:xfrm>
          <a:prstGeom prst="rect">
            <a:avLst/>
          </a:prstGeom>
        </p:spPr>
        <p:txBody>
          <a:bodyPr vert="horz" lIns="91001" tIns="45501" rIns="91001" bIns="45501" rtlCol="0"/>
          <a:lstStyle>
            <a:lvl1pPr algn="r">
              <a:defRPr sz="1200"/>
            </a:lvl1pPr>
          </a:lstStyle>
          <a:p>
            <a:fld id="{AF82CB6C-F16E-4D49-ABD1-14B0C117BA3A}" type="datetimeFigureOut">
              <a:rPr lang="is-IS" smtClean="0"/>
              <a:pPr/>
              <a:t>8.3.2018</a:t>
            </a:fld>
            <a:endParaRPr lang="is-IS" dirty="0"/>
          </a:p>
        </p:txBody>
      </p:sp>
      <p:sp>
        <p:nvSpPr>
          <p:cNvPr id="4" name="Síðufótarstaðgengill 3"/>
          <p:cNvSpPr>
            <a:spLocks noGrp="1"/>
          </p:cNvSpPr>
          <p:nvPr>
            <p:ph type="ftr" sz="quarter" idx="2"/>
          </p:nvPr>
        </p:nvSpPr>
        <p:spPr>
          <a:xfrm>
            <a:off x="0" y="9430091"/>
            <a:ext cx="2945659" cy="496411"/>
          </a:xfrm>
          <a:prstGeom prst="rect">
            <a:avLst/>
          </a:prstGeom>
        </p:spPr>
        <p:txBody>
          <a:bodyPr vert="horz" lIns="91001" tIns="45501" rIns="91001" bIns="45501" rtlCol="0" anchor="b"/>
          <a:lstStyle>
            <a:lvl1pPr algn="l">
              <a:defRPr sz="1200"/>
            </a:lvl1pPr>
          </a:lstStyle>
          <a:p>
            <a:endParaRPr lang="is-IS" dirty="0"/>
          </a:p>
        </p:txBody>
      </p:sp>
      <p:sp>
        <p:nvSpPr>
          <p:cNvPr id="5" name="Skyggnunúmersstaðgengill 4"/>
          <p:cNvSpPr>
            <a:spLocks noGrp="1"/>
          </p:cNvSpPr>
          <p:nvPr>
            <p:ph type="sldNum" sz="quarter" idx="3"/>
          </p:nvPr>
        </p:nvSpPr>
        <p:spPr>
          <a:xfrm>
            <a:off x="3850443" y="9430091"/>
            <a:ext cx="2945659" cy="496411"/>
          </a:xfrm>
          <a:prstGeom prst="rect">
            <a:avLst/>
          </a:prstGeom>
        </p:spPr>
        <p:txBody>
          <a:bodyPr vert="horz" lIns="91001" tIns="45501" rIns="91001" bIns="45501" rtlCol="0" anchor="b"/>
          <a:lstStyle>
            <a:lvl1pPr algn="r">
              <a:defRPr sz="1200"/>
            </a:lvl1pPr>
          </a:lstStyle>
          <a:p>
            <a:fld id="{104491F7-D900-426F-8440-6E13F05A78C8}" type="slidenum">
              <a:rPr lang="is-IS" smtClean="0"/>
              <a:pPr/>
              <a:t>‹#›</a:t>
            </a:fld>
            <a:endParaRPr lang="is-IS" dirty="0"/>
          </a:p>
        </p:txBody>
      </p:sp>
    </p:spTree>
    <p:extLst>
      <p:ext uri="{BB962C8B-B14F-4D97-AF65-F5344CB8AC3E}">
        <p14:creationId xmlns:p14="http://schemas.microsoft.com/office/powerpoint/2010/main" val="912067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íðuhaussstaðgengill 1"/>
          <p:cNvSpPr>
            <a:spLocks noGrp="1"/>
          </p:cNvSpPr>
          <p:nvPr>
            <p:ph type="hdr" sz="quarter"/>
          </p:nvPr>
        </p:nvSpPr>
        <p:spPr>
          <a:xfrm>
            <a:off x="0" y="0"/>
            <a:ext cx="2945659" cy="496411"/>
          </a:xfrm>
          <a:prstGeom prst="rect">
            <a:avLst/>
          </a:prstGeom>
        </p:spPr>
        <p:txBody>
          <a:bodyPr vert="horz" lIns="91001" tIns="45501" rIns="91001" bIns="45501" rtlCol="0"/>
          <a:lstStyle>
            <a:lvl1pPr algn="l">
              <a:defRPr sz="1200"/>
            </a:lvl1pPr>
          </a:lstStyle>
          <a:p>
            <a:pPr>
              <a:defRPr/>
            </a:pPr>
            <a:endParaRPr lang="is-IS" dirty="0"/>
          </a:p>
        </p:txBody>
      </p:sp>
      <p:sp>
        <p:nvSpPr>
          <p:cNvPr id="3" name="Dagsetningarstaðgengill 2"/>
          <p:cNvSpPr>
            <a:spLocks noGrp="1"/>
          </p:cNvSpPr>
          <p:nvPr>
            <p:ph type="dt" idx="1"/>
          </p:nvPr>
        </p:nvSpPr>
        <p:spPr>
          <a:xfrm>
            <a:off x="3850443" y="0"/>
            <a:ext cx="2945659" cy="496411"/>
          </a:xfrm>
          <a:prstGeom prst="rect">
            <a:avLst/>
          </a:prstGeom>
        </p:spPr>
        <p:txBody>
          <a:bodyPr vert="horz" lIns="91001" tIns="45501" rIns="91001" bIns="45501" rtlCol="0"/>
          <a:lstStyle>
            <a:lvl1pPr algn="r">
              <a:defRPr sz="1200"/>
            </a:lvl1pPr>
          </a:lstStyle>
          <a:p>
            <a:pPr>
              <a:defRPr/>
            </a:pPr>
            <a:fld id="{569DEEAF-5F7B-4BC2-B333-8F9C2AE78D60}" type="datetimeFigureOut">
              <a:rPr lang="is-IS"/>
              <a:pPr>
                <a:defRPr/>
              </a:pPr>
              <a:t>8.3.2018</a:t>
            </a:fld>
            <a:endParaRPr lang="is-IS" dirty="0"/>
          </a:p>
        </p:txBody>
      </p:sp>
      <p:sp>
        <p:nvSpPr>
          <p:cNvPr id="4" name="Skyggnumyndastaðgengill 3"/>
          <p:cNvSpPr>
            <a:spLocks noGrp="1" noRot="1" noChangeAspect="1"/>
          </p:cNvSpPr>
          <p:nvPr>
            <p:ph type="sldImg" idx="2"/>
          </p:nvPr>
        </p:nvSpPr>
        <p:spPr>
          <a:xfrm>
            <a:off x="911225" y="744538"/>
            <a:ext cx="4975225" cy="3724275"/>
          </a:xfrm>
          <a:prstGeom prst="rect">
            <a:avLst/>
          </a:prstGeom>
          <a:noFill/>
          <a:ln w="12700">
            <a:solidFill>
              <a:prstClr val="black"/>
            </a:solidFill>
          </a:ln>
        </p:spPr>
        <p:txBody>
          <a:bodyPr vert="horz" lIns="91001" tIns="45501" rIns="91001" bIns="45501" rtlCol="0" anchor="ctr"/>
          <a:lstStyle/>
          <a:p>
            <a:pPr lvl="0"/>
            <a:endParaRPr lang="is-IS" noProof="0" dirty="0" smtClean="0"/>
          </a:p>
        </p:txBody>
      </p:sp>
      <p:sp>
        <p:nvSpPr>
          <p:cNvPr id="5" name="Minnispunktastaðgengill 4"/>
          <p:cNvSpPr>
            <a:spLocks noGrp="1"/>
          </p:cNvSpPr>
          <p:nvPr>
            <p:ph type="body" sz="quarter" idx="3"/>
          </p:nvPr>
        </p:nvSpPr>
        <p:spPr>
          <a:xfrm>
            <a:off x="679768" y="4715907"/>
            <a:ext cx="5438140" cy="4467701"/>
          </a:xfrm>
          <a:prstGeom prst="rect">
            <a:avLst/>
          </a:prstGeom>
        </p:spPr>
        <p:txBody>
          <a:bodyPr vert="horz" lIns="91001" tIns="45501" rIns="91001" bIns="45501" rtlCol="0"/>
          <a:lstStyle/>
          <a:p>
            <a:pPr lvl="0"/>
            <a:r>
              <a:rPr lang="is-IS" noProof="0" smtClean="0"/>
              <a:t>Smelltu til að breyta stílum aðaltexta</a:t>
            </a:r>
          </a:p>
          <a:p>
            <a:pPr lvl="1"/>
            <a:r>
              <a:rPr lang="is-IS" noProof="0" smtClean="0"/>
              <a:t>Annað stig</a:t>
            </a:r>
          </a:p>
          <a:p>
            <a:pPr lvl="2"/>
            <a:r>
              <a:rPr lang="is-IS" noProof="0" smtClean="0"/>
              <a:t>Þriðja stig</a:t>
            </a:r>
          </a:p>
          <a:p>
            <a:pPr lvl="3"/>
            <a:r>
              <a:rPr lang="is-IS" noProof="0" smtClean="0"/>
              <a:t>Fjórða stig</a:t>
            </a:r>
          </a:p>
          <a:p>
            <a:pPr lvl="4"/>
            <a:r>
              <a:rPr lang="is-IS" noProof="0" smtClean="0"/>
              <a:t>Fimmta stig</a:t>
            </a:r>
          </a:p>
        </p:txBody>
      </p:sp>
      <p:sp>
        <p:nvSpPr>
          <p:cNvPr id="6" name="Síðufótarstaðgengill 5"/>
          <p:cNvSpPr>
            <a:spLocks noGrp="1"/>
          </p:cNvSpPr>
          <p:nvPr>
            <p:ph type="ftr" sz="quarter" idx="4"/>
          </p:nvPr>
        </p:nvSpPr>
        <p:spPr>
          <a:xfrm>
            <a:off x="0" y="9430091"/>
            <a:ext cx="2945659" cy="496411"/>
          </a:xfrm>
          <a:prstGeom prst="rect">
            <a:avLst/>
          </a:prstGeom>
        </p:spPr>
        <p:txBody>
          <a:bodyPr vert="horz" lIns="91001" tIns="45501" rIns="91001" bIns="45501" rtlCol="0" anchor="b"/>
          <a:lstStyle>
            <a:lvl1pPr algn="l">
              <a:defRPr sz="1200"/>
            </a:lvl1pPr>
          </a:lstStyle>
          <a:p>
            <a:pPr>
              <a:defRPr/>
            </a:pPr>
            <a:endParaRPr lang="is-IS" dirty="0"/>
          </a:p>
        </p:txBody>
      </p:sp>
      <p:sp>
        <p:nvSpPr>
          <p:cNvPr id="7" name="Skyggnunúmersstaðgengill 6"/>
          <p:cNvSpPr>
            <a:spLocks noGrp="1"/>
          </p:cNvSpPr>
          <p:nvPr>
            <p:ph type="sldNum" sz="quarter" idx="5"/>
          </p:nvPr>
        </p:nvSpPr>
        <p:spPr>
          <a:xfrm>
            <a:off x="3850443" y="9430091"/>
            <a:ext cx="2945659" cy="496411"/>
          </a:xfrm>
          <a:prstGeom prst="rect">
            <a:avLst/>
          </a:prstGeom>
        </p:spPr>
        <p:txBody>
          <a:bodyPr vert="horz" lIns="91001" tIns="45501" rIns="91001" bIns="45501" rtlCol="0" anchor="b"/>
          <a:lstStyle>
            <a:lvl1pPr algn="r">
              <a:defRPr sz="1200"/>
            </a:lvl1pPr>
          </a:lstStyle>
          <a:p>
            <a:pPr>
              <a:defRPr/>
            </a:pPr>
            <a:fld id="{0E7A0564-ECC4-4730-90AE-0F173C815A50}" type="slidenum">
              <a:rPr lang="is-IS"/>
              <a:pPr>
                <a:defRPr/>
              </a:pPr>
              <a:t>‹#›</a:t>
            </a:fld>
            <a:endParaRPr lang="is-IS" dirty="0"/>
          </a:p>
        </p:txBody>
      </p:sp>
    </p:spTree>
    <p:extLst>
      <p:ext uri="{BB962C8B-B14F-4D97-AF65-F5344CB8AC3E}">
        <p14:creationId xmlns:p14="http://schemas.microsoft.com/office/powerpoint/2010/main" val="2336869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6957" algn="l" rtl="0" eaLnBrk="0" fontAlgn="base" hangingPunct="0">
      <a:spcBef>
        <a:spcPct val="30000"/>
      </a:spcBef>
      <a:spcAft>
        <a:spcPct val="0"/>
      </a:spcAft>
      <a:defRPr sz="1200" kern="1200">
        <a:solidFill>
          <a:schemeClr val="tx1"/>
        </a:solidFill>
        <a:latin typeface="+mn-lt"/>
        <a:ea typeface="+mn-ea"/>
        <a:cs typeface="+mn-cs"/>
      </a:defRPr>
    </a:lvl2pPr>
    <a:lvl3pPr marL="913909" algn="l" rtl="0" eaLnBrk="0" fontAlgn="base" hangingPunct="0">
      <a:spcBef>
        <a:spcPct val="30000"/>
      </a:spcBef>
      <a:spcAft>
        <a:spcPct val="0"/>
      </a:spcAft>
      <a:defRPr sz="1200" kern="1200">
        <a:solidFill>
          <a:schemeClr val="tx1"/>
        </a:solidFill>
        <a:latin typeface="+mn-lt"/>
        <a:ea typeface="+mn-ea"/>
        <a:cs typeface="+mn-cs"/>
      </a:defRPr>
    </a:lvl3pPr>
    <a:lvl4pPr marL="1370864" algn="l" rtl="0" eaLnBrk="0" fontAlgn="base" hangingPunct="0">
      <a:spcBef>
        <a:spcPct val="30000"/>
      </a:spcBef>
      <a:spcAft>
        <a:spcPct val="0"/>
      </a:spcAft>
      <a:defRPr sz="1200" kern="1200">
        <a:solidFill>
          <a:schemeClr val="tx1"/>
        </a:solidFill>
        <a:latin typeface="+mn-lt"/>
        <a:ea typeface="+mn-ea"/>
        <a:cs typeface="+mn-cs"/>
      </a:defRPr>
    </a:lvl4pPr>
    <a:lvl5pPr marL="1827818" algn="l" rtl="0" eaLnBrk="0" fontAlgn="base" hangingPunct="0">
      <a:spcBef>
        <a:spcPct val="30000"/>
      </a:spcBef>
      <a:spcAft>
        <a:spcPct val="0"/>
      </a:spcAft>
      <a:defRPr sz="1200" kern="1200">
        <a:solidFill>
          <a:schemeClr val="tx1"/>
        </a:solidFill>
        <a:latin typeface="+mn-lt"/>
        <a:ea typeface="+mn-ea"/>
        <a:cs typeface="+mn-cs"/>
      </a:defRPr>
    </a:lvl5pPr>
    <a:lvl6pPr marL="2284772" algn="l" defTabSz="913909" rtl="0" eaLnBrk="1" latinLnBrk="0" hangingPunct="1">
      <a:defRPr sz="1200" kern="1200">
        <a:solidFill>
          <a:schemeClr val="tx1"/>
        </a:solidFill>
        <a:latin typeface="+mn-lt"/>
        <a:ea typeface="+mn-ea"/>
        <a:cs typeface="+mn-cs"/>
      </a:defRPr>
    </a:lvl6pPr>
    <a:lvl7pPr marL="2741725" algn="l" defTabSz="913909" rtl="0" eaLnBrk="1" latinLnBrk="0" hangingPunct="1">
      <a:defRPr sz="1200" kern="1200">
        <a:solidFill>
          <a:schemeClr val="tx1"/>
        </a:solidFill>
        <a:latin typeface="+mn-lt"/>
        <a:ea typeface="+mn-ea"/>
        <a:cs typeface="+mn-cs"/>
      </a:defRPr>
    </a:lvl7pPr>
    <a:lvl8pPr marL="3198680" algn="l" defTabSz="913909" rtl="0" eaLnBrk="1" latinLnBrk="0" hangingPunct="1">
      <a:defRPr sz="1200" kern="1200">
        <a:solidFill>
          <a:schemeClr val="tx1"/>
        </a:solidFill>
        <a:latin typeface="+mn-lt"/>
        <a:ea typeface="+mn-ea"/>
        <a:cs typeface="+mn-cs"/>
      </a:defRPr>
    </a:lvl8pPr>
    <a:lvl9pPr marL="3655632" algn="l" defTabSz="9139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2</a:t>
            </a:fld>
            <a:endParaRPr lang="is-IS" dirty="0"/>
          </a:p>
        </p:txBody>
      </p:sp>
    </p:spTree>
    <p:extLst>
      <p:ext uri="{BB962C8B-B14F-4D97-AF65-F5344CB8AC3E}">
        <p14:creationId xmlns:p14="http://schemas.microsoft.com/office/powerpoint/2010/main" val="827122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11</a:t>
            </a:fld>
            <a:endParaRPr lang="is-IS" dirty="0"/>
          </a:p>
        </p:txBody>
      </p:sp>
    </p:spTree>
    <p:extLst>
      <p:ext uri="{BB962C8B-B14F-4D97-AF65-F5344CB8AC3E}">
        <p14:creationId xmlns:p14="http://schemas.microsoft.com/office/powerpoint/2010/main" val="3708394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12</a:t>
            </a:fld>
            <a:endParaRPr lang="is-IS" dirty="0"/>
          </a:p>
        </p:txBody>
      </p:sp>
    </p:spTree>
    <p:extLst>
      <p:ext uri="{BB962C8B-B14F-4D97-AF65-F5344CB8AC3E}">
        <p14:creationId xmlns:p14="http://schemas.microsoft.com/office/powerpoint/2010/main" val="632660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13</a:t>
            </a:fld>
            <a:endParaRPr lang="is-IS" dirty="0"/>
          </a:p>
        </p:txBody>
      </p:sp>
    </p:spTree>
    <p:extLst>
      <p:ext uri="{BB962C8B-B14F-4D97-AF65-F5344CB8AC3E}">
        <p14:creationId xmlns:p14="http://schemas.microsoft.com/office/powerpoint/2010/main" val="4213929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14</a:t>
            </a:fld>
            <a:endParaRPr lang="is-IS" dirty="0"/>
          </a:p>
        </p:txBody>
      </p:sp>
    </p:spTree>
    <p:extLst>
      <p:ext uri="{BB962C8B-B14F-4D97-AF65-F5344CB8AC3E}">
        <p14:creationId xmlns:p14="http://schemas.microsoft.com/office/powerpoint/2010/main" val="199514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15</a:t>
            </a:fld>
            <a:endParaRPr lang="is-IS" dirty="0"/>
          </a:p>
        </p:txBody>
      </p:sp>
    </p:spTree>
    <p:extLst>
      <p:ext uri="{BB962C8B-B14F-4D97-AF65-F5344CB8AC3E}">
        <p14:creationId xmlns:p14="http://schemas.microsoft.com/office/powerpoint/2010/main" val="17601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16</a:t>
            </a:fld>
            <a:endParaRPr lang="is-IS" dirty="0"/>
          </a:p>
        </p:txBody>
      </p:sp>
    </p:spTree>
    <p:extLst>
      <p:ext uri="{BB962C8B-B14F-4D97-AF65-F5344CB8AC3E}">
        <p14:creationId xmlns:p14="http://schemas.microsoft.com/office/powerpoint/2010/main" val="1037958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17</a:t>
            </a:fld>
            <a:endParaRPr lang="is-IS" dirty="0"/>
          </a:p>
        </p:txBody>
      </p:sp>
    </p:spTree>
    <p:extLst>
      <p:ext uri="{BB962C8B-B14F-4D97-AF65-F5344CB8AC3E}">
        <p14:creationId xmlns:p14="http://schemas.microsoft.com/office/powerpoint/2010/main" val="2806430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18</a:t>
            </a:fld>
            <a:endParaRPr lang="is-IS" dirty="0"/>
          </a:p>
        </p:txBody>
      </p:sp>
    </p:spTree>
    <p:extLst>
      <p:ext uri="{BB962C8B-B14F-4D97-AF65-F5344CB8AC3E}">
        <p14:creationId xmlns:p14="http://schemas.microsoft.com/office/powerpoint/2010/main" val="1230948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3</a:t>
            </a:fld>
            <a:endParaRPr lang="is-IS" dirty="0"/>
          </a:p>
        </p:txBody>
      </p:sp>
    </p:spTree>
    <p:extLst>
      <p:ext uri="{BB962C8B-B14F-4D97-AF65-F5344CB8AC3E}">
        <p14:creationId xmlns:p14="http://schemas.microsoft.com/office/powerpoint/2010/main" val="1057670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4</a:t>
            </a:fld>
            <a:endParaRPr lang="is-IS" dirty="0"/>
          </a:p>
        </p:txBody>
      </p:sp>
    </p:spTree>
    <p:extLst>
      <p:ext uri="{BB962C8B-B14F-4D97-AF65-F5344CB8AC3E}">
        <p14:creationId xmlns:p14="http://schemas.microsoft.com/office/powerpoint/2010/main" val="1574842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5</a:t>
            </a:fld>
            <a:endParaRPr lang="is-IS" dirty="0"/>
          </a:p>
        </p:txBody>
      </p:sp>
    </p:spTree>
    <p:extLst>
      <p:ext uri="{BB962C8B-B14F-4D97-AF65-F5344CB8AC3E}">
        <p14:creationId xmlns:p14="http://schemas.microsoft.com/office/powerpoint/2010/main" val="1941213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6</a:t>
            </a:fld>
            <a:endParaRPr lang="is-IS" dirty="0"/>
          </a:p>
        </p:txBody>
      </p:sp>
    </p:spTree>
    <p:extLst>
      <p:ext uri="{BB962C8B-B14F-4D97-AF65-F5344CB8AC3E}">
        <p14:creationId xmlns:p14="http://schemas.microsoft.com/office/powerpoint/2010/main" val="2362964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7</a:t>
            </a:fld>
            <a:endParaRPr lang="is-IS" dirty="0"/>
          </a:p>
        </p:txBody>
      </p:sp>
    </p:spTree>
    <p:extLst>
      <p:ext uri="{BB962C8B-B14F-4D97-AF65-F5344CB8AC3E}">
        <p14:creationId xmlns:p14="http://schemas.microsoft.com/office/powerpoint/2010/main" val="3822504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8</a:t>
            </a:fld>
            <a:endParaRPr lang="is-IS" dirty="0"/>
          </a:p>
        </p:txBody>
      </p:sp>
    </p:spTree>
    <p:extLst>
      <p:ext uri="{BB962C8B-B14F-4D97-AF65-F5344CB8AC3E}">
        <p14:creationId xmlns:p14="http://schemas.microsoft.com/office/powerpoint/2010/main" val="3383839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9</a:t>
            </a:fld>
            <a:endParaRPr lang="is-IS" dirty="0"/>
          </a:p>
        </p:txBody>
      </p:sp>
    </p:spTree>
    <p:extLst>
      <p:ext uri="{BB962C8B-B14F-4D97-AF65-F5344CB8AC3E}">
        <p14:creationId xmlns:p14="http://schemas.microsoft.com/office/powerpoint/2010/main" val="3968398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10</a:t>
            </a:fld>
            <a:endParaRPr lang="is-IS" dirty="0"/>
          </a:p>
        </p:txBody>
      </p:sp>
    </p:spTree>
    <p:extLst>
      <p:ext uri="{BB962C8B-B14F-4D97-AF65-F5344CB8AC3E}">
        <p14:creationId xmlns:p14="http://schemas.microsoft.com/office/powerpoint/2010/main" val="940311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3311" y="2366163"/>
            <a:ext cx="8650844" cy="1632681"/>
          </a:xfrm>
        </p:spPr>
        <p:txBody>
          <a:bodyPr/>
          <a:lstStyle/>
          <a:p>
            <a:r>
              <a:rPr lang="en-US" smtClean="0"/>
              <a:t>Click to edit Master title style</a:t>
            </a:r>
            <a:endParaRPr lang="is-IS"/>
          </a:p>
        </p:txBody>
      </p:sp>
      <p:sp>
        <p:nvSpPr>
          <p:cNvPr id="3" name="Subtitle 2"/>
          <p:cNvSpPr>
            <a:spLocks noGrp="1"/>
          </p:cNvSpPr>
          <p:nvPr>
            <p:ph type="subTitle" idx="1"/>
          </p:nvPr>
        </p:nvSpPr>
        <p:spPr>
          <a:xfrm>
            <a:off x="1526621" y="4316201"/>
            <a:ext cx="7124224" cy="1946522"/>
          </a:xfrm>
        </p:spPr>
        <p:txBody>
          <a:bodyPr/>
          <a:lstStyle>
            <a:lvl1pPr marL="0" indent="0" algn="ctr">
              <a:buNone/>
              <a:defRPr/>
            </a:lvl1pPr>
            <a:lvl2pPr marL="453644" indent="0" algn="ctr">
              <a:buNone/>
              <a:defRPr/>
            </a:lvl2pPr>
            <a:lvl3pPr marL="907290" indent="0" algn="ctr">
              <a:buNone/>
              <a:defRPr/>
            </a:lvl3pPr>
            <a:lvl4pPr marL="1360932" indent="0" algn="ctr">
              <a:buNone/>
              <a:defRPr/>
            </a:lvl4pPr>
            <a:lvl5pPr marL="1814578" indent="0" algn="ctr">
              <a:buNone/>
              <a:defRPr/>
            </a:lvl5pPr>
            <a:lvl6pPr marL="2268221" indent="0" algn="ctr">
              <a:buNone/>
              <a:defRPr/>
            </a:lvl6pPr>
            <a:lvl7pPr marL="2721868" indent="0" algn="ctr">
              <a:buNone/>
              <a:defRPr/>
            </a:lvl7pPr>
            <a:lvl8pPr marL="3175511" indent="0" algn="ctr">
              <a:buNone/>
              <a:defRPr/>
            </a:lvl8pPr>
            <a:lvl9pPr marL="3629154" indent="0" algn="ctr">
              <a:buNone/>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it-IT" smtClean="0"/>
              <a:t>Jón Torfi Jónasson  NERA Oslo 2018 Panel</a:t>
            </a:r>
            <a:endParaRPr lang="is-IS" dirty="0"/>
          </a:p>
        </p:txBody>
      </p:sp>
      <p:sp>
        <p:nvSpPr>
          <p:cNvPr id="6" name="Slide Number Placeholder 5"/>
          <p:cNvSpPr>
            <a:spLocks noGrp="1"/>
          </p:cNvSpPr>
          <p:nvPr>
            <p:ph type="sldNum" sz="quarter" idx="12"/>
          </p:nvPr>
        </p:nvSpPr>
        <p:spPr/>
        <p:txBody>
          <a:bodyPr/>
          <a:lstStyle>
            <a:lvl1pPr>
              <a:defRPr/>
            </a:lvl1pPr>
          </a:lstStyle>
          <a:p>
            <a:pPr>
              <a:defRPr/>
            </a:pPr>
            <a:fld id="{3EB71ACA-EBFD-4E0A-B175-7FC5E804B2CF}"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it-IT" smtClean="0"/>
              <a:t>Jón Torfi Jónasson  NERA Oslo 2018 Panel</a:t>
            </a:r>
            <a:endParaRPr lang="is-IS" dirty="0"/>
          </a:p>
        </p:txBody>
      </p:sp>
      <p:sp>
        <p:nvSpPr>
          <p:cNvPr id="6" name="Slide Number Placeholder 5"/>
          <p:cNvSpPr>
            <a:spLocks noGrp="1"/>
          </p:cNvSpPr>
          <p:nvPr>
            <p:ph type="sldNum" sz="quarter" idx="12"/>
          </p:nvPr>
        </p:nvSpPr>
        <p:spPr/>
        <p:txBody>
          <a:bodyPr/>
          <a:lstStyle>
            <a:lvl1pPr>
              <a:defRPr/>
            </a:lvl1pPr>
          </a:lstStyle>
          <a:p>
            <a:pPr>
              <a:defRPr/>
            </a:pPr>
            <a:fld id="{B153A553-AE11-4F40-A436-FF2202BD43F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89262" y="1204994"/>
            <a:ext cx="2291697" cy="55990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508882" y="1204994"/>
            <a:ext cx="6710765" cy="55990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s-IS" dirty="0"/>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it-IT" smtClean="0"/>
              <a:t>Jón Torfi Jónasson  NERA Oslo 2018 Panel</a:t>
            </a:r>
            <a:endParaRPr lang="is-IS" dirty="0"/>
          </a:p>
        </p:txBody>
      </p:sp>
      <p:sp>
        <p:nvSpPr>
          <p:cNvPr id="6" name="Slide Number Placeholder 5"/>
          <p:cNvSpPr>
            <a:spLocks noGrp="1"/>
          </p:cNvSpPr>
          <p:nvPr>
            <p:ph type="sldNum" sz="quarter" idx="12"/>
          </p:nvPr>
        </p:nvSpPr>
        <p:spPr/>
        <p:txBody>
          <a:bodyPr/>
          <a:lstStyle>
            <a:lvl1pPr>
              <a:defRPr/>
            </a:lvl1pPr>
          </a:lstStyle>
          <a:p>
            <a:pPr>
              <a:defRPr/>
            </a:pPr>
            <a:fld id="{A4A309F0-BC5F-4695-B01F-531DDCE220C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is-I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s-IS" dirty="0"/>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it-IT" smtClean="0"/>
              <a:t>Jón Torfi Jónasson  NERA Oslo 2018 Panel</a:t>
            </a:r>
            <a:endParaRPr lang="is-IS" dirty="0"/>
          </a:p>
        </p:txBody>
      </p:sp>
      <p:sp>
        <p:nvSpPr>
          <p:cNvPr id="6" name="Slide Number Placeholder 5"/>
          <p:cNvSpPr>
            <a:spLocks noGrp="1"/>
          </p:cNvSpPr>
          <p:nvPr>
            <p:ph type="sldNum" sz="quarter" idx="12"/>
          </p:nvPr>
        </p:nvSpPr>
        <p:spPr/>
        <p:txBody>
          <a:bodyPr/>
          <a:lstStyle>
            <a:lvl1pPr>
              <a:defRPr/>
            </a:lvl1pPr>
          </a:lstStyle>
          <a:p>
            <a:pPr>
              <a:defRPr/>
            </a:pPr>
            <a:fld id="{CD37B114-7A5A-43A8-A456-5AB7E6AEFE3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3949" y="4894517"/>
            <a:ext cx="8650844" cy="1512786"/>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803949" y="3228338"/>
            <a:ext cx="8650844" cy="1666180"/>
          </a:xfrm>
        </p:spPr>
        <p:txBody>
          <a:bodyPr anchor="b"/>
          <a:lstStyle>
            <a:lvl1pPr marL="0" indent="0">
              <a:buNone/>
              <a:defRPr sz="2000"/>
            </a:lvl1pPr>
            <a:lvl2pPr marL="453644" indent="0">
              <a:buNone/>
              <a:defRPr sz="1800"/>
            </a:lvl2pPr>
            <a:lvl3pPr marL="907290" indent="0">
              <a:buNone/>
              <a:defRPr sz="1600"/>
            </a:lvl3pPr>
            <a:lvl4pPr marL="1360932" indent="0">
              <a:buNone/>
              <a:defRPr sz="1400"/>
            </a:lvl4pPr>
            <a:lvl5pPr marL="1814578" indent="0">
              <a:buNone/>
              <a:defRPr sz="1400"/>
            </a:lvl5pPr>
            <a:lvl6pPr marL="2268221" indent="0">
              <a:buNone/>
              <a:defRPr sz="1400"/>
            </a:lvl6pPr>
            <a:lvl7pPr marL="2721868" indent="0">
              <a:buNone/>
              <a:defRPr sz="1400"/>
            </a:lvl7pPr>
            <a:lvl8pPr marL="3175511" indent="0">
              <a:buNone/>
              <a:defRPr sz="1400"/>
            </a:lvl8pPr>
            <a:lvl9pPr marL="3629154"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it-IT" smtClean="0"/>
              <a:t>Jón Torfi Jónasson  NERA Oslo 2018 Panel</a:t>
            </a:r>
            <a:endParaRPr lang="is-IS" dirty="0"/>
          </a:p>
        </p:txBody>
      </p:sp>
      <p:sp>
        <p:nvSpPr>
          <p:cNvPr id="6" name="Slide Number Placeholder 5"/>
          <p:cNvSpPr>
            <a:spLocks noGrp="1"/>
          </p:cNvSpPr>
          <p:nvPr>
            <p:ph type="sldNum" sz="quarter" idx="12"/>
          </p:nvPr>
        </p:nvSpPr>
        <p:spPr/>
        <p:txBody>
          <a:bodyPr/>
          <a:lstStyle>
            <a:lvl1pPr>
              <a:defRPr/>
            </a:lvl1pPr>
          </a:lstStyle>
          <a:p>
            <a:pPr>
              <a:defRPr/>
            </a:pPr>
            <a:fld id="{FC60100D-B1EB-44DA-AA59-112EA3B1AA5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508874" y="2395127"/>
            <a:ext cx="4495046" cy="4408887"/>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s-IS" dirty="0"/>
          </a:p>
        </p:txBody>
      </p:sp>
      <p:sp>
        <p:nvSpPr>
          <p:cNvPr id="4" name="Content Placeholder 3"/>
          <p:cNvSpPr>
            <a:spLocks noGrp="1"/>
          </p:cNvSpPr>
          <p:nvPr>
            <p:ph sz="half" idx="2"/>
          </p:nvPr>
        </p:nvSpPr>
        <p:spPr>
          <a:xfrm>
            <a:off x="5173544" y="2395127"/>
            <a:ext cx="4495046" cy="4408887"/>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s-IS" dirty="0"/>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it-IT" smtClean="0"/>
              <a:t>Jón Torfi Jónasson  NERA Oslo 2018 Panel</a:t>
            </a:r>
            <a:endParaRPr lang="is-IS" dirty="0"/>
          </a:p>
        </p:txBody>
      </p:sp>
      <p:sp>
        <p:nvSpPr>
          <p:cNvPr id="7" name="Slide Number Placeholder 5"/>
          <p:cNvSpPr>
            <a:spLocks noGrp="1"/>
          </p:cNvSpPr>
          <p:nvPr>
            <p:ph type="sldNum" sz="quarter" idx="12"/>
          </p:nvPr>
        </p:nvSpPr>
        <p:spPr/>
        <p:txBody>
          <a:bodyPr/>
          <a:lstStyle>
            <a:lvl1pPr>
              <a:defRPr/>
            </a:lvl1pPr>
          </a:lstStyle>
          <a:p>
            <a:pPr>
              <a:defRPr/>
            </a:pPr>
            <a:fld id="{9CAA9832-EE32-48A6-A8BE-EDE61DAF534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873" y="1051269"/>
            <a:ext cx="9159717" cy="1269471"/>
          </a:xfrm>
        </p:spPr>
        <p:txBody>
          <a:bodyPr/>
          <a:lstStyle>
            <a:lvl1pPr>
              <a:defRPr/>
            </a:lvl1pPr>
          </a:lstStyle>
          <a:p>
            <a:r>
              <a:rPr lang="en-US" dirty="0" smtClean="0"/>
              <a:t>Click to edit Master title style</a:t>
            </a:r>
            <a:endParaRPr lang="is-IS" dirty="0"/>
          </a:p>
        </p:txBody>
      </p:sp>
      <p:sp>
        <p:nvSpPr>
          <p:cNvPr id="3" name="Text Placeholder 2"/>
          <p:cNvSpPr>
            <a:spLocks noGrp="1"/>
          </p:cNvSpPr>
          <p:nvPr>
            <p:ph type="body" idx="1"/>
          </p:nvPr>
        </p:nvSpPr>
        <p:spPr>
          <a:xfrm>
            <a:off x="508873" y="2354029"/>
            <a:ext cx="4496814" cy="710552"/>
          </a:xfrm>
        </p:spPr>
        <p:txBody>
          <a:bodyPr anchor="b"/>
          <a:lstStyle>
            <a:lvl1pPr marL="0" indent="0">
              <a:buNone/>
              <a:defRPr sz="2300" b="1"/>
            </a:lvl1pPr>
            <a:lvl2pPr marL="453644" indent="0">
              <a:buNone/>
              <a:defRPr sz="2000" b="1"/>
            </a:lvl2pPr>
            <a:lvl3pPr marL="907290" indent="0">
              <a:buNone/>
              <a:defRPr sz="1800" b="1"/>
            </a:lvl3pPr>
            <a:lvl4pPr marL="1360932" indent="0">
              <a:buNone/>
              <a:defRPr sz="1600" b="1"/>
            </a:lvl4pPr>
            <a:lvl5pPr marL="1814578" indent="0">
              <a:buNone/>
              <a:defRPr sz="1600" b="1"/>
            </a:lvl5pPr>
            <a:lvl6pPr marL="2268221" indent="0">
              <a:buNone/>
              <a:defRPr sz="1600" b="1"/>
            </a:lvl6pPr>
            <a:lvl7pPr marL="2721868" indent="0">
              <a:buNone/>
              <a:defRPr sz="1600" b="1"/>
            </a:lvl7pPr>
            <a:lvl8pPr marL="3175511" indent="0">
              <a:buNone/>
              <a:defRPr sz="1600" b="1"/>
            </a:lvl8pPr>
            <a:lvl9pPr marL="36291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873" y="3064577"/>
            <a:ext cx="4496814" cy="3739436"/>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s-IS" dirty="0"/>
          </a:p>
        </p:txBody>
      </p:sp>
      <p:sp>
        <p:nvSpPr>
          <p:cNvPr id="5" name="Text Placeholder 4"/>
          <p:cNvSpPr>
            <a:spLocks noGrp="1"/>
          </p:cNvSpPr>
          <p:nvPr>
            <p:ph type="body" sz="quarter" idx="3"/>
          </p:nvPr>
        </p:nvSpPr>
        <p:spPr>
          <a:xfrm>
            <a:off x="5170017" y="2354029"/>
            <a:ext cx="4498580" cy="710552"/>
          </a:xfrm>
        </p:spPr>
        <p:txBody>
          <a:bodyPr anchor="b"/>
          <a:lstStyle>
            <a:lvl1pPr marL="0" indent="0">
              <a:buNone/>
              <a:defRPr sz="2300" b="1"/>
            </a:lvl1pPr>
            <a:lvl2pPr marL="453644" indent="0">
              <a:buNone/>
              <a:defRPr sz="2000" b="1"/>
            </a:lvl2pPr>
            <a:lvl3pPr marL="907290" indent="0">
              <a:buNone/>
              <a:defRPr sz="1800" b="1"/>
            </a:lvl3pPr>
            <a:lvl4pPr marL="1360932" indent="0">
              <a:buNone/>
              <a:defRPr sz="1600" b="1"/>
            </a:lvl4pPr>
            <a:lvl5pPr marL="1814578" indent="0">
              <a:buNone/>
              <a:defRPr sz="1600" b="1"/>
            </a:lvl5pPr>
            <a:lvl6pPr marL="2268221" indent="0">
              <a:buNone/>
              <a:defRPr sz="1600" b="1"/>
            </a:lvl6pPr>
            <a:lvl7pPr marL="2721868" indent="0">
              <a:buNone/>
              <a:defRPr sz="1600" b="1"/>
            </a:lvl7pPr>
            <a:lvl8pPr marL="3175511" indent="0">
              <a:buNone/>
              <a:defRPr sz="1600" b="1"/>
            </a:lvl8pPr>
            <a:lvl9pPr marL="36291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0017" y="3064577"/>
            <a:ext cx="4498580" cy="3739436"/>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s-IS" dirty="0"/>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it-IT" smtClean="0"/>
              <a:t>Jón Torfi Jónasson  NERA Oslo 2018 Panel</a:t>
            </a:r>
            <a:endParaRPr lang="is-IS" dirty="0"/>
          </a:p>
        </p:txBody>
      </p:sp>
      <p:sp>
        <p:nvSpPr>
          <p:cNvPr id="9" name="Slide Number Placeholder 5"/>
          <p:cNvSpPr>
            <a:spLocks noGrp="1"/>
          </p:cNvSpPr>
          <p:nvPr>
            <p:ph type="sldNum" sz="quarter" idx="12"/>
          </p:nvPr>
        </p:nvSpPr>
        <p:spPr/>
        <p:txBody>
          <a:bodyPr/>
          <a:lstStyle>
            <a:lvl1pPr>
              <a:defRPr/>
            </a:lvl1pPr>
          </a:lstStyle>
          <a:p>
            <a:pPr>
              <a:defRPr/>
            </a:pPr>
            <a:fld id="{F6515117-A375-4E50-AF72-70A65B53FF5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it-IT" smtClean="0"/>
              <a:t>Jón Torfi Jónasson  NERA Oslo 2018 Panel</a:t>
            </a:r>
            <a:endParaRPr lang="is-IS" dirty="0"/>
          </a:p>
        </p:txBody>
      </p:sp>
      <p:sp>
        <p:nvSpPr>
          <p:cNvPr id="5" name="Slide Number Placeholder 5"/>
          <p:cNvSpPr>
            <a:spLocks noGrp="1"/>
          </p:cNvSpPr>
          <p:nvPr>
            <p:ph type="sldNum" sz="quarter" idx="12"/>
          </p:nvPr>
        </p:nvSpPr>
        <p:spPr/>
        <p:txBody>
          <a:bodyPr/>
          <a:lstStyle>
            <a:lvl1pPr>
              <a:defRPr/>
            </a:lvl1pPr>
          </a:lstStyle>
          <a:p>
            <a:pPr>
              <a:defRPr/>
            </a:pPr>
            <a:fld id="{4AEDDD0F-EFBA-42FB-ACF0-01D4114664F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it-IT" smtClean="0"/>
              <a:t>Jón Torfi Jónasson  NERA Oslo 2018 Panel</a:t>
            </a:r>
            <a:endParaRPr lang="is-IS" dirty="0"/>
          </a:p>
        </p:txBody>
      </p:sp>
      <p:sp>
        <p:nvSpPr>
          <p:cNvPr id="4" name="Slide Number Placeholder 5"/>
          <p:cNvSpPr>
            <a:spLocks noGrp="1"/>
          </p:cNvSpPr>
          <p:nvPr>
            <p:ph type="sldNum" sz="quarter" idx="12"/>
          </p:nvPr>
        </p:nvSpPr>
        <p:spPr/>
        <p:txBody>
          <a:bodyPr/>
          <a:lstStyle>
            <a:lvl1pPr>
              <a:defRPr/>
            </a:lvl1pPr>
          </a:lstStyle>
          <a:p>
            <a:pPr>
              <a:defRPr/>
            </a:pPr>
            <a:fld id="{6CEB5E37-FCF9-4A63-8251-EE994A28B07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883" y="1204987"/>
            <a:ext cx="3348315" cy="1290630"/>
          </a:xfrm>
        </p:spPr>
        <p:txBody>
          <a:bodyPr anchor="b"/>
          <a:lstStyle>
            <a:lvl1pPr algn="l">
              <a:defRPr sz="2000" b="1"/>
            </a:lvl1pPr>
          </a:lstStyle>
          <a:p>
            <a:r>
              <a:rPr lang="en-US" dirty="0" smtClean="0"/>
              <a:t>Click to edit Master title style</a:t>
            </a:r>
            <a:endParaRPr lang="is-IS" dirty="0"/>
          </a:p>
        </p:txBody>
      </p:sp>
      <p:sp>
        <p:nvSpPr>
          <p:cNvPr id="3" name="Content Placeholder 2"/>
          <p:cNvSpPr>
            <a:spLocks noGrp="1"/>
          </p:cNvSpPr>
          <p:nvPr>
            <p:ph idx="1"/>
          </p:nvPr>
        </p:nvSpPr>
        <p:spPr>
          <a:xfrm>
            <a:off x="3979105" y="1204988"/>
            <a:ext cx="5689485" cy="5599026"/>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s-IS" dirty="0"/>
          </a:p>
        </p:txBody>
      </p:sp>
      <p:sp>
        <p:nvSpPr>
          <p:cNvPr id="4" name="Text Placeholder 3"/>
          <p:cNvSpPr>
            <a:spLocks noGrp="1"/>
          </p:cNvSpPr>
          <p:nvPr>
            <p:ph type="body" sz="half" idx="2"/>
          </p:nvPr>
        </p:nvSpPr>
        <p:spPr>
          <a:xfrm>
            <a:off x="508883" y="2543899"/>
            <a:ext cx="3348315" cy="4260121"/>
          </a:xfrm>
        </p:spPr>
        <p:txBody>
          <a:bodyPr/>
          <a:lstStyle>
            <a:lvl1pPr marL="0" indent="0">
              <a:buNone/>
              <a:defRPr sz="1400"/>
            </a:lvl1pPr>
            <a:lvl2pPr marL="453644" indent="0">
              <a:buNone/>
              <a:defRPr sz="1200"/>
            </a:lvl2pPr>
            <a:lvl3pPr marL="907290" indent="0">
              <a:buNone/>
              <a:defRPr sz="1000"/>
            </a:lvl3pPr>
            <a:lvl4pPr marL="1360932" indent="0">
              <a:buNone/>
              <a:defRPr sz="900"/>
            </a:lvl4pPr>
            <a:lvl5pPr marL="1814578" indent="0">
              <a:buNone/>
              <a:defRPr sz="900"/>
            </a:lvl5pPr>
            <a:lvl6pPr marL="2268221" indent="0">
              <a:buNone/>
              <a:defRPr sz="900"/>
            </a:lvl6pPr>
            <a:lvl7pPr marL="2721868" indent="0">
              <a:buNone/>
              <a:defRPr sz="900"/>
            </a:lvl7pPr>
            <a:lvl8pPr marL="3175511" indent="0">
              <a:buNone/>
              <a:defRPr sz="900"/>
            </a:lvl8pPr>
            <a:lvl9pPr marL="3629154"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it-IT" smtClean="0"/>
              <a:t>Jón Torfi Jónasson  NERA Oslo 2018 Panel</a:t>
            </a:r>
            <a:endParaRPr lang="is-IS" dirty="0"/>
          </a:p>
        </p:txBody>
      </p:sp>
      <p:sp>
        <p:nvSpPr>
          <p:cNvPr id="7" name="Slide Number Placeholder 5"/>
          <p:cNvSpPr>
            <a:spLocks noGrp="1"/>
          </p:cNvSpPr>
          <p:nvPr>
            <p:ph type="sldNum" sz="quarter" idx="12"/>
          </p:nvPr>
        </p:nvSpPr>
        <p:spPr/>
        <p:txBody>
          <a:bodyPr/>
          <a:lstStyle>
            <a:lvl1pPr>
              <a:defRPr/>
            </a:lvl1pPr>
          </a:lstStyle>
          <a:p>
            <a:pPr>
              <a:defRPr/>
            </a:pPr>
            <a:fld id="{BA69AA96-3DD9-458C-B99B-2573B73FC26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4855" y="5331780"/>
            <a:ext cx="6106478" cy="62944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2298001" y="1179748"/>
            <a:ext cx="5500186" cy="4116345"/>
          </a:xfrm>
        </p:spPr>
        <p:txBody>
          <a:bodyPr/>
          <a:lstStyle>
            <a:lvl1pPr marL="0" indent="0">
              <a:buNone/>
              <a:defRPr sz="3200"/>
            </a:lvl1pPr>
            <a:lvl2pPr marL="453644" indent="0">
              <a:buNone/>
              <a:defRPr sz="2800"/>
            </a:lvl2pPr>
            <a:lvl3pPr marL="907290" indent="0">
              <a:buNone/>
              <a:defRPr sz="2300"/>
            </a:lvl3pPr>
            <a:lvl4pPr marL="1360932" indent="0">
              <a:buNone/>
              <a:defRPr sz="2000"/>
            </a:lvl4pPr>
            <a:lvl5pPr marL="1814578" indent="0">
              <a:buNone/>
              <a:defRPr sz="2000"/>
            </a:lvl5pPr>
            <a:lvl6pPr marL="2268221" indent="0">
              <a:buNone/>
              <a:defRPr sz="2000"/>
            </a:lvl6pPr>
            <a:lvl7pPr marL="2721868" indent="0">
              <a:buNone/>
              <a:defRPr sz="2000"/>
            </a:lvl7pPr>
            <a:lvl8pPr marL="3175511" indent="0">
              <a:buNone/>
              <a:defRPr sz="2000"/>
            </a:lvl8pPr>
            <a:lvl9pPr marL="3629154" indent="0">
              <a:buNone/>
              <a:defRPr sz="2000"/>
            </a:lvl9pPr>
          </a:lstStyle>
          <a:p>
            <a:pPr lvl="0"/>
            <a:endParaRPr lang="is-IS" noProof="0" dirty="0" smtClean="0"/>
          </a:p>
        </p:txBody>
      </p:sp>
      <p:sp>
        <p:nvSpPr>
          <p:cNvPr id="4" name="Text Placeholder 3"/>
          <p:cNvSpPr>
            <a:spLocks noGrp="1"/>
          </p:cNvSpPr>
          <p:nvPr>
            <p:ph type="body" sz="half" idx="2"/>
          </p:nvPr>
        </p:nvSpPr>
        <p:spPr>
          <a:xfrm>
            <a:off x="1994855" y="5961233"/>
            <a:ext cx="6106478" cy="893917"/>
          </a:xfrm>
        </p:spPr>
        <p:txBody>
          <a:bodyPr/>
          <a:lstStyle>
            <a:lvl1pPr marL="0" indent="0">
              <a:buNone/>
              <a:defRPr sz="1400"/>
            </a:lvl1pPr>
            <a:lvl2pPr marL="453644" indent="0">
              <a:buNone/>
              <a:defRPr sz="1200"/>
            </a:lvl2pPr>
            <a:lvl3pPr marL="907290" indent="0">
              <a:buNone/>
              <a:defRPr sz="1000"/>
            </a:lvl3pPr>
            <a:lvl4pPr marL="1360932" indent="0">
              <a:buNone/>
              <a:defRPr sz="900"/>
            </a:lvl4pPr>
            <a:lvl5pPr marL="1814578" indent="0">
              <a:buNone/>
              <a:defRPr sz="900"/>
            </a:lvl5pPr>
            <a:lvl6pPr marL="2268221" indent="0">
              <a:buNone/>
              <a:defRPr sz="900"/>
            </a:lvl6pPr>
            <a:lvl7pPr marL="2721868" indent="0">
              <a:buNone/>
              <a:defRPr sz="900"/>
            </a:lvl7pPr>
            <a:lvl8pPr marL="3175511" indent="0">
              <a:buNone/>
              <a:defRPr sz="900"/>
            </a:lvl8pPr>
            <a:lvl9pPr marL="3629154"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it-IT" smtClean="0"/>
              <a:t>Jón Torfi Jónasson  NERA Oslo 2018 Panel</a:t>
            </a:r>
            <a:endParaRPr lang="is-IS" dirty="0"/>
          </a:p>
        </p:txBody>
      </p:sp>
      <p:sp>
        <p:nvSpPr>
          <p:cNvPr id="7" name="Slide Number Placeholder 5"/>
          <p:cNvSpPr>
            <a:spLocks noGrp="1"/>
          </p:cNvSpPr>
          <p:nvPr>
            <p:ph type="sldNum" sz="quarter" idx="12"/>
          </p:nvPr>
        </p:nvSpPr>
        <p:spPr/>
        <p:txBody>
          <a:bodyPr/>
          <a:lstStyle>
            <a:lvl1pPr>
              <a:defRPr/>
            </a:lvl1pPr>
          </a:lstStyle>
          <a:p>
            <a:pPr>
              <a:defRPr/>
            </a:pPr>
            <a:fld id="{CFCC4E89-94CA-4FB9-95A8-C53DC6E442A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HI_ppt_FVS-04.jpg"/>
          <p:cNvPicPr>
            <a:picLocks noChangeAspect="1"/>
          </p:cNvPicPr>
          <p:nvPr userDrawn="1"/>
        </p:nvPicPr>
        <p:blipFill>
          <a:blip r:embed="rId13" cstate="print"/>
          <a:srcRect/>
          <a:stretch>
            <a:fillRect/>
          </a:stretch>
        </p:blipFill>
        <p:spPr bwMode="auto">
          <a:xfrm>
            <a:off x="19057" y="0"/>
            <a:ext cx="10139363" cy="7616825"/>
          </a:xfrm>
          <a:prstGeom prst="rect">
            <a:avLst/>
          </a:prstGeom>
          <a:noFill/>
          <a:ln w="9525">
            <a:noFill/>
            <a:miter lim="800000"/>
            <a:headEnd/>
            <a:tailEnd/>
          </a:ln>
        </p:spPr>
      </p:pic>
      <p:sp>
        <p:nvSpPr>
          <p:cNvPr id="1027" name="Title Placeholder 1"/>
          <p:cNvSpPr>
            <a:spLocks noGrp="1"/>
          </p:cNvSpPr>
          <p:nvPr>
            <p:ph type="title"/>
          </p:nvPr>
        </p:nvSpPr>
        <p:spPr bwMode="auto">
          <a:xfrm>
            <a:off x="506414" y="1055687"/>
            <a:ext cx="9158286" cy="1270000"/>
          </a:xfrm>
          <a:prstGeom prst="rect">
            <a:avLst/>
          </a:prstGeom>
          <a:noFill/>
          <a:ln w="9525">
            <a:noFill/>
            <a:miter lim="800000"/>
            <a:headEnd/>
            <a:tailEnd/>
          </a:ln>
        </p:spPr>
        <p:txBody>
          <a:bodyPr vert="horz" wrap="square" lIns="90727" tIns="45364" rIns="90727" bIns="45364"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509594" y="2470156"/>
            <a:ext cx="9158286" cy="4333875"/>
          </a:xfrm>
          <a:prstGeom prst="rect">
            <a:avLst/>
          </a:prstGeom>
          <a:noFill/>
          <a:ln w="9525">
            <a:noFill/>
            <a:miter lim="800000"/>
            <a:headEnd/>
            <a:tailEnd/>
          </a:ln>
        </p:spPr>
        <p:txBody>
          <a:bodyPr vert="horz" wrap="square" lIns="90727" tIns="45364" rIns="90727" bIns="4536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9588" y="7059618"/>
            <a:ext cx="2373312" cy="404812"/>
          </a:xfrm>
          <a:prstGeom prst="rect">
            <a:avLst/>
          </a:prstGeom>
        </p:spPr>
        <p:txBody>
          <a:bodyPr vert="horz" wrap="square" lIns="90727" tIns="45364" rIns="90727" bIns="45364" numCol="1" anchor="ctr" anchorCtr="0" compatLnSpc="1">
            <a:prstTxWarp prst="textNoShape">
              <a:avLst/>
            </a:prstTxWarp>
          </a:bodyPr>
          <a:lstStyle>
            <a:lvl1pPr>
              <a:defRPr sz="1200">
                <a:solidFill>
                  <a:srgbClr val="898989"/>
                </a:solidFill>
                <a:latin typeface="Calibri" pitchFamily="34" charset="0"/>
                <a:ea typeface="+mn-ea"/>
              </a:defRPr>
            </a:lvl1pPr>
          </a:lstStyle>
          <a:p>
            <a:pPr>
              <a:defRPr/>
            </a:pPr>
            <a:endParaRPr lang="en-US" dirty="0"/>
          </a:p>
        </p:txBody>
      </p:sp>
      <p:sp>
        <p:nvSpPr>
          <p:cNvPr id="5" name="Footer Placeholder 4"/>
          <p:cNvSpPr>
            <a:spLocks noGrp="1"/>
          </p:cNvSpPr>
          <p:nvPr>
            <p:ph type="ftr" sz="quarter" idx="3"/>
          </p:nvPr>
        </p:nvSpPr>
        <p:spPr>
          <a:xfrm>
            <a:off x="3476632" y="7059618"/>
            <a:ext cx="3224213" cy="404812"/>
          </a:xfrm>
          <a:prstGeom prst="rect">
            <a:avLst/>
          </a:prstGeom>
        </p:spPr>
        <p:txBody>
          <a:bodyPr vert="horz" wrap="square" lIns="90727" tIns="45364" rIns="90727" bIns="45364"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r>
              <a:rPr lang="it-IT" smtClean="0"/>
              <a:t>Jón Torfi Jónasson  NERA Oslo 2018 Panel</a:t>
            </a:r>
            <a:endParaRPr lang="is-IS" dirty="0"/>
          </a:p>
        </p:txBody>
      </p:sp>
      <p:sp>
        <p:nvSpPr>
          <p:cNvPr id="6" name="Slide Number Placeholder 5"/>
          <p:cNvSpPr>
            <a:spLocks noGrp="1"/>
          </p:cNvSpPr>
          <p:nvPr>
            <p:ph type="sldNum" sz="quarter" idx="4"/>
          </p:nvPr>
        </p:nvSpPr>
        <p:spPr>
          <a:xfrm>
            <a:off x="7294563" y="7059618"/>
            <a:ext cx="2373312" cy="404812"/>
          </a:xfrm>
          <a:prstGeom prst="rect">
            <a:avLst/>
          </a:prstGeom>
        </p:spPr>
        <p:txBody>
          <a:bodyPr vert="horz" wrap="square" lIns="90727" tIns="45364" rIns="90727" bIns="45364" numCol="1" anchor="ctr" anchorCtr="0" compatLnSpc="1">
            <a:prstTxWarp prst="textNoShape">
              <a:avLst/>
            </a:prstTxWarp>
          </a:bodyPr>
          <a:lstStyle>
            <a:lvl1pPr algn="r">
              <a:defRPr sz="1200">
                <a:solidFill>
                  <a:srgbClr val="898989"/>
                </a:solidFill>
                <a:latin typeface="Calibri" charset="0"/>
              </a:defRPr>
            </a:lvl1pPr>
          </a:lstStyle>
          <a:p>
            <a:pPr>
              <a:defRPr/>
            </a:pPr>
            <a:fld id="{3BD41C9F-189A-419D-B369-68A5754904A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dt="0"/>
  <p:txStyles>
    <p:titleStyle>
      <a:lvl1pPr algn="ctr" defTabSz="450608" rtl="0" eaLnBrk="0" fontAlgn="base" hangingPunct="0">
        <a:spcBef>
          <a:spcPct val="0"/>
        </a:spcBef>
        <a:spcAft>
          <a:spcPct val="0"/>
        </a:spcAft>
        <a:defRPr sz="3800" b="1">
          <a:solidFill>
            <a:schemeClr val="tx1"/>
          </a:solidFill>
          <a:latin typeface="Frutiger LT Std 55 Roman" pitchFamily="34" charset="0"/>
          <a:ea typeface="Arial" charset="0"/>
          <a:cs typeface="Arial" pitchFamily="34" charset="0"/>
        </a:defRPr>
      </a:lvl1pPr>
      <a:lvl2pPr algn="ctr" defTabSz="450608" rtl="0" eaLnBrk="0" fontAlgn="base" hangingPunct="0">
        <a:spcBef>
          <a:spcPct val="0"/>
        </a:spcBef>
        <a:spcAft>
          <a:spcPct val="0"/>
        </a:spcAft>
        <a:defRPr sz="3800" b="1">
          <a:solidFill>
            <a:schemeClr val="tx1"/>
          </a:solidFill>
          <a:latin typeface="Frutiger LT Std 55 Roman" pitchFamily="34" charset="0"/>
          <a:ea typeface="Arial" charset="0"/>
          <a:cs typeface="Arial" charset="0"/>
        </a:defRPr>
      </a:lvl2pPr>
      <a:lvl3pPr algn="ctr" defTabSz="450608" rtl="0" eaLnBrk="0" fontAlgn="base" hangingPunct="0">
        <a:spcBef>
          <a:spcPct val="0"/>
        </a:spcBef>
        <a:spcAft>
          <a:spcPct val="0"/>
        </a:spcAft>
        <a:defRPr sz="3800" b="1">
          <a:solidFill>
            <a:schemeClr val="tx1"/>
          </a:solidFill>
          <a:latin typeface="Frutiger LT Std 55 Roman" pitchFamily="34" charset="0"/>
          <a:ea typeface="Arial" charset="0"/>
          <a:cs typeface="Arial" charset="0"/>
        </a:defRPr>
      </a:lvl3pPr>
      <a:lvl4pPr algn="ctr" defTabSz="450608" rtl="0" eaLnBrk="0" fontAlgn="base" hangingPunct="0">
        <a:spcBef>
          <a:spcPct val="0"/>
        </a:spcBef>
        <a:spcAft>
          <a:spcPct val="0"/>
        </a:spcAft>
        <a:defRPr sz="3800" b="1">
          <a:solidFill>
            <a:schemeClr val="tx1"/>
          </a:solidFill>
          <a:latin typeface="Frutiger LT Std 55 Roman" pitchFamily="34" charset="0"/>
          <a:ea typeface="Arial" charset="0"/>
          <a:cs typeface="Arial" charset="0"/>
        </a:defRPr>
      </a:lvl4pPr>
      <a:lvl5pPr algn="ctr" defTabSz="450608" rtl="0" eaLnBrk="0" fontAlgn="base" hangingPunct="0">
        <a:spcBef>
          <a:spcPct val="0"/>
        </a:spcBef>
        <a:spcAft>
          <a:spcPct val="0"/>
        </a:spcAft>
        <a:defRPr sz="3800" b="1">
          <a:solidFill>
            <a:schemeClr val="tx1"/>
          </a:solidFill>
          <a:latin typeface="Frutiger LT Std 55 Roman" pitchFamily="34" charset="0"/>
          <a:ea typeface="Arial" charset="0"/>
          <a:cs typeface="Arial" charset="0"/>
        </a:defRPr>
      </a:lvl5pPr>
      <a:lvl6pPr marL="453644" algn="ctr" defTabSz="453644" rtl="0" fontAlgn="base">
        <a:spcBef>
          <a:spcPct val="0"/>
        </a:spcBef>
        <a:spcAft>
          <a:spcPct val="0"/>
        </a:spcAft>
        <a:defRPr sz="3800">
          <a:solidFill>
            <a:schemeClr val="tx1"/>
          </a:solidFill>
          <a:latin typeface="Calibri" pitchFamily="34" charset="0"/>
        </a:defRPr>
      </a:lvl6pPr>
      <a:lvl7pPr marL="907290" algn="ctr" defTabSz="453644" rtl="0" fontAlgn="base">
        <a:spcBef>
          <a:spcPct val="0"/>
        </a:spcBef>
        <a:spcAft>
          <a:spcPct val="0"/>
        </a:spcAft>
        <a:defRPr sz="3800">
          <a:solidFill>
            <a:schemeClr val="tx1"/>
          </a:solidFill>
          <a:latin typeface="Calibri" pitchFamily="34" charset="0"/>
        </a:defRPr>
      </a:lvl7pPr>
      <a:lvl8pPr marL="1360932" algn="ctr" defTabSz="453644" rtl="0" fontAlgn="base">
        <a:spcBef>
          <a:spcPct val="0"/>
        </a:spcBef>
        <a:spcAft>
          <a:spcPct val="0"/>
        </a:spcAft>
        <a:defRPr sz="3800">
          <a:solidFill>
            <a:schemeClr val="tx1"/>
          </a:solidFill>
          <a:latin typeface="Calibri" pitchFamily="34" charset="0"/>
        </a:defRPr>
      </a:lvl8pPr>
      <a:lvl9pPr marL="1814578" algn="ctr" defTabSz="453644" rtl="0" fontAlgn="base">
        <a:spcBef>
          <a:spcPct val="0"/>
        </a:spcBef>
        <a:spcAft>
          <a:spcPct val="0"/>
        </a:spcAft>
        <a:defRPr sz="3800">
          <a:solidFill>
            <a:schemeClr val="tx1"/>
          </a:solidFill>
          <a:latin typeface="Calibri" pitchFamily="34" charset="0"/>
        </a:defRPr>
      </a:lvl9pPr>
    </p:titleStyle>
    <p:bodyStyle>
      <a:lvl1pPr marL="337958" indent="-337958" algn="l" defTabSz="450608" rtl="0" eaLnBrk="0" fontAlgn="base" hangingPunct="0">
        <a:spcBef>
          <a:spcPct val="20000"/>
        </a:spcBef>
        <a:spcAft>
          <a:spcPct val="0"/>
        </a:spcAft>
        <a:buFont typeface="Arial" charset="0"/>
        <a:buChar char="•"/>
        <a:defRPr sz="3200">
          <a:solidFill>
            <a:schemeClr val="tx1"/>
          </a:solidFill>
          <a:latin typeface="Frutiger LT Std 55 Roman" pitchFamily="34" charset="0"/>
          <a:ea typeface="Arial" charset="0"/>
          <a:cs typeface="Arial" pitchFamily="34" charset="0"/>
        </a:defRPr>
      </a:lvl1pPr>
      <a:lvl2pPr marL="734618" indent="-280837" algn="l" defTabSz="450608" rtl="0" eaLnBrk="0" fontAlgn="base" hangingPunct="0">
        <a:spcBef>
          <a:spcPct val="20000"/>
        </a:spcBef>
        <a:spcAft>
          <a:spcPct val="0"/>
        </a:spcAft>
        <a:buFont typeface="Arial" charset="0"/>
        <a:buChar char="–"/>
        <a:defRPr sz="2800">
          <a:solidFill>
            <a:schemeClr val="tx1"/>
          </a:solidFill>
          <a:latin typeface="Frutiger LT Std 55 Roman" pitchFamily="34" charset="0"/>
          <a:ea typeface="Arial" charset="0"/>
          <a:cs typeface="Arial" pitchFamily="34" charset="0"/>
        </a:defRPr>
      </a:lvl2pPr>
      <a:lvl3pPr marL="1131281" indent="-223718" algn="l" defTabSz="450608" rtl="0" eaLnBrk="0" fontAlgn="base" hangingPunct="0">
        <a:spcBef>
          <a:spcPct val="20000"/>
        </a:spcBef>
        <a:spcAft>
          <a:spcPct val="0"/>
        </a:spcAft>
        <a:buFont typeface="Arial" charset="0"/>
        <a:buChar char="•"/>
        <a:defRPr sz="2300">
          <a:solidFill>
            <a:schemeClr val="tx1"/>
          </a:solidFill>
          <a:latin typeface="Frutiger LT Std 55 Roman" pitchFamily="34" charset="0"/>
          <a:ea typeface="Arial" charset="0"/>
          <a:cs typeface="Arial" pitchFamily="34" charset="0"/>
        </a:defRPr>
      </a:lvl3pPr>
      <a:lvl4pPr marL="1585061" indent="-223718" algn="l" defTabSz="450608" rtl="0" eaLnBrk="0" fontAlgn="base" hangingPunct="0">
        <a:spcBef>
          <a:spcPct val="20000"/>
        </a:spcBef>
        <a:spcAft>
          <a:spcPct val="0"/>
        </a:spcAft>
        <a:buFont typeface="Arial" charset="0"/>
        <a:buChar char="–"/>
        <a:defRPr>
          <a:solidFill>
            <a:schemeClr val="tx1"/>
          </a:solidFill>
          <a:latin typeface="Frutiger LT Std 55 Roman" pitchFamily="34" charset="0"/>
          <a:ea typeface="Arial" charset="0"/>
          <a:cs typeface="Arial" pitchFamily="34" charset="0"/>
        </a:defRPr>
      </a:lvl4pPr>
      <a:lvl5pPr marL="2038841" indent="-223718" algn="l" defTabSz="450608" rtl="0" eaLnBrk="0" fontAlgn="base" hangingPunct="0">
        <a:spcBef>
          <a:spcPct val="20000"/>
        </a:spcBef>
        <a:spcAft>
          <a:spcPct val="0"/>
        </a:spcAft>
        <a:buFont typeface="Arial" charset="0"/>
        <a:buChar char="»"/>
        <a:defRPr>
          <a:solidFill>
            <a:schemeClr val="tx1"/>
          </a:solidFill>
          <a:latin typeface="Frutiger LT Std 55 Roman" pitchFamily="34" charset="0"/>
          <a:ea typeface="Arial" charset="0"/>
          <a:cs typeface="Arial" pitchFamily="34" charset="0"/>
        </a:defRPr>
      </a:lvl5pPr>
      <a:lvl6pPr marL="2495043" indent="-226825" algn="l" defTabSz="453644" rtl="0" fontAlgn="base">
        <a:spcBef>
          <a:spcPct val="20000"/>
        </a:spcBef>
        <a:spcAft>
          <a:spcPct val="0"/>
        </a:spcAft>
        <a:buFont typeface="Arial" charset="0"/>
        <a:buChar char="»"/>
        <a:defRPr sz="2000">
          <a:solidFill>
            <a:schemeClr val="tx1"/>
          </a:solidFill>
          <a:latin typeface="+mn-lt"/>
        </a:defRPr>
      </a:lvl6pPr>
      <a:lvl7pPr marL="2948689" indent="-226825" algn="l" defTabSz="453644" rtl="0" fontAlgn="base">
        <a:spcBef>
          <a:spcPct val="20000"/>
        </a:spcBef>
        <a:spcAft>
          <a:spcPct val="0"/>
        </a:spcAft>
        <a:buFont typeface="Arial" charset="0"/>
        <a:buChar char="»"/>
        <a:defRPr sz="2000">
          <a:solidFill>
            <a:schemeClr val="tx1"/>
          </a:solidFill>
          <a:latin typeface="+mn-lt"/>
        </a:defRPr>
      </a:lvl7pPr>
      <a:lvl8pPr marL="3402334" indent="-226825" algn="l" defTabSz="453644" rtl="0" fontAlgn="base">
        <a:spcBef>
          <a:spcPct val="20000"/>
        </a:spcBef>
        <a:spcAft>
          <a:spcPct val="0"/>
        </a:spcAft>
        <a:buFont typeface="Arial" charset="0"/>
        <a:buChar char="»"/>
        <a:defRPr sz="2000">
          <a:solidFill>
            <a:schemeClr val="tx1"/>
          </a:solidFill>
          <a:latin typeface="+mn-lt"/>
        </a:defRPr>
      </a:lvl8pPr>
      <a:lvl9pPr marL="3855978" indent="-226825" algn="l" defTabSz="453644" rtl="0" fontAlgn="base">
        <a:spcBef>
          <a:spcPct val="20000"/>
        </a:spcBef>
        <a:spcAft>
          <a:spcPct val="0"/>
        </a:spcAft>
        <a:buFont typeface="Arial" charset="0"/>
        <a:buChar char="»"/>
        <a:defRPr sz="2000">
          <a:solidFill>
            <a:schemeClr val="tx1"/>
          </a:solidFill>
          <a:latin typeface="+mn-lt"/>
        </a:defRPr>
      </a:lvl9pPr>
    </p:bodyStyle>
    <p:otherStyle>
      <a:defPPr>
        <a:defRPr lang="is-IS"/>
      </a:defPPr>
      <a:lvl1pPr marL="0" algn="l" defTabSz="907290" rtl="0" eaLnBrk="1" latinLnBrk="0" hangingPunct="1">
        <a:defRPr sz="1800" kern="1200">
          <a:solidFill>
            <a:schemeClr val="tx1"/>
          </a:solidFill>
          <a:latin typeface="+mn-lt"/>
          <a:ea typeface="+mn-ea"/>
          <a:cs typeface="+mn-cs"/>
        </a:defRPr>
      </a:lvl1pPr>
      <a:lvl2pPr marL="453644" algn="l" defTabSz="907290" rtl="0" eaLnBrk="1" latinLnBrk="0" hangingPunct="1">
        <a:defRPr sz="1800" kern="1200">
          <a:solidFill>
            <a:schemeClr val="tx1"/>
          </a:solidFill>
          <a:latin typeface="+mn-lt"/>
          <a:ea typeface="+mn-ea"/>
          <a:cs typeface="+mn-cs"/>
        </a:defRPr>
      </a:lvl2pPr>
      <a:lvl3pPr marL="907290" algn="l" defTabSz="907290" rtl="0" eaLnBrk="1" latinLnBrk="0" hangingPunct="1">
        <a:defRPr sz="1800" kern="1200">
          <a:solidFill>
            <a:schemeClr val="tx1"/>
          </a:solidFill>
          <a:latin typeface="+mn-lt"/>
          <a:ea typeface="+mn-ea"/>
          <a:cs typeface="+mn-cs"/>
        </a:defRPr>
      </a:lvl3pPr>
      <a:lvl4pPr marL="1360932" algn="l" defTabSz="907290" rtl="0" eaLnBrk="1" latinLnBrk="0" hangingPunct="1">
        <a:defRPr sz="1800" kern="1200">
          <a:solidFill>
            <a:schemeClr val="tx1"/>
          </a:solidFill>
          <a:latin typeface="+mn-lt"/>
          <a:ea typeface="+mn-ea"/>
          <a:cs typeface="+mn-cs"/>
        </a:defRPr>
      </a:lvl4pPr>
      <a:lvl5pPr marL="1814578" algn="l" defTabSz="907290" rtl="0" eaLnBrk="1" latinLnBrk="0" hangingPunct="1">
        <a:defRPr sz="1800" kern="1200">
          <a:solidFill>
            <a:schemeClr val="tx1"/>
          </a:solidFill>
          <a:latin typeface="+mn-lt"/>
          <a:ea typeface="+mn-ea"/>
          <a:cs typeface="+mn-cs"/>
        </a:defRPr>
      </a:lvl5pPr>
      <a:lvl6pPr marL="2268221" algn="l" defTabSz="907290" rtl="0" eaLnBrk="1" latinLnBrk="0" hangingPunct="1">
        <a:defRPr sz="1800" kern="1200">
          <a:solidFill>
            <a:schemeClr val="tx1"/>
          </a:solidFill>
          <a:latin typeface="+mn-lt"/>
          <a:ea typeface="+mn-ea"/>
          <a:cs typeface="+mn-cs"/>
        </a:defRPr>
      </a:lvl6pPr>
      <a:lvl7pPr marL="2721868" algn="l" defTabSz="907290" rtl="0" eaLnBrk="1" latinLnBrk="0" hangingPunct="1">
        <a:defRPr sz="1800" kern="1200">
          <a:solidFill>
            <a:schemeClr val="tx1"/>
          </a:solidFill>
          <a:latin typeface="+mn-lt"/>
          <a:ea typeface="+mn-ea"/>
          <a:cs typeface="+mn-cs"/>
        </a:defRPr>
      </a:lvl7pPr>
      <a:lvl8pPr marL="3175511" algn="l" defTabSz="907290" rtl="0" eaLnBrk="1" latinLnBrk="0" hangingPunct="1">
        <a:defRPr sz="1800" kern="1200">
          <a:solidFill>
            <a:schemeClr val="tx1"/>
          </a:solidFill>
          <a:latin typeface="+mn-lt"/>
          <a:ea typeface="+mn-ea"/>
          <a:cs typeface="+mn-cs"/>
        </a:defRPr>
      </a:lvl8pPr>
      <a:lvl9pPr marL="3629154" algn="l" defTabSz="90729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tj@hi.is"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s://notendur.hi.is/jtj/"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HI_ppt_FVS-03.jpg"/>
          <p:cNvPicPr>
            <a:picLocks noChangeAspect="1"/>
          </p:cNvPicPr>
          <p:nvPr/>
        </p:nvPicPr>
        <p:blipFill>
          <a:blip r:embed="rId2" cstate="print"/>
          <a:srcRect/>
          <a:stretch>
            <a:fillRect/>
          </a:stretch>
        </p:blipFill>
        <p:spPr bwMode="auto">
          <a:xfrm>
            <a:off x="20645" y="6357"/>
            <a:ext cx="10136187" cy="7604125"/>
          </a:xfrm>
          <a:prstGeom prst="rect">
            <a:avLst/>
          </a:prstGeom>
          <a:noFill/>
          <a:ln w="9525">
            <a:noFill/>
            <a:miter lim="800000"/>
            <a:headEnd/>
            <a:tailEnd/>
          </a:ln>
        </p:spPr>
      </p:pic>
      <p:sp>
        <p:nvSpPr>
          <p:cNvPr id="2051" name="Rectangle 2"/>
          <p:cNvSpPr>
            <a:spLocks noGrp="1"/>
          </p:cNvSpPr>
          <p:nvPr>
            <p:ph type="ctrTitle"/>
          </p:nvPr>
        </p:nvSpPr>
        <p:spPr>
          <a:xfrm>
            <a:off x="120179" y="554405"/>
            <a:ext cx="3771942" cy="1872208"/>
          </a:xfrm>
          <a:solidFill>
            <a:schemeClr val="bg1"/>
          </a:solidFill>
        </p:spPr>
        <p:txBody>
          <a:bodyPr/>
          <a:lstStyle/>
          <a:p>
            <a:r>
              <a:rPr lang="en-GB" sz="2400" dirty="0" smtClean="0">
                <a:latin typeface="+mn-lt"/>
              </a:rPr>
              <a:t>NERA 2018</a:t>
            </a:r>
            <a:br>
              <a:rPr lang="en-GB" sz="2400" dirty="0" smtClean="0">
                <a:latin typeface="+mn-lt"/>
              </a:rPr>
            </a:br>
            <a:r>
              <a:rPr lang="en-GB" sz="2400" dirty="0" smtClean="0">
                <a:latin typeface="+mn-lt"/>
              </a:rPr>
              <a:t>University of Oslo</a:t>
            </a:r>
            <a:br>
              <a:rPr lang="en-GB" sz="2400" dirty="0" smtClean="0">
                <a:latin typeface="+mn-lt"/>
              </a:rPr>
            </a:br>
            <a:r>
              <a:rPr lang="en-US" sz="2400" b="0" dirty="0" smtClean="0">
                <a:latin typeface="+mn-lt"/>
              </a:rPr>
              <a:t>8.3-10.3.2018</a:t>
            </a:r>
            <a:endParaRPr lang="en-GB" sz="2400" b="0" dirty="0" smtClean="0">
              <a:solidFill>
                <a:srgbClr val="002060"/>
              </a:solidFill>
              <a:latin typeface="+mn-lt"/>
              <a:cs typeface="Arial" charset="0"/>
            </a:endParaRPr>
          </a:p>
        </p:txBody>
      </p:sp>
      <p:sp>
        <p:nvSpPr>
          <p:cNvPr id="2052" name="Rectangle 3"/>
          <p:cNvSpPr>
            <a:spLocks noGrp="1"/>
          </p:cNvSpPr>
          <p:nvPr>
            <p:ph type="subTitle" idx="1"/>
          </p:nvPr>
        </p:nvSpPr>
        <p:spPr>
          <a:xfrm>
            <a:off x="984282" y="3938064"/>
            <a:ext cx="8208912" cy="1166491"/>
          </a:xfrm>
        </p:spPr>
        <p:txBody>
          <a:bodyPr/>
          <a:lstStyle/>
          <a:p>
            <a:r>
              <a:rPr lang="en-GB" dirty="0" smtClean="0">
                <a:latin typeface="+mn-lt"/>
              </a:rPr>
              <a:t>Educational sciences and pedagogy:</a:t>
            </a:r>
          </a:p>
          <a:p>
            <a:r>
              <a:rPr lang="en-GB" dirty="0" smtClean="0">
                <a:latin typeface="+mn-lt"/>
              </a:rPr>
              <a:t>What might be the issue?</a:t>
            </a:r>
            <a:endParaRPr lang="is-IS" dirty="0">
              <a:latin typeface="+mn-lt"/>
            </a:endParaRPr>
          </a:p>
        </p:txBody>
      </p:sp>
      <p:sp>
        <p:nvSpPr>
          <p:cNvPr id="5" name="Rectangle 2"/>
          <p:cNvSpPr txBox="1">
            <a:spLocks/>
          </p:cNvSpPr>
          <p:nvPr/>
        </p:nvSpPr>
        <p:spPr bwMode="auto">
          <a:xfrm>
            <a:off x="5952827" y="554404"/>
            <a:ext cx="3932897" cy="2677944"/>
          </a:xfrm>
          <a:prstGeom prst="rect">
            <a:avLst/>
          </a:prstGeom>
          <a:solidFill>
            <a:schemeClr val="bg1"/>
          </a:solidFill>
          <a:ln w="9525">
            <a:noFill/>
            <a:miter lim="800000"/>
            <a:headEnd/>
            <a:tailEnd/>
          </a:ln>
        </p:spPr>
        <p:txBody>
          <a:bodyPr vert="horz" wrap="square" lIns="90727" tIns="45364" rIns="90727" bIns="45364" numCol="1" anchor="ctr" anchorCtr="0" compatLnSpc="1">
            <a:prstTxWarp prst="textNoShape">
              <a:avLst/>
            </a:prstTxWarp>
          </a:bodyPr>
          <a:lstStyle/>
          <a:p>
            <a:r>
              <a:rPr lang="en-US" b="1" dirty="0" smtClean="0"/>
              <a:t>Panel:</a:t>
            </a:r>
          </a:p>
          <a:p>
            <a:r>
              <a:rPr lang="en-US" b="1" dirty="0" smtClean="0"/>
              <a:t>Educational </a:t>
            </a:r>
            <a:r>
              <a:rPr lang="en-US" b="1" dirty="0"/>
              <a:t>Sciences and </a:t>
            </a:r>
            <a:r>
              <a:rPr lang="en-US" b="1" dirty="0" smtClean="0"/>
              <a:t>pedagogy</a:t>
            </a:r>
          </a:p>
          <a:p>
            <a:endParaRPr lang="en-US" b="1" dirty="0" smtClean="0"/>
          </a:p>
          <a:p>
            <a:r>
              <a:rPr lang="nb-NO" b="1" dirty="0"/>
              <a:t>Utdanningsvitenskap og pedagogikk </a:t>
            </a:r>
            <a:endParaRPr lang="is-IS" dirty="0"/>
          </a:p>
          <a:p>
            <a:r>
              <a:rPr lang="en-US" dirty="0" smtClean="0"/>
              <a:t>9.3. 2018</a:t>
            </a:r>
            <a:endParaRPr lang="is-IS" dirty="0"/>
          </a:p>
        </p:txBody>
      </p:sp>
      <p:sp>
        <p:nvSpPr>
          <p:cNvPr id="10" name="Rectangle 3"/>
          <p:cNvSpPr txBox="1">
            <a:spLocks/>
          </p:cNvSpPr>
          <p:nvPr/>
        </p:nvSpPr>
        <p:spPr bwMode="auto">
          <a:xfrm>
            <a:off x="1344315" y="5503466"/>
            <a:ext cx="8208912" cy="1112540"/>
          </a:xfrm>
          <a:prstGeom prst="rect">
            <a:avLst/>
          </a:prstGeom>
          <a:noFill/>
          <a:ln w="9525">
            <a:noFill/>
            <a:miter lim="800000"/>
            <a:headEnd/>
            <a:tailEnd/>
          </a:ln>
        </p:spPr>
        <p:txBody>
          <a:bodyPr vert="horz" wrap="square" lIns="90727" tIns="45364" rIns="90727" bIns="45364" numCol="1" anchor="t" anchorCtr="0" compatLnSpc="1">
            <a:prstTxWarp prst="textNoShape">
              <a:avLst/>
            </a:prstTxWarp>
          </a:bodyPr>
          <a:lstStyle>
            <a:lvl1pPr marL="0" indent="0" algn="ctr" defTabSz="450608" rtl="0" eaLnBrk="0" fontAlgn="base" hangingPunct="0">
              <a:spcBef>
                <a:spcPct val="20000"/>
              </a:spcBef>
              <a:spcAft>
                <a:spcPct val="0"/>
              </a:spcAft>
              <a:buFont typeface="Arial" charset="0"/>
              <a:buNone/>
              <a:defRPr sz="3200">
                <a:solidFill>
                  <a:schemeClr val="tx1"/>
                </a:solidFill>
                <a:latin typeface="Frutiger LT Std 55 Roman" pitchFamily="34" charset="0"/>
                <a:ea typeface="Arial" charset="0"/>
                <a:cs typeface="Arial" pitchFamily="34" charset="0"/>
              </a:defRPr>
            </a:lvl1pPr>
            <a:lvl2pPr marL="453644" indent="0" algn="ctr" defTabSz="450608" rtl="0" eaLnBrk="0" fontAlgn="base" hangingPunct="0">
              <a:spcBef>
                <a:spcPct val="20000"/>
              </a:spcBef>
              <a:spcAft>
                <a:spcPct val="0"/>
              </a:spcAft>
              <a:buFont typeface="Arial" charset="0"/>
              <a:buNone/>
              <a:defRPr sz="2800">
                <a:solidFill>
                  <a:schemeClr val="tx1"/>
                </a:solidFill>
                <a:latin typeface="Frutiger LT Std 55 Roman" pitchFamily="34" charset="0"/>
                <a:ea typeface="Arial" charset="0"/>
                <a:cs typeface="Arial" pitchFamily="34" charset="0"/>
              </a:defRPr>
            </a:lvl2pPr>
            <a:lvl3pPr marL="907290" indent="0" algn="ctr" defTabSz="450608" rtl="0" eaLnBrk="0" fontAlgn="base" hangingPunct="0">
              <a:spcBef>
                <a:spcPct val="20000"/>
              </a:spcBef>
              <a:spcAft>
                <a:spcPct val="0"/>
              </a:spcAft>
              <a:buFont typeface="Arial" charset="0"/>
              <a:buNone/>
              <a:defRPr sz="2300">
                <a:solidFill>
                  <a:schemeClr val="tx1"/>
                </a:solidFill>
                <a:latin typeface="Frutiger LT Std 55 Roman" pitchFamily="34" charset="0"/>
                <a:ea typeface="Arial" charset="0"/>
                <a:cs typeface="Arial" pitchFamily="34" charset="0"/>
              </a:defRPr>
            </a:lvl3pPr>
            <a:lvl4pPr marL="1360932" indent="0" algn="ctr" defTabSz="450608" rtl="0" eaLnBrk="0" fontAlgn="base" hangingPunct="0">
              <a:spcBef>
                <a:spcPct val="20000"/>
              </a:spcBef>
              <a:spcAft>
                <a:spcPct val="0"/>
              </a:spcAft>
              <a:buFont typeface="Arial" charset="0"/>
              <a:buNone/>
              <a:defRPr>
                <a:solidFill>
                  <a:schemeClr val="tx1"/>
                </a:solidFill>
                <a:latin typeface="Frutiger LT Std 55 Roman" pitchFamily="34" charset="0"/>
                <a:ea typeface="Arial" charset="0"/>
                <a:cs typeface="Arial" pitchFamily="34" charset="0"/>
              </a:defRPr>
            </a:lvl4pPr>
            <a:lvl5pPr marL="1814578" indent="0" algn="ctr" defTabSz="450608" rtl="0" eaLnBrk="0" fontAlgn="base" hangingPunct="0">
              <a:spcBef>
                <a:spcPct val="20000"/>
              </a:spcBef>
              <a:spcAft>
                <a:spcPct val="0"/>
              </a:spcAft>
              <a:buFont typeface="Arial" charset="0"/>
              <a:buNone/>
              <a:defRPr>
                <a:solidFill>
                  <a:schemeClr val="tx1"/>
                </a:solidFill>
                <a:latin typeface="Frutiger LT Std 55 Roman" pitchFamily="34" charset="0"/>
                <a:ea typeface="Arial" charset="0"/>
                <a:cs typeface="Arial" pitchFamily="34" charset="0"/>
              </a:defRPr>
            </a:lvl5pPr>
            <a:lvl6pPr marL="2268221" indent="0" algn="ctr" defTabSz="453644" rtl="0" fontAlgn="base">
              <a:spcBef>
                <a:spcPct val="20000"/>
              </a:spcBef>
              <a:spcAft>
                <a:spcPct val="0"/>
              </a:spcAft>
              <a:buFont typeface="Arial" charset="0"/>
              <a:buNone/>
              <a:defRPr sz="2000">
                <a:solidFill>
                  <a:schemeClr val="tx1"/>
                </a:solidFill>
                <a:latin typeface="+mn-lt"/>
              </a:defRPr>
            </a:lvl6pPr>
            <a:lvl7pPr marL="2721868" indent="0" algn="ctr" defTabSz="453644" rtl="0" fontAlgn="base">
              <a:spcBef>
                <a:spcPct val="20000"/>
              </a:spcBef>
              <a:spcAft>
                <a:spcPct val="0"/>
              </a:spcAft>
              <a:buFont typeface="Arial" charset="0"/>
              <a:buNone/>
              <a:defRPr sz="2000">
                <a:solidFill>
                  <a:schemeClr val="tx1"/>
                </a:solidFill>
                <a:latin typeface="+mn-lt"/>
              </a:defRPr>
            </a:lvl7pPr>
            <a:lvl8pPr marL="3175511" indent="0" algn="ctr" defTabSz="453644" rtl="0" fontAlgn="base">
              <a:spcBef>
                <a:spcPct val="20000"/>
              </a:spcBef>
              <a:spcAft>
                <a:spcPct val="0"/>
              </a:spcAft>
              <a:buFont typeface="Arial" charset="0"/>
              <a:buNone/>
              <a:defRPr sz="2000">
                <a:solidFill>
                  <a:schemeClr val="tx1"/>
                </a:solidFill>
                <a:latin typeface="+mn-lt"/>
              </a:defRPr>
            </a:lvl8pPr>
            <a:lvl9pPr marL="3629154" indent="0" algn="ctr" defTabSz="453644" rtl="0" fontAlgn="base">
              <a:spcBef>
                <a:spcPct val="20000"/>
              </a:spcBef>
              <a:spcAft>
                <a:spcPct val="0"/>
              </a:spcAft>
              <a:buFont typeface="Arial" charset="0"/>
              <a:buNone/>
              <a:defRPr sz="2000">
                <a:solidFill>
                  <a:schemeClr val="tx1"/>
                </a:solidFill>
                <a:latin typeface="+mn-lt"/>
              </a:defRPr>
            </a:lvl9pPr>
          </a:lstStyle>
          <a:p>
            <a:r>
              <a:rPr lang="en-GB" sz="1600" kern="0" dirty="0" smtClean="0">
                <a:latin typeface="+mn-lt"/>
                <a:cs typeface="Arial" charset="0"/>
              </a:rPr>
              <a:t>Jón Torfi Jónasson, </a:t>
            </a:r>
          </a:p>
          <a:p>
            <a:r>
              <a:rPr lang="en-GB" sz="1600" kern="0" dirty="0" smtClean="0">
                <a:latin typeface="+mn-lt"/>
                <a:cs typeface="Arial" charset="0"/>
              </a:rPr>
              <a:t>School of Education, University of Iceland             </a:t>
            </a:r>
          </a:p>
          <a:p>
            <a:r>
              <a:rPr lang="en-GB" sz="1600" u="sng" kern="0" dirty="0" smtClean="0">
                <a:latin typeface="+mn-lt"/>
                <a:cs typeface="Arial" charset="0"/>
                <a:hlinkClick r:id="rId3"/>
              </a:rPr>
              <a:t>jtj@hi.is</a:t>
            </a:r>
            <a:r>
              <a:rPr lang="en-GB" sz="1600" u="sng" kern="0" dirty="0" smtClean="0">
                <a:latin typeface="+mn-lt"/>
                <a:cs typeface="Arial" charset="0"/>
              </a:rPr>
              <a:t>        </a:t>
            </a:r>
            <a:r>
              <a:rPr lang="en-GB" sz="1600" u="sng" kern="0" dirty="0" smtClean="0">
                <a:latin typeface="+mn-lt"/>
                <a:cs typeface="Arial" charset="0"/>
                <a:hlinkClick r:id="rId4"/>
              </a:rPr>
              <a:t>https://notendur.hi.is/jtj/</a:t>
            </a:r>
            <a:r>
              <a:rPr lang="en-GB" sz="1600" u="sng" kern="0" dirty="0" smtClean="0">
                <a:latin typeface="+mn-lt"/>
                <a:cs typeface="Arial" charset="0"/>
              </a:rPr>
              <a:t> </a:t>
            </a:r>
            <a:endParaRPr lang="is-IS" sz="1600" kern="0" dirty="0" smtClean="0">
              <a:latin typeface="+mn-lt"/>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36203" y="446016"/>
            <a:ext cx="4435126" cy="880516"/>
          </a:xfrm>
          <a:solidFill>
            <a:schemeClr val="bg1"/>
          </a:solidFill>
        </p:spPr>
        <p:txBody>
          <a:bodyPr/>
          <a:lstStyle/>
          <a:p>
            <a:pPr algn="l"/>
            <a:r>
              <a:rPr lang="en-GB" sz="2800" b="0" dirty="0" smtClean="0">
                <a:latin typeface="+mj-lt"/>
              </a:rPr>
              <a:t>The challenge</a:t>
            </a:r>
            <a:endParaRPr lang="en-GB" sz="2800" b="0" dirty="0">
              <a:latin typeface="+mj-lt"/>
            </a:endParaRPr>
          </a:p>
        </p:txBody>
      </p:sp>
      <p:sp>
        <p:nvSpPr>
          <p:cNvPr id="4" name="Síðufótarstaðgengill 3"/>
          <p:cNvSpPr>
            <a:spLocks noGrp="1"/>
          </p:cNvSpPr>
          <p:nvPr>
            <p:ph type="ftr" sz="quarter" idx="11"/>
          </p:nvPr>
        </p:nvSpPr>
        <p:spPr/>
        <p:txBody>
          <a:bodyPr/>
          <a:lstStyle/>
          <a:p>
            <a:pPr>
              <a:defRPr/>
            </a:pPr>
            <a:r>
              <a:rPr lang="en-GB" dirty="0" smtClean="0"/>
              <a:t>Jón Torfi Jónasson  NERA Oslo 2018 Panel</a:t>
            </a:r>
            <a:endParaRPr lang="is-IS"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10</a:t>
            </a:fld>
            <a:endParaRPr lang="en-US" dirty="0" smtClean="0"/>
          </a:p>
        </p:txBody>
      </p:sp>
      <p:sp>
        <p:nvSpPr>
          <p:cNvPr id="8" name="Rectangle 2"/>
          <p:cNvSpPr txBox="1">
            <a:spLocks/>
          </p:cNvSpPr>
          <p:nvPr/>
        </p:nvSpPr>
        <p:spPr bwMode="auto">
          <a:xfrm>
            <a:off x="768251" y="1503765"/>
            <a:ext cx="9045390" cy="5833039"/>
          </a:xfrm>
          <a:prstGeom prst="rect">
            <a:avLst/>
          </a:prstGeom>
          <a:solidFill>
            <a:schemeClr val="bg1"/>
          </a:solidFill>
          <a:ln w="9525">
            <a:noFill/>
            <a:miter lim="800000"/>
            <a:headEnd/>
            <a:tailEnd/>
          </a:ln>
        </p:spPr>
        <p:txBody>
          <a:bodyPr vert="horz" wrap="square" lIns="90727" tIns="45364" rIns="90727" bIns="45364" numCol="1" anchor="t" anchorCtr="0" compatLnSpc="1">
            <a:prstTxWarp prst="textNoShape">
              <a:avLst/>
            </a:prstTxWarp>
          </a:bodyPr>
          <a:lstStyle/>
          <a:p>
            <a:pPr>
              <a:spcBef>
                <a:spcPts val="600"/>
              </a:spcBef>
            </a:pPr>
            <a:endParaRPr lang="en-GB" sz="800" dirty="0">
              <a:latin typeface="+mn-lt"/>
              <a:cs typeface="Arial" panose="020B0604020202020204" pitchFamily="34" charset="0"/>
            </a:endParaRPr>
          </a:p>
          <a:p>
            <a:pPr>
              <a:spcBef>
                <a:spcPts val="600"/>
              </a:spcBef>
            </a:pPr>
            <a:r>
              <a:rPr lang="en-GB" sz="2400" dirty="0" smtClean="0">
                <a:latin typeface="+mn-lt"/>
                <a:cs typeface="Arial" panose="020B0604020202020204" pitchFamily="34" charset="0"/>
              </a:rPr>
              <a:t>Three perspectives from which I will attempt to address this challenge</a:t>
            </a:r>
          </a:p>
          <a:p>
            <a:pPr marL="342900" indent="-342900">
              <a:spcBef>
                <a:spcPts val="600"/>
              </a:spcBef>
              <a:buFont typeface="Wingdings" panose="05000000000000000000" pitchFamily="2" charset="2"/>
              <a:buChar char="§"/>
            </a:pPr>
            <a:r>
              <a:rPr lang="en-GB" sz="2400" dirty="0" smtClean="0">
                <a:latin typeface="+mn-lt"/>
                <a:cs typeface="Arial" panose="020B0604020202020204" pitchFamily="34" charset="0"/>
              </a:rPr>
              <a:t>	</a:t>
            </a:r>
            <a:r>
              <a:rPr lang="en-GB" sz="2200" dirty="0" smtClean="0">
                <a:latin typeface="+mn-lt"/>
                <a:cs typeface="Arial" panose="020B0604020202020204" pitchFamily="34" charset="0"/>
              </a:rPr>
              <a:t>The definitional challenge – the linguistic issue.</a:t>
            </a:r>
          </a:p>
          <a:p>
            <a:pPr marL="342900" indent="-342900">
              <a:spcBef>
                <a:spcPts val="600"/>
              </a:spcBef>
              <a:buFont typeface="Wingdings" panose="05000000000000000000" pitchFamily="2" charset="2"/>
              <a:buChar char="§"/>
            </a:pPr>
            <a:r>
              <a:rPr lang="en-GB" sz="2200" dirty="0" smtClean="0">
                <a:latin typeface="+mn-lt"/>
                <a:cs typeface="Arial" panose="020B0604020202020204" pitchFamily="34" charset="0"/>
              </a:rPr>
              <a:t>	The hegemony of the natural science discourse.</a:t>
            </a:r>
          </a:p>
          <a:p>
            <a:pPr marL="990600" indent="-990600">
              <a:spcBef>
                <a:spcPts val="600"/>
              </a:spcBef>
              <a:buFont typeface="Wingdings" panose="05000000000000000000" pitchFamily="2" charset="2"/>
              <a:buChar char="§"/>
            </a:pPr>
            <a:r>
              <a:rPr lang="en-GB" sz="2200" dirty="0" smtClean="0">
                <a:latin typeface="+mn-lt"/>
                <a:cs typeface="Arial" panose="020B0604020202020204" pitchFamily="34" charset="0"/>
              </a:rPr>
              <a:t>What are the important questions in education and how do we address them?</a:t>
            </a:r>
          </a:p>
          <a:p>
            <a:pPr marL="990600" indent="-990600">
              <a:spcBef>
                <a:spcPts val="600"/>
              </a:spcBef>
              <a:buFont typeface="Wingdings" panose="05000000000000000000" pitchFamily="2" charset="2"/>
              <a:buChar char="§"/>
            </a:pPr>
            <a:endParaRPr lang="en-GB" sz="2200" dirty="0" smtClean="0">
              <a:latin typeface="+mn-lt"/>
              <a:cs typeface="Arial" panose="020B0604020202020204" pitchFamily="34" charset="0"/>
            </a:endParaRPr>
          </a:p>
          <a:p>
            <a:pPr>
              <a:spcBef>
                <a:spcPts val="600"/>
              </a:spcBef>
            </a:pPr>
            <a:r>
              <a:rPr lang="en-GB" sz="2400" dirty="0" smtClean="0">
                <a:latin typeface="+mn-lt"/>
                <a:cs typeface="Arial" panose="020B0604020202020204" pitchFamily="34" charset="0"/>
              </a:rPr>
              <a:t>Plus the crucial question:</a:t>
            </a:r>
          </a:p>
          <a:p>
            <a:pPr marL="990600" indent="-990600">
              <a:spcBef>
                <a:spcPts val="600"/>
              </a:spcBef>
              <a:buFont typeface="Wingdings" panose="05000000000000000000" pitchFamily="2" charset="2"/>
              <a:buChar char="§"/>
            </a:pPr>
            <a:r>
              <a:rPr lang="en-GB" sz="2200" dirty="0" smtClean="0">
                <a:latin typeface="+mn-lt"/>
                <a:cs typeface="Arial" panose="020B0604020202020204" pitchFamily="34" charset="0"/>
              </a:rPr>
              <a:t>Where is there a place for pedagogy? </a:t>
            </a:r>
            <a:endParaRPr lang="en-GB" sz="2200" dirty="0">
              <a:latin typeface="+mn-lt"/>
              <a:cs typeface="Arial" panose="020B0604020202020204" pitchFamily="34" charset="0"/>
            </a:endParaRPr>
          </a:p>
          <a:p>
            <a:pPr marL="1441208" lvl="1" indent="-990600">
              <a:spcBef>
                <a:spcPts val="600"/>
              </a:spcBef>
              <a:buFont typeface="Wingdings" panose="05000000000000000000" pitchFamily="2" charset="2"/>
              <a:buChar char="§"/>
            </a:pPr>
            <a:r>
              <a:rPr lang="en-GB" sz="2200" dirty="0" smtClean="0">
                <a:latin typeface="+mn-lt"/>
                <a:cs typeface="Arial" panose="020B0604020202020204" pitchFamily="34" charset="0"/>
              </a:rPr>
              <a:t>For what?</a:t>
            </a:r>
          </a:p>
          <a:p>
            <a:pPr marL="990600" indent="-990600">
              <a:spcBef>
                <a:spcPts val="600"/>
              </a:spcBef>
              <a:buFont typeface="Wingdings" panose="05000000000000000000" pitchFamily="2" charset="2"/>
              <a:buChar char="§"/>
            </a:pPr>
            <a:r>
              <a:rPr lang="en-GB" sz="2200" dirty="0" smtClean="0">
                <a:latin typeface="+mn-lt"/>
                <a:cs typeface="Arial" panose="020B0604020202020204" pitchFamily="34" charset="0"/>
              </a:rPr>
              <a:t>And where should it be placed in the world of academic disciplines</a:t>
            </a:r>
          </a:p>
          <a:p>
            <a:pPr>
              <a:spcBef>
                <a:spcPts val="600"/>
              </a:spcBef>
            </a:pPr>
            <a:endParaRPr lang="en-GB" sz="2400" dirty="0" smtClean="0">
              <a:latin typeface="+mn-lt"/>
              <a:cs typeface="Arial" panose="020B0604020202020204" pitchFamily="34" charset="0"/>
            </a:endParaRPr>
          </a:p>
          <a:p>
            <a:pPr>
              <a:spcBef>
                <a:spcPts val="600"/>
              </a:spcBef>
            </a:pPr>
            <a:endParaRPr lang="en-US" sz="2000" dirty="0">
              <a:latin typeface="+mn-lt"/>
            </a:endParaRPr>
          </a:p>
        </p:txBody>
      </p:sp>
    </p:spTree>
    <p:extLst>
      <p:ext uri="{BB962C8B-B14F-4D97-AF65-F5344CB8AC3E}">
        <p14:creationId xmlns:p14="http://schemas.microsoft.com/office/powerpoint/2010/main" val="115741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198" y="141571"/>
            <a:ext cx="9721080" cy="1262536"/>
          </a:xfrm>
          <a:gradFill flip="none" rotWithShape="1">
            <a:gsLst>
              <a:gs pos="0">
                <a:schemeClr val="bg1"/>
              </a:gs>
              <a:gs pos="100000">
                <a:srgbClr val="FCB274"/>
              </a:gs>
            </a:gsLst>
            <a:lin ang="2700000" scaled="1"/>
            <a:tileRect/>
          </a:gradFill>
        </p:spPr>
        <p:txBody>
          <a:bodyPr/>
          <a:lstStyle/>
          <a:p>
            <a:pPr>
              <a:spcBef>
                <a:spcPts val="600"/>
              </a:spcBef>
            </a:pPr>
            <a:r>
              <a:rPr lang="en-GB" sz="2800" b="0" dirty="0">
                <a:latin typeface="+mn-lt"/>
              </a:rPr>
              <a:t>The definitional challenge – the linguistic </a:t>
            </a:r>
            <a:r>
              <a:rPr lang="en-GB" sz="2800" b="0" dirty="0" smtClean="0">
                <a:latin typeface="+mn-lt"/>
              </a:rPr>
              <a:t>issue</a:t>
            </a:r>
            <a:endParaRPr lang="en-GB" sz="2800" b="0" dirty="0">
              <a:latin typeface="+mn-lt"/>
            </a:endParaRPr>
          </a:p>
        </p:txBody>
      </p:sp>
      <p:sp>
        <p:nvSpPr>
          <p:cNvPr id="4" name="Síðufótarstaðgengill 3"/>
          <p:cNvSpPr>
            <a:spLocks noGrp="1"/>
          </p:cNvSpPr>
          <p:nvPr>
            <p:ph type="ftr" sz="quarter" idx="11"/>
          </p:nvPr>
        </p:nvSpPr>
        <p:spPr/>
        <p:txBody>
          <a:bodyPr/>
          <a:lstStyle/>
          <a:p>
            <a:pPr>
              <a:defRPr/>
            </a:pPr>
            <a:r>
              <a:rPr lang="it-IT" dirty="0" smtClean="0"/>
              <a:t>Jón Torfi Jónasson  NERA Oslo 2018 Panel</a:t>
            </a:r>
            <a:endParaRPr lang="is-IS"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11</a:t>
            </a:fld>
            <a:endParaRPr lang="en-US" dirty="0" smtClean="0"/>
          </a:p>
        </p:txBody>
      </p:sp>
      <p:sp>
        <p:nvSpPr>
          <p:cNvPr id="8" name="Rectangle 2"/>
          <p:cNvSpPr txBox="1">
            <a:spLocks/>
          </p:cNvSpPr>
          <p:nvPr/>
        </p:nvSpPr>
        <p:spPr bwMode="auto">
          <a:xfrm>
            <a:off x="768251" y="1503765"/>
            <a:ext cx="9289032" cy="5472999"/>
          </a:xfrm>
          <a:prstGeom prst="rect">
            <a:avLst/>
          </a:prstGeom>
          <a:solidFill>
            <a:schemeClr val="bg1"/>
          </a:solidFill>
          <a:ln w="9525">
            <a:noFill/>
            <a:miter lim="800000"/>
            <a:headEnd/>
            <a:tailEnd/>
          </a:ln>
        </p:spPr>
        <p:txBody>
          <a:bodyPr vert="horz" wrap="square" lIns="90727" tIns="45364" rIns="90727" bIns="45364" numCol="1" anchor="t" anchorCtr="0" compatLnSpc="1">
            <a:prstTxWarp prst="textNoShape">
              <a:avLst/>
            </a:prstTxWarp>
          </a:bodyPr>
          <a:lstStyle/>
          <a:p>
            <a:pPr marL="342900" indent="-342900">
              <a:spcBef>
                <a:spcPts val="600"/>
              </a:spcBef>
              <a:buFont typeface="Arial" panose="020B0604020202020204" pitchFamily="34" charset="0"/>
              <a:buChar char="•"/>
            </a:pPr>
            <a:r>
              <a:rPr lang="en-GB" sz="2400" dirty="0" smtClean="0">
                <a:latin typeface="+mn-lt"/>
                <a:cs typeface="Arial" panose="020B0604020202020204" pitchFamily="34" charset="0"/>
              </a:rPr>
              <a:t>Terminology is undisciplined, e.g. in the educational discourse</a:t>
            </a:r>
          </a:p>
          <a:p>
            <a:pPr>
              <a:spcBef>
                <a:spcPts val="600"/>
              </a:spcBef>
            </a:pPr>
            <a:r>
              <a:rPr lang="en-GB" dirty="0" smtClean="0">
                <a:latin typeface="+mn-lt"/>
                <a:cs typeface="Arial" panose="020B0604020202020204" pitchFamily="34" charset="0"/>
              </a:rPr>
              <a:t>Literacy, - as in PISA measures reading literacy, - but also terms as: subjects, informal education, adult education, quantitative research, assessment for learning, inclusion, school-leaving, … far from a consensus within the field. </a:t>
            </a:r>
          </a:p>
          <a:p>
            <a:pPr marL="342900" indent="-342900">
              <a:spcBef>
                <a:spcPts val="600"/>
              </a:spcBef>
              <a:buFont typeface="Arial" panose="020B0604020202020204" pitchFamily="34" charset="0"/>
              <a:buChar char="•"/>
            </a:pPr>
            <a:endParaRPr lang="en-GB" sz="2400" dirty="0">
              <a:latin typeface="+mn-lt"/>
              <a:cs typeface="Arial" panose="020B0604020202020204" pitchFamily="34" charset="0"/>
            </a:endParaRPr>
          </a:p>
          <a:p>
            <a:pPr marL="342900" indent="-342900">
              <a:spcBef>
                <a:spcPts val="600"/>
              </a:spcBef>
              <a:buFont typeface="Arial" panose="020B0604020202020204" pitchFamily="34" charset="0"/>
              <a:buChar char="•"/>
            </a:pPr>
            <a:r>
              <a:rPr lang="en-GB" sz="2400" dirty="0" smtClean="0">
                <a:latin typeface="+mn-lt"/>
                <a:cs typeface="Arial" panose="020B0604020202020204" pitchFamily="34" charset="0"/>
              </a:rPr>
              <a:t>Different cultures invite different understanding and usage of similar terms</a:t>
            </a:r>
          </a:p>
          <a:p>
            <a:pPr>
              <a:spcBef>
                <a:spcPts val="600"/>
              </a:spcBef>
            </a:pPr>
            <a:r>
              <a:rPr lang="en-US" dirty="0" smtClean="0">
                <a:latin typeface="+mn-lt"/>
              </a:rPr>
              <a:t>Education in England, France, India, Russia and USA. </a:t>
            </a:r>
            <a:r>
              <a:rPr lang="en-US" sz="1400" dirty="0" smtClean="0">
                <a:latin typeface="+mn-lt"/>
              </a:rPr>
              <a:t>Alexander</a:t>
            </a:r>
            <a:r>
              <a:rPr lang="en-US" sz="1400" dirty="0">
                <a:latin typeface="+mn-lt"/>
              </a:rPr>
              <a:t>, </a:t>
            </a:r>
            <a:r>
              <a:rPr lang="en-US" sz="1400" dirty="0" smtClean="0">
                <a:latin typeface="+mn-lt"/>
              </a:rPr>
              <a:t>Robin </a:t>
            </a:r>
            <a:r>
              <a:rPr lang="en-US" sz="1400" dirty="0">
                <a:latin typeface="+mn-lt"/>
              </a:rPr>
              <a:t>J. (2000). </a:t>
            </a:r>
            <a:r>
              <a:rPr lang="en-US" sz="1400" i="1" dirty="0">
                <a:latin typeface="+mn-lt"/>
              </a:rPr>
              <a:t>Culture and pedagogy : international comparisons in primary education</a:t>
            </a:r>
            <a:r>
              <a:rPr lang="en-US" sz="1400" dirty="0">
                <a:latin typeface="+mn-lt"/>
              </a:rPr>
              <a:t>. </a:t>
            </a:r>
            <a:r>
              <a:rPr lang="en-US" dirty="0" smtClean="0">
                <a:latin typeface="+mn-lt"/>
              </a:rPr>
              <a:t>Also pedagogy and science have different connotations in different cultures. Note how the </a:t>
            </a:r>
            <a:r>
              <a:rPr lang="en-US" dirty="0" err="1" smtClean="0">
                <a:latin typeface="+mn-lt"/>
              </a:rPr>
              <a:t>högskolar</a:t>
            </a:r>
            <a:r>
              <a:rPr lang="en-US" dirty="0">
                <a:latin typeface="+mn-lt"/>
              </a:rPr>
              <a:t>,</a:t>
            </a:r>
            <a:r>
              <a:rPr lang="en-US" dirty="0" smtClean="0">
                <a:latin typeface="+mn-lt"/>
              </a:rPr>
              <a:t> </a:t>
            </a:r>
            <a:r>
              <a:rPr lang="en-US" dirty="0" err="1" smtClean="0">
                <a:latin typeface="+mn-lt"/>
              </a:rPr>
              <a:t>høyskoler</a:t>
            </a:r>
            <a:r>
              <a:rPr lang="en-US" dirty="0">
                <a:latin typeface="+mn-lt"/>
              </a:rPr>
              <a:t>, </a:t>
            </a:r>
            <a:r>
              <a:rPr lang="en-US" dirty="0" err="1" smtClean="0">
                <a:latin typeface="+mn-lt"/>
              </a:rPr>
              <a:t>højskoler</a:t>
            </a:r>
            <a:r>
              <a:rPr lang="en-US" dirty="0" smtClean="0">
                <a:latin typeface="+mn-lt"/>
              </a:rPr>
              <a:t> all use the English term university.</a:t>
            </a:r>
          </a:p>
          <a:p>
            <a:pPr>
              <a:spcBef>
                <a:spcPts val="600"/>
              </a:spcBef>
            </a:pPr>
            <a:endParaRPr lang="en-GB" dirty="0">
              <a:latin typeface="+mn-lt"/>
              <a:cs typeface="Arial" panose="020B0604020202020204" pitchFamily="34" charset="0"/>
            </a:endParaRPr>
          </a:p>
          <a:p>
            <a:pPr marL="342900" indent="-342900">
              <a:spcBef>
                <a:spcPts val="600"/>
              </a:spcBef>
              <a:buFont typeface="Arial" panose="020B0604020202020204" pitchFamily="34" charset="0"/>
              <a:buChar char="•"/>
            </a:pPr>
            <a:r>
              <a:rPr lang="en-GB" sz="2400" dirty="0" smtClean="0">
                <a:latin typeface="+mn-lt"/>
                <a:cs typeface="Arial" panose="020B0604020202020204" pitchFamily="34" charset="0"/>
              </a:rPr>
              <a:t>Different languages use different terms</a:t>
            </a:r>
          </a:p>
          <a:p>
            <a:pPr>
              <a:spcBef>
                <a:spcPts val="600"/>
              </a:spcBef>
            </a:pPr>
            <a:r>
              <a:rPr lang="en-GB" dirty="0" smtClean="0">
                <a:latin typeface="+mn-lt"/>
                <a:cs typeface="Arial" panose="020B0604020202020204" pitchFamily="34" charset="0"/>
              </a:rPr>
              <a:t>Different terms for education, in the Nordic, German, English, languages – in Icelandic we use “</a:t>
            </a:r>
            <a:r>
              <a:rPr lang="en-GB" dirty="0" err="1" smtClean="0">
                <a:latin typeface="+mn-lt"/>
                <a:cs typeface="Arial" panose="020B0604020202020204" pitchFamily="34" charset="0"/>
              </a:rPr>
              <a:t>menntun</a:t>
            </a:r>
            <a:r>
              <a:rPr lang="en-GB" dirty="0" smtClean="0">
                <a:latin typeface="+mn-lt"/>
                <a:cs typeface="Arial" panose="020B0604020202020204" pitchFamily="34" charset="0"/>
              </a:rPr>
              <a:t>”, which is understood as being literate, but more specifically, “more human”, and perhaps most kindred to </a:t>
            </a:r>
            <a:r>
              <a:rPr lang="en-GB" dirty="0" err="1" smtClean="0">
                <a:latin typeface="+mn-lt"/>
                <a:cs typeface="Arial" panose="020B0604020202020204" pitchFamily="34" charset="0"/>
              </a:rPr>
              <a:t>dannelse</a:t>
            </a:r>
            <a:r>
              <a:rPr lang="en-GB" dirty="0" smtClean="0">
                <a:latin typeface="+mn-lt"/>
                <a:cs typeface="Arial" panose="020B0604020202020204" pitchFamily="34" charset="0"/>
              </a:rPr>
              <a:t>. We have of course the plethora of terms related to pedagogy, didactics, …. </a:t>
            </a:r>
          </a:p>
          <a:p>
            <a:pPr>
              <a:spcBef>
                <a:spcPts val="600"/>
              </a:spcBef>
            </a:pPr>
            <a:endParaRPr lang="en-GB" sz="2400" dirty="0" smtClean="0">
              <a:latin typeface="+mn-lt"/>
              <a:cs typeface="Arial" panose="020B0604020202020204" pitchFamily="34" charset="0"/>
            </a:endParaRPr>
          </a:p>
          <a:p>
            <a:pPr>
              <a:spcBef>
                <a:spcPts val="600"/>
              </a:spcBef>
            </a:pPr>
            <a:endParaRPr lang="en-US" sz="2000" dirty="0">
              <a:latin typeface="+mn-lt"/>
            </a:endParaRPr>
          </a:p>
        </p:txBody>
      </p:sp>
    </p:spTree>
    <p:extLst>
      <p:ext uri="{BB962C8B-B14F-4D97-AF65-F5344CB8AC3E}">
        <p14:creationId xmlns:p14="http://schemas.microsoft.com/office/powerpoint/2010/main" val="3001475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198" y="141571"/>
            <a:ext cx="9721080" cy="1262536"/>
          </a:xfrm>
          <a:gradFill>
            <a:gsLst>
              <a:gs pos="0">
                <a:schemeClr val="bg1"/>
              </a:gs>
              <a:gs pos="100000">
                <a:srgbClr val="92D050"/>
              </a:gs>
            </a:gsLst>
            <a:lin ang="2700000" scaled="1"/>
          </a:gradFill>
        </p:spPr>
        <p:txBody>
          <a:bodyPr/>
          <a:lstStyle/>
          <a:p>
            <a:pPr>
              <a:spcBef>
                <a:spcPts val="600"/>
              </a:spcBef>
            </a:pPr>
            <a:r>
              <a:rPr lang="en-GB" sz="2800" b="0" dirty="0" smtClean="0">
                <a:latin typeface="+mn-lt"/>
              </a:rPr>
              <a:t>The </a:t>
            </a:r>
            <a:r>
              <a:rPr lang="en-GB" sz="2800" b="0" dirty="0">
                <a:latin typeface="+mn-lt"/>
              </a:rPr>
              <a:t>hegemony of the </a:t>
            </a:r>
            <a:r>
              <a:rPr lang="en-GB" sz="2800" b="0" dirty="0" smtClean="0">
                <a:latin typeface="+mn-lt"/>
              </a:rPr>
              <a:t>(natural) </a:t>
            </a:r>
            <a:r>
              <a:rPr lang="en-GB" sz="2800" b="0" dirty="0">
                <a:latin typeface="+mn-lt"/>
              </a:rPr>
              <a:t>science </a:t>
            </a:r>
            <a:r>
              <a:rPr lang="en-GB" sz="2800" b="0" dirty="0" smtClean="0">
                <a:latin typeface="+mn-lt"/>
              </a:rPr>
              <a:t>discourse.</a:t>
            </a:r>
            <a:endParaRPr lang="en-GB" sz="2800" b="0" dirty="0">
              <a:latin typeface="+mn-lt"/>
            </a:endParaRPr>
          </a:p>
        </p:txBody>
      </p:sp>
      <p:sp>
        <p:nvSpPr>
          <p:cNvPr id="4" name="Síðufótarstaðgengill 3"/>
          <p:cNvSpPr>
            <a:spLocks noGrp="1"/>
          </p:cNvSpPr>
          <p:nvPr>
            <p:ph type="ftr" sz="quarter" idx="11"/>
          </p:nvPr>
        </p:nvSpPr>
        <p:spPr/>
        <p:txBody>
          <a:bodyPr/>
          <a:lstStyle/>
          <a:p>
            <a:pPr>
              <a:defRPr/>
            </a:pPr>
            <a:r>
              <a:rPr lang="it-IT" dirty="0" smtClean="0"/>
              <a:t>Jón Torfi Jónasson  NERA Oslo 2018 Panel</a:t>
            </a:r>
            <a:endParaRPr lang="is-IS"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12</a:t>
            </a:fld>
            <a:endParaRPr lang="en-US" dirty="0" smtClean="0"/>
          </a:p>
        </p:txBody>
      </p:sp>
      <p:sp>
        <p:nvSpPr>
          <p:cNvPr id="8" name="Rectangle 2"/>
          <p:cNvSpPr txBox="1">
            <a:spLocks/>
          </p:cNvSpPr>
          <p:nvPr/>
        </p:nvSpPr>
        <p:spPr bwMode="auto">
          <a:xfrm>
            <a:off x="768251" y="1503765"/>
            <a:ext cx="9045390" cy="5833039"/>
          </a:xfrm>
          <a:prstGeom prst="rect">
            <a:avLst/>
          </a:prstGeom>
          <a:solidFill>
            <a:schemeClr val="bg1"/>
          </a:solidFill>
          <a:ln w="9525">
            <a:noFill/>
            <a:miter lim="800000"/>
            <a:headEnd/>
            <a:tailEnd/>
          </a:ln>
        </p:spPr>
        <p:txBody>
          <a:bodyPr vert="horz" wrap="square" lIns="90727" tIns="45364" rIns="90727" bIns="45364" numCol="1" anchor="t" anchorCtr="0" compatLnSpc="1">
            <a:prstTxWarp prst="textNoShape">
              <a:avLst/>
            </a:prstTxWarp>
          </a:bodyPr>
          <a:lstStyle/>
          <a:p>
            <a:pPr marL="342900" indent="-342900">
              <a:spcBef>
                <a:spcPts val="600"/>
              </a:spcBef>
              <a:buFont typeface="Arial" panose="020B0604020202020204" pitchFamily="34" charset="0"/>
              <a:buChar char="•"/>
            </a:pPr>
            <a:r>
              <a:rPr lang="en-GB" sz="2400" dirty="0" smtClean="0">
                <a:latin typeface="+mn-lt"/>
                <a:cs typeface="Arial" panose="020B0604020202020204" pitchFamily="34" charset="0"/>
              </a:rPr>
              <a:t>How the natural sciences have gradually taken over academic discourse, defining what is legitimate within academia (or within the purview of the scientific discourse)</a:t>
            </a:r>
          </a:p>
          <a:p>
            <a:pPr>
              <a:spcBef>
                <a:spcPts val="600"/>
              </a:spcBef>
            </a:pPr>
            <a:r>
              <a:rPr lang="en-GB" dirty="0" smtClean="0">
                <a:latin typeface="+mn-lt"/>
                <a:cs typeface="Arial" panose="020B0604020202020204" pitchFamily="34" charset="0"/>
              </a:rPr>
              <a:t>The natural, or perhaps the empirical disciplines, define how to operate and what language to use, but also what is worth doing. Thus it is decided what is acknowledged, rewarded and given status – and e.g., what is called science. </a:t>
            </a:r>
          </a:p>
          <a:p>
            <a:pPr>
              <a:spcBef>
                <a:spcPts val="600"/>
              </a:spcBef>
            </a:pPr>
            <a:endParaRPr lang="en-GB" sz="2400" dirty="0">
              <a:latin typeface="+mn-lt"/>
              <a:cs typeface="Arial" panose="020B0604020202020204" pitchFamily="34" charset="0"/>
            </a:endParaRPr>
          </a:p>
          <a:p>
            <a:pPr marL="342900" indent="-342900">
              <a:spcBef>
                <a:spcPts val="600"/>
              </a:spcBef>
              <a:buFont typeface="Arial" panose="020B0604020202020204" pitchFamily="34" charset="0"/>
              <a:buChar char="•"/>
            </a:pPr>
            <a:r>
              <a:rPr lang="en-GB" sz="2400" dirty="0" smtClean="0">
                <a:latin typeface="+mn-lt"/>
                <a:cs typeface="Arial" panose="020B0604020202020204" pitchFamily="34" charset="0"/>
              </a:rPr>
              <a:t>The academic discourse drift (analogous to the academic institutional drift in HE)</a:t>
            </a:r>
          </a:p>
          <a:p>
            <a:pPr>
              <a:spcBef>
                <a:spcPts val="600"/>
              </a:spcBef>
            </a:pPr>
            <a:r>
              <a:rPr lang="en-GB" dirty="0" smtClean="0">
                <a:latin typeface="+mn-lt"/>
                <a:cs typeface="Arial" panose="020B0604020202020204" pitchFamily="34" charset="0"/>
              </a:rPr>
              <a:t>Thus the social sciences, including a part of the educational field, and even the humanities, have to succumb to this mode of talking. </a:t>
            </a:r>
          </a:p>
          <a:p>
            <a:pPr>
              <a:spcBef>
                <a:spcPts val="600"/>
              </a:spcBef>
            </a:pPr>
            <a:endParaRPr lang="en-GB" dirty="0" smtClean="0">
              <a:latin typeface="+mn-lt"/>
              <a:cs typeface="Arial" panose="020B0604020202020204" pitchFamily="34" charset="0"/>
            </a:endParaRPr>
          </a:p>
          <a:p>
            <a:pPr marL="342900" indent="-342900">
              <a:spcBef>
                <a:spcPts val="600"/>
              </a:spcBef>
              <a:buFont typeface="Arial" panose="020B0604020202020204" pitchFamily="34" charset="0"/>
              <a:buChar char="•"/>
            </a:pPr>
            <a:r>
              <a:rPr lang="en-GB" sz="2000" dirty="0">
                <a:cs typeface="Arial" panose="020B0604020202020204" pitchFamily="34" charset="0"/>
              </a:rPr>
              <a:t>The </a:t>
            </a:r>
            <a:r>
              <a:rPr lang="en-GB" sz="2000" dirty="0" smtClean="0">
                <a:cs typeface="Arial" panose="020B0604020202020204" pitchFamily="34" charset="0"/>
              </a:rPr>
              <a:t>hegemony of traditional academic subjects (partly stemming from the traditional liberal arts)</a:t>
            </a:r>
          </a:p>
          <a:p>
            <a:pPr>
              <a:spcBef>
                <a:spcPts val="600"/>
              </a:spcBef>
            </a:pPr>
            <a:r>
              <a:rPr lang="en-GB" dirty="0" smtClean="0">
                <a:latin typeface="+mn-lt"/>
                <a:cs typeface="Arial" panose="020B0604020202020204" pitchFamily="34" charset="0"/>
              </a:rPr>
              <a:t>What is allowed as a subject? The status of interdisciplinary subjects. What does it take to become a bona fide academic subject?</a:t>
            </a:r>
            <a:endParaRPr lang="en-GB" dirty="0">
              <a:latin typeface="+mn-lt"/>
              <a:cs typeface="Arial" panose="020B0604020202020204" pitchFamily="34" charset="0"/>
            </a:endParaRPr>
          </a:p>
          <a:p>
            <a:pPr>
              <a:spcBef>
                <a:spcPts val="600"/>
              </a:spcBef>
            </a:pPr>
            <a:endParaRPr lang="en-GB" dirty="0" smtClean="0">
              <a:latin typeface="+mn-lt"/>
              <a:cs typeface="Arial" panose="020B0604020202020204" pitchFamily="34" charset="0"/>
            </a:endParaRPr>
          </a:p>
          <a:p>
            <a:pPr marL="342900" indent="-342900">
              <a:spcBef>
                <a:spcPts val="600"/>
              </a:spcBef>
              <a:buFont typeface="Arial" panose="020B0604020202020204" pitchFamily="34" charset="0"/>
              <a:buChar char="•"/>
            </a:pPr>
            <a:endParaRPr lang="en-GB" sz="2400" dirty="0">
              <a:latin typeface="+mn-lt"/>
              <a:cs typeface="Arial" panose="020B0604020202020204" pitchFamily="34" charset="0"/>
            </a:endParaRPr>
          </a:p>
          <a:p>
            <a:pPr marL="342900" indent="-342900">
              <a:spcBef>
                <a:spcPts val="600"/>
              </a:spcBef>
              <a:buFont typeface="Arial" panose="020B0604020202020204" pitchFamily="34" charset="0"/>
              <a:buChar char="•"/>
            </a:pPr>
            <a:endParaRPr lang="en-GB" sz="2400" dirty="0" smtClean="0">
              <a:latin typeface="+mn-lt"/>
              <a:cs typeface="Arial" panose="020B0604020202020204" pitchFamily="34" charset="0"/>
            </a:endParaRPr>
          </a:p>
          <a:p>
            <a:pPr>
              <a:spcBef>
                <a:spcPts val="600"/>
              </a:spcBef>
            </a:pPr>
            <a:endParaRPr lang="en-US" sz="2000" dirty="0">
              <a:latin typeface="+mn-lt"/>
            </a:endParaRPr>
          </a:p>
        </p:txBody>
      </p:sp>
    </p:spTree>
    <p:extLst>
      <p:ext uri="{BB962C8B-B14F-4D97-AF65-F5344CB8AC3E}">
        <p14:creationId xmlns:p14="http://schemas.microsoft.com/office/powerpoint/2010/main" val="4259377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198" y="141571"/>
            <a:ext cx="9721080" cy="1262536"/>
          </a:xfrm>
          <a:gradFill>
            <a:gsLst>
              <a:gs pos="0">
                <a:schemeClr val="bg1"/>
              </a:gs>
              <a:gs pos="100000">
                <a:schemeClr val="bg2">
                  <a:lumMod val="50000"/>
                </a:schemeClr>
              </a:gs>
            </a:gsLst>
            <a:lin ang="2700000" scaled="1"/>
          </a:gradFill>
        </p:spPr>
        <p:txBody>
          <a:bodyPr/>
          <a:lstStyle/>
          <a:p>
            <a:pPr>
              <a:spcBef>
                <a:spcPts val="600"/>
              </a:spcBef>
            </a:pPr>
            <a:r>
              <a:rPr lang="en-GB" sz="2800" b="0" dirty="0" smtClean="0">
                <a:latin typeface="+mn-lt"/>
              </a:rPr>
              <a:t>What </a:t>
            </a:r>
            <a:r>
              <a:rPr lang="en-GB" sz="2800" b="0" dirty="0">
                <a:latin typeface="+mn-lt"/>
              </a:rPr>
              <a:t>are the important questions </a:t>
            </a:r>
            <a:r>
              <a:rPr lang="en-GB" sz="2800" b="0" dirty="0" smtClean="0">
                <a:latin typeface="+mn-lt"/>
              </a:rPr>
              <a:t>in education and </a:t>
            </a:r>
            <a:r>
              <a:rPr lang="en-GB" sz="2800" b="0" dirty="0">
                <a:latin typeface="+mn-lt"/>
              </a:rPr>
              <a:t>how do we address </a:t>
            </a:r>
            <a:r>
              <a:rPr lang="en-GB" sz="2800" b="0" dirty="0" smtClean="0">
                <a:latin typeface="+mn-lt"/>
              </a:rPr>
              <a:t>them, e.g. in teacher education?</a:t>
            </a:r>
            <a:endParaRPr lang="en-GB" sz="2800" b="0" dirty="0">
              <a:latin typeface="+mn-lt"/>
            </a:endParaRPr>
          </a:p>
        </p:txBody>
      </p:sp>
      <p:sp>
        <p:nvSpPr>
          <p:cNvPr id="4" name="Síðufótarstaðgengill 3"/>
          <p:cNvSpPr>
            <a:spLocks noGrp="1"/>
          </p:cNvSpPr>
          <p:nvPr>
            <p:ph type="ftr" sz="quarter" idx="11"/>
          </p:nvPr>
        </p:nvSpPr>
        <p:spPr/>
        <p:txBody>
          <a:bodyPr/>
          <a:lstStyle/>
          <a:p>
            <a:pPr>
              <a:defRPr/>
            </a:pPr>
            <a:r>
              <a:rPr lang="it-IT" dirty="0" smtClean="0"/>
              <a:t>Jón Torfi Jónasson  NERA Oslo 2018 Panel</a:t>
            </a:r>
            <a:endParaRPr lang="is-IS"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13</a:t>
            </a:fld>
            <a:endParaRPr lang="en-US" dirty="0" smtClean="0"/>
          </a:p>
        </p:txBody>
      </p:sp>
      <p:sp>
        <p:nvSpPr>
          <p:cNvPr id="8" name="Rectangle 2"/>
          <p:cNvSpPr txBox="1">
            <a:spLocks/>
          </p:cNvSpPr>
          <p:nvPr/>
        </p:nvSpPr>
        <p:spPr bwMode="auto">
          <a:xfrm>
            <a:off x="624235" y="1503765"/>
            <a:ext cx="5184576" cy="572851"/>
          </a:xfrm>
          <a:prstGeom prst="rect">
            <a:avLst/>
          </a:prstGeom>
          <a:noFill/>
          <a:ln w="9525">
            <a:noFill/>
            <a:miter lim="800000"/>
            <a:headEnd/>
            <a:tailEnd/>
          </a:ln>
        </p:spPr>
        <p:txBody>
          <a:bodyPr vert="horz" wrap="square" lIns="90727" tIns="45364" rIns="90727" bIns="45364" numCol="1" anchor="t" anchorCtr="0" compatLnSpc="1">
            <a:prstTxWarp prst="textNoShape">
              <a:avLst/>
            </a:prstTxWarp>
          </a:bodyPr>
          <a:lstStyle/>
          <a:p>
            <a:pPr>
              <a:spcBef>
                <a:spcPts val="600"/>
              </a:spcBef>
            </a:pPr>
            <a:r>
              <a:rPr lang="en-GB" sz="2400" dirty="0" smtClean="0">
                <a:latin typeface="+mn-lt"/>
                <a:cs typeface="Arial" panose="020B0604020202020204" pitchFamily="34" charset="0"/>
              </a:rPr>
              <a:t>What do we discuss within education? </a:t>
            </a:r>
          </a:p>
        </p:txBody>
      </p:sp>
      <p:sp>
        <p:nvSpPr>
          <p:cNvPr id="6" name="Rectangle 2"/>
          <p:cNvSpPr txBox="1">
            <a:spLocks/>
          </p:cNvSpPr>
          <p:nvPr/>
        </p:nvSpPr>
        <p:spPr bwMode="auto">
          <a:xfrm>
            <a:off x="336203" y="3297993"/>
            <a:ext cx="2666838" cy="1302507"/>
          </a:xfrm>
          <a:prstGeom prst="rect">
            <a:avLst/>
          </a:prstGeom>
          <a:gradFill>
            <a:gsLst>
              <a:gs pos="0">
                <a:srgbClr val="FFFF99"/>
              </a:gs>
              <a:gs pos="100000">
                <a:schemeClr val="bg2">
                  <a:lumMod val="75000"/>
                </a:schemeClr>
              </a:gs>
            </a:gsLst>
            <a:lin ang="2700000" scaled="1"/>
          </a:gradFill>
          <a:ln w="22225" cmpd="thickThin">
            <a:solidFill>
              <a:schemeClr val="bg2">
                <a:lumMod val="25000"/>
              </a:schemeClr>
            </a:solidFill>
            <a:round/>
            <a:headEnd/>
            <a:tailEnd/>
          </a:ln>
        </p:spPr>
        <p:txBody>
          <a:bodyPr vert="horz" wrap="square" lIns="360000" tIns="288000" rIns="360000" bIns="180000" numCol="1" anchor="t" anchorCtr="0" compatLnSpc="1">
            <a:prstTxWarp prst="textNoShape">
              <a:avLst/>
            </a:prstTxWarp>
          </a:bodyPr>
          <a:lstStyle/>
          <a:p>
            <a:pPr>
              <a:spcBef>
                <a:spcPts val="600"/>
              </a:spcBef>
            </a:pPr>
            <a:r>
              <a:rPr lang="en-GB" sz="2400" dirty="0" smtClean="0">
                <a:latin typeface="+mn-lt"/>
                <a:cs typeface="Arial" panose="020B0604020202020204" pitchFamily="34" charset="0"/>
              </a:rPr>
              <a:t>What to teach? </a:t>
            </a:r>
          </a:p>
          <a:p>
            <a:pPr>
              <a:spcBef>
                <a:spcPts val="600"/>
              </a:spcBef>
            </a:pPr>
            <a:r>
              <a:rPr lang="en-GB" sz="2400" dirty="0" smtClean="0">
                <a:latin typeface="+mn-lt"/>
                <a:cs typeface="Arial" panose="020B0604020202020204" pitchFamily="34" charset="0"/>
              </a:rPr>
              <a:t>How to teach?</a:t>
            </a:r>
          </a:p>
        </p:txBody>
      </p:sp>
      <p:sp>
        <p:nvSpPr>
          <p:cNvPr id="7" name="Rectangle 2"/>
          <p:cNvSpPr txBox="1">
            <a:spLocks/>
          </p:cNvSpPr>
          <p:nvPr/>
        </p:nvSpPr>
        <p:spPr bwMode="auto">
          <a:xfrm>
            <a:off x="3583137" y="2191521"/>
            <a:ext cx="3192944" cy="2319269"/>
          </a:xfrm>
          <a:prstGeom prst="rect">
            <a:avLst/>
          </a:prstGeom>
          <a:noFill/>
          <a:ln w="9525">
            <a:noFill/>
            <a:miter lim="800000"/>
            <a:headEnd/>
            <a:tailEnd/>
          </a:ln>
        </p:spPr>
        <p:txBody>
          <a:bodyPr vert="horz" wrap="square" lIns="360000" tIns="180000" rIns="360000" bIns="180000" numCol="1" anchor="t" anchorCtr="0" compatLnSpc="1">
            <a:prstTxWarp prst="textNoShape">
              <a:avLst/>
            </a:prstTxWarp>
          </a:bodyPr>
          <a:lstStyle/>
          <a:p>
            <a:pPr>
              <a:spcBef>
                <a:spcPts val="600"/>
              </a:spcBef>
            </a:pPr>
            <a:r>
              <a:rPr lang="en-GB" sz="2000" dirty="0" smtClean="0">
                <a:latin typeface="+mn-lt"/>
                <a:cs typeface="Arial" panose="020B0604020202020204" pitchFamily="34" charset="0"/>
              </a:rPr>
              <a:t>Who should run the school system? </a:t>
            </a:r>
          </a:p>
          <a:p>
            <a:pPr>
              <a:spcBef>
                <a:spcPts val="600"/>
              </a:spcBef>
            </a:pPr>
            <a:r>
              <a:rPr lang="en-GB" sz="2000" dirty="0" smtClean="0">
                <a:latin typeface="+mn-lt"/>
                <a:cs typeface="Arial" panose="020B0604020202020204" pitchFamily="34" charset="0"/>
              </a:rPr>
              <a:t>Who should be held accountable and on what basis?</a:t>
            </a:r>
            <a:endParaRPr lang="en-US" sz="2000" dirty="0">
              <a:latin typeface="+mn-lt"/>
            </a:endParaRPr>
          </a:p>
        </p:txBody>
      </p:sp>
      <p:sp>
        <p:nvSpPr>
          <p:cNvPr id="9" name="Rectangle 2"/>
          <p:cNvSpPr txBox="1">
            <a:spLocks/>
          </p:cNvSpPr>
          <p:nvPr/>
        </p:nvSpPr>
        <p:spPr bwMode="auto">
          <a:xfrm>
            <a:off x="6916331" y="1253937"/>
            <a:ext cx="2778944" cy="1137858"/>
          </a:xfrm>
          <a:prstGeom prst="rect">
            <a:avLst/>
          </a:prstGeom>
          <a:solidFill>
            <a:schemeClr val="bg1"/>
          </a:solidFill>
          <a:ln w="9525">
            <a:noFill/>
            <a:miter lim="800000"/>
            <a:headEnd/>
            <a:tailEnd/>
          </a:ln>
        </p:spPr>
        <p:txBody>
          <a:bodyPr vert="horz" wrap="square" lIns="360000" tIns="180000" rIns="360000" bIns="180000" numCol="1" anchor="t" anchorCtr="0" compatLnSpc="1">
            <a:prstTxWarp prst="textNoShape">
              <a:avLst/>
            </a:prstTxWarp>
          </a:bodyPr>
          <a:lstStyle/>
          <a:p>
            <a:pPr>
              <a:spcBef>
                <a:spcPts val="600"/>
              </a:spcBef>
            </a:pPr>
            <a:r>
              <a:rPr lang="en-GB" sz="2000" dirty="0" smtClean="0">
                <a:latin typeface="+mn-lt"/>
                <a:cs typeface="Arial" panose="020B0604020202020204" pitchFamily="34" charset="0"/>
              </a:rPr>
              <a:t>How to educate teachers? </a:t>
            </a:r>
          </a:p>
          <a:p>
            <a:pPr>
              <a:spcBef>
                <a:spcPts val="600"/>
              </a:spcBef>
            </a:pPr>
            <a:endParaRPr lang="en-GB" sz="2400" dirty="0" smtClean="0">
              <a:latin typeface="+mn-lt"/>
              <a:cs typeface="Arial" panose="020B0604020202020204" pitchFamily="34" charset="0"/>
            </a:endParaRPr>
          </a:p>
          <a:p>
            <a:pPr>
              <a:spcBef>
                <a:spcPts val="600"/>
              </a:spcBef>
            </a:pPr>
            <a:endParaRPr lang="en-US" sz="2000" dirty="0">
              <a:latin typeface="+mn-lt"/>
            </a:endParaRPr>
          </a:p>
        </p:txBody>
      </p:sp>
      <p:sp>
        <p:nvSpPr>
          <p:cNvPr id="10" name="Rectangle 2"/>
          <p:cNvSpPr txBox="1">
            <a:spLocks/>
          </p:cNvSpPr>
          <p:nvPr/>
        </p:nvSpPr>
        <p:spPr bwMode="auto">
          <a:xfrm>
            <a:off x="1330355" y="5093905"/>
            <a:ext cx="4478456" cy="1455943"/>
          </a:xfrm>
          <a:prstGeom prst="rect">
            <a:avLst/>
          </a:prstGeom>
          <a:gradFill>
            <a:gsLst>
              <a:gs pos="0">
                <a:schemeClr val="bg1"/>
              </a:gs>
              <a:gs pos="100000">
                <a:schemeClr val="bg2">
                  <a:lumMod val="50000"/>
                </a:schemeClr>
              </a:gs>
            </a:gsLst>
            <a:lin ang="2700000" scaled="1"/>
          </a:gradFill>
          <a:ln w="9525">
            <a:noFill/>
            <a:miter lim="800000"/>
            <a:headEnd/>
            <a:tailEnd/>
          </a:ln>
        </p:spPr>
        <p:txBody>
          <a:bodyPr vert="horz" wrap="square" lIns="360000" tIns="180000" rIns="360000" bIns="180000" numCol="1" anchor="t" anchorCtr="0" compatLnSpc="1">
            <a:prstTxWarp prst="textNoShape">
              <a:avLst/>
            </a:prstTxWarp>
          </a:bodyPr>
          <a:lstStyle/>
          <a:p>
            <a:pPr>
              <a:spcBef>
                <a:spcPts val="600"/>
              </a:spcBef>
            </a:pPr>
            <a:r>
              <a:rPr lang="en-GB" sz="2400" b="1" dirty="0" smtClean="0">
                <a:latin typeface="+mn-lt"/>
                <a:cs typeface="Arial" panose="020B0604020202020204" pitchFamily="34" charset="0"/>
              </a:rPr>
              <a:t>What should be the ingredients of education? Or, what is education all about?</a:t>
            </a:r>
          </a:p>
        </p:txBody>
      </p:sp>
      <p:sp>
        <p:nvSpPr>
          <p:cNvPr id="11" name="Rectangle 2"/>
          <p:cNvSpPr txBox="1">
            <a:spLocks/>
          </p:cNvSpPr>
          <p:nvPr/>
        </p:nvSpPr>
        <p:spPr bwMode="auto">
          <a:xfrm>
            <a:off x="6393064" y="6221621"/>
            <a:ext cx="3240360" cy="835530"/>
          </a:xfrm>
          <a:prstGeom prst="rect">
            <a:avLst/>
          </a:prstGeom>
          <a:gradFill>
            <a:gsLst>
              <a:gs pos="0">
                <a:schemeClr val="bg1"/>
              </a:gs>
              <a:gs pos="100000">
                <a:schemeClr val="bg2">
                  <a:lumMod val="50000"/>
                </a:schemeClr>
              </a:gs>
            </a:gsLst>
            <a:lin ang="2700000" scaled="1"/>
          </a:gradFill>
          <a:ln w="9525">
            <a:noFill/>
            <a:miter lim="800000"/>
            <a:headEnd/>
            <a:tailEnd/>
          </a:ln>
        </p:spPr>
        <p:txBody>
          <a:bodyPr vert="horz" wrap="square" lIns="360000" tIns="180000" rIns="360000" bIns="180000" numCol="1" anchor="t" anchorCtr="0" compatLnSpc="1">
            <a:prstTxWarp prst="textNoShape">
              <a:avLst/>
            </a:prstTxWarp>
          </a:bodyPr>
          <a:lstStyle/>
          <a:p>
            <a:pPr>
              <a:spcBef>
                <a:spcPts val="600"/>
              </a:spcBef>
            </a:pPr>
            <a:r>
              <a:rPr lang="en-GB" sz="2400" b="1" dirty="0" smtClean="0">
                <a:latin typeface="+mn-lt"/>
                <a:cs typeface="Arial" panose="020B0604020202020204" pitchFamily="34" charset="0"/>
              </a:rPr>
              <a:t>How do we decide?</a:t>
            </a:r>
            <a:endParaRPr lang="en-US" sz="2000" b="1" dirty="0">
              <a:latin typeface="+mn-lt"/>
            </a:endParaRPr>
          </a:p>
        </p:txBody>
      </p:sp>
      <p:sp>
        <p:nvSpPr>
          <p:cNvPr id="12" name="Rectangle 2"/>
          <p:cNvSpPr txBox="1">
            <a:spLocks/>
          </p:cNvSpPr>
          <p:nvPr/>
        </p:nvSpPr>
        <p:spPr bwMode="auto">
          <a:xfrm>
            <a:off x="7054997" y="3164334"/>
            <a:ext cx="3122465" cy="2132590"/>
          </a:xfrm>
          <a:prstGeom prst="rect">
            <a:avLst/>
          </a:prstGeom>
          <a:noFill/>
          <a:ln w="9525">
            <a:noFill/>
            <a:miter lim="800000"/>
            <a:headEnd/>
            <a:tailEnd/>
          </a:ln>
        </p:spPr>
        <p:txBody>
          <a:bodyPr vert="horz" wrap="square" lIns="360000" tIns="180000" rIns="360000" bIns="180000" numCol="1" anchor="t" anchorCtr="0" compatLnSpc="1">
            <a:prstTxWarp prst="textNoShape">
              <a:avLst/>
            </a:prstTxWarp>
          </a:bodyPr>
          <a:lstStyle/>
          <a:p>
            <a:pPr>
              <a:spcBef>
                <a:spcPts val="600"/>
              </a:spcBef>
            </a:pPr>
            <a:r>
              <a:rPr lang="en-GB" sz="2000" dirty="0" smtClean="0">
                <a:latin typeface="+mn-lt"/>
                <a:cs typeface="Arial" panose="020B0604020202020204" pitchFamily="34" charset="0"/>
              </a:rPr>
              <a:t>Can we use schools to fight inequity?</a:t>
            </a:r>
          </a:p>
          <a:p>
            <a:pPr>
              <a:spcBef>
                <a:spcPts val="600"/>
              </a:spcBef>
            </a:pPr>
            <a:r>
              <a:rPr lang="en-GB" sz="2000" dirty="0" smtClean="0">
                <a:latin typeface="+mn-lt"/>
                <a:cs typeface="Arial" panose="020B0604020202020204" pitchFamily="34" charset="0"/>
              </a:rPr>
              <a:t>Can we use schools to alleviate mental problems?</a:t>
            </a:r>
            <a:endParaRPr lang="en-US" sz="2000" dirty="0">
              <a:latin typeface="+mn-lt"/>
            </a:endParaRPr>
          </a:p>
        </p:txBody>
      </p:sp>
    </p:spTree>
    <p:extLst>
      <p:ext uri="{BB962C8B-B14F-4D97-AF65-F5344CB8AC3E}">
        <p14:creationId xmlns:p14="http://schemas.microsoft.com/office/powerpoint/2010/main" val="456682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animBg="1"/>
      <p:bldP spid="7" grpId="0"/>
      <p:bldP spid="9" grpId="0" animBg="1"/>
      <p:bldP spid="10" grpId="0" animBg="1"/>
      <p:bldP spid="11" grpId="0" animBg="1"/>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09589" y="568052"/>
            <a:ext cx="8827614" cy="880516"/>
          </a:xfrm>
          <a:solidFill>
            <a:schemeClr val="bg1"/>
          </a:solidFill>
        </p:spPr>
        <p:txBody>
          <a:bodyPr/>
          <a:lstStyle/>
          <a:p>
            <a:pPr>
              <a:spcBef>
                <a:spcPts val="600"/>
              </a:spcBef>
            </a:pPr>
            <a:r>
              <a:rPr lang="en-US" sz="2400" b="0" dirty="0" smtClean="0">
                <a:latin typeface="+mn-lt"/>
              </a:rPr>
              <a:t>References and literature</a:t>
            </a:r>
            <a:endParaRPr lang="en-US" sz="2400" dirty="0">
              <a:latin typeface="+mn-lt"/>
            </a:endParaRPr>
          </a:p>
        </p:txBody>
      </p:sp>
      <p:sp>
        <p:nvSpPr>
          <p:cNvPr id="4" name="Síðufótarstaðgengill 3"/>
          <p:cNvSpPr>
            <a:spLocks noGrp="1"/>
          </p:cNvSpPr>
          <p:nvPr>
            <p:ph type="ftr" sz="quarter" idx="11"/>
          </p:nvPr>
        </p:nvSpPr>
        <p:spPr/>
        <p:txBody>
          <a:bodyPr/>
          <a:lstStyle/>
          <a:p>
            <a:pPr>
              <a:defRPr/>
            </a:pPr>
            <a:r>
              <a:rPr lang="it-IT" dirty="0" smtClean="0"/>
              <a:t>Jón Torfi Jónasson  NERA Oslo 2018 Panel</a:t>
            </a:r>
            <a:endParaRPr lang="is-IS"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14</a:t>
            </a:fld>
            <a:endParaRPr lang="en-US" dirty="0" smtClean="0"/>
          </a:p>
        </p:txBody>
      </p:sp>
      <p:sp>
        <p:nvSpPr>
          <p:cNvPr id="5" name="Rectangle 2"/>
          <p:cNvSpPr txBox="1">
            <a:spLocks/>
          </p:cNvSpPr>
          <p:nvPr/>
        </p:nvSpPr>
        <p:spPr bwMode="auto">
          <a:xfrm>
            <a:off x="408211" y="1503765"/>
            <a:ext cx="9405430" cy="5960665"/>
          </a:xfrm>
          <a:prstGeom prst="rect">
            <a:avLst/>
          </a:prstGeom>
          <a:solidFill>
            <a:schemeClr val="bg1"/>
          </a:solidFill>
          <a:ln w="9525">
            <a:noFill/>
            <a:miter lim="800000"/>
            <a:headEnd/>
            <a:tailEnd/>
          </a:ln>
        </p:spPr>
        <p:txBody>
          <a:bodyPr vert="horz" wrap="square" lIns="90727" tIns="45364" rIns="90727" bIns="45364" numCol="1" anchor="t" anchorCtr="0" compatLnSpc="1">
            <a:prstTxWarp prst="textNoShape">
              <a:avLst/>
            </a:prstTxWarp>
          </a:bodyPr>
          <a:lstStyle/>
          <a:p>
            <a:pPr marL="446088" indent="-446088">
              <a:spcBef>
                <a:spcPts val="600"/>
              </a:spcBef>
            </a:pPr>
            <a:r>
              <a:rPr lang="en-US" sz="1600" dirty="0" smtClean="0"/>
              <a:t>Alexander</a:t>
            </a:r>
            <a:r>
              <a:rPr lang="en-US" sz="1600" dirty="0"/>
              <a:t>, R. J. (2000). </a:t>
            </a:r>
            <a:r>
              <a:rPr lang="en-US" sz="1600" i="1" dirty="0"/>
              <a:t>Culture and pedagogy : international comparisons in primary education</a:t>
            </a:r>
            <a:r>
              <a:rPr lang="en-US" sz="1600" dirty="0"/>
              <a:t>. Oxford: Blackwell</a:t>
            </a:r>
            <a:r>
              <a:rPr lang="en-US" sz="1600" dirty="0" smtClean="0"/>
              <a:t>.</a:t>
            </a:r>
          </a:p>
          <a:p>
            <a:pPr marL="446088" indent="-446088">
              <a:spcBef>
                <a:spcPts val="600"/>
              </a:spcBef>
            </a:pPr>
            <a:r>
              <a:rPr lang="en-US" sz="1600" dirty="0" smtClean="0"/>
              <a:t>Alexander</a:t>
            </a:r>
            <a:r>
              <a:rPr lang="en-US" sz="1600" dirty="0"/>
              <a:t>, R. J. (2008). </a:t>
            </a:r>
            <a:r>
              <a:rPr lang="en-US" sz="1600" i="1" dirty="0"/>
              <a:t>Essays on pedagogy</a:t>
            </a:r>
            <a:r>
              <a:rPr lang="en-US" sz="1600" dirty="0"/>
              <a:t>. London: Routledge</a:t>
            </a:r>
            <a:r>
              <a:rPr lang="en-US" sz="1600" dirty="0" smtClean="0"/>
              <a:t>.</a:t>
            </a:r>
          </a:p>
          <a:p>
            <a:pPr marL="446088" indent="-446088">
              <a:spcBef>
                <a:spcPts val="600"/>
              </a:spcBef>
            </a:pPr>
            <a:r>
              <a:rPr lang="en-US" sz="1600" dirty="0" smtClean="0"/>
              <a:t>Collins</a:t>
            </a:r>
            <a:r>
              <a:rPr lang="en-US" sz="1600" dirty="0"/>
              <a:t>, A. (2017). </a:t>
            </a:r>
            <a:r>
              <a:rPr lang="en-US" sz="1600" i="1" dirty="0"/>
              <a:t>What's worth teaching? : rethinking curriculum in the age of technology</a:t>
            </a:r>
            <a:r>
              <a:rPr lang="en-US" sz="1600" dirty="0"/>
              <a:t>. New York, NY: Teachers College Press</a:t>
            </a:r>
            <a:r>
              <a:rPr lang="en-US" sz="1600" dirty="0" smtClean="0"/>
              <a:t>.</a:t>
            </a:r>
          </a:p>
          <a:p>
            <a:pPr marL="446088" indent="-446088">
              <a:spcBef>
                <a:spcPts val="600"/>
              </a:spcBef>
            </a:pPr>
            <a:r>
              <a:rPr lang="en-US" sz="1600" dirty="0"/>
              <a:t>Jónasson, J. T. (2008). </a:t>
            </a:r>
            <a:r>
              <a:rPr lang="en-US" sz="1600" i="1" dirty="0"/>
              <a:t>Inventing tomorrow’s university. Who is to take the lead?</a:t>
            </a:r>
            <a:r>
              <a:rPr lang="en-US" sz="1600" dirty="0"/>
              <a:t> Bologna: The Magna Charta Observatory</a:t>
            </a:r>
            <a:r>
              <a:rPr lang="en-US" sz="1600" dirty="0" smtClean="0"/>
              <a:t>.</a:t>
            </a:r>
          </a:p>
          <a:p>
            <a:pPr marL="446088" indent="-446088">
              <a:spcBef>
                <a:spcPts val="600"/>
              </a:spcBef>
            </a:pPr>
            <a:r>
              <a:rPr lang="en-US" sz="1600" dirty="0" smtClean="0"/>
              <a:t>Jónasson</a:t>
            </a:r>
            <a:r>
              <a:rPr lang="en-US" sz="1600" dirty="0"/>
              <a:t>, J. T. (2016). Educational change, inertia and potential futures. </a:t>
            </a:r>
            <a:r>
              <a:rPr lang="en-US" sz="1600" i="1" dirty="0"/>
              <a:t>European Journal of Futures Research, 4</a:t>
            </a:r>
            <a:r>
              <a:rPr lang="en-US" sz="1600" dirty="0"/>
              <a:t>(1), 7. doi:10.1007/s40309-016-0087-z</a:t>
            </a:r>
          </a:p>
          <a:p>
            <a:pPr marL="446088" indent="-446088">
              <a:spcBef>
                <a:spcPts val="600"/>
              </a:spcBef>
            </a:pPr>
            <a:r>
              <a:rPr lang="is-IS" sz="1600" dirty="0"/>
              <a:t>Kemp, P. (2015). </a:t>
            </a:r>
            <a:r>
              <a:rPr lang="is-IS" sz="1600" i="1" dirty="0" err="1"/>
              <a:t>Løgnen</a:t>
            </a:r>
            <a:r>
              <a:rPr lang="is-IS" sz="1600" i="1" dirty="0"/>
              <a:t> </a:t>
            </a:r>
            <a:r>
              <a:rPr lang="is-IS" sz="1600" i="1" dirty="0" err="1"/>
              <a:t>om</a:t>
            </a:r>
            <a:r>
              <a:rPr lang="is-IS" sz="1600" i="1" dirty="0"/>
              <a:t> </a:t>
            </a:r>
            <a:r>
              <a:rPr lang="is-IS" sz="1600" i="1" dirty="0" err="1"/>
              <a:t>dannelse</a:t>
            </a:r>
            <a:r>
              <a:rPr lang="is-IS" sz="1600" i="1" dirty="0"/>
              <a:t> : </a:t>
            </a:r>
            <a:r>
              <a:rPr lang="is-IS" sz="1600" i="1" dirty="0" err="1"/>
              <a:t>opgør</a:t>
            </a:r>
            <a:r>
              <a:rPr lang="is-IS" sz="1600" i="1" dirty="0"/>
              <a:t> </a:t>
            </a:r>
            <a:r>
              <a:rPr lang="is-IS" sz="1600" i="1" dirty="0" err="1"/>
              <a:t>med</a:t>
            </a:r>
            <a:r>
              <a:rPr lang="is-IS" sz="1600" i="1" dirty="0"/>
              <a:t> </a:t>
            </a:r>
            <a:r>
              <a:rPr lang="is-IS" sz="1600" i="1" dirty="0" err="1"/>
              <a:t>halvdannelsen</a:t>
            </a:r>
            <a:r>
              <a:rPr lang="is-IS" sz="1600" i="1" dirty="0"/>
              <a:t> : en </a:t>
            </a:r>
            <a:r>
              <a:rPr lang="is-IS" sz="1600" i="1" dirty="0" err="1"/>
              <a:t>pamflet</a:t>
            </a:r>
            <a:r>
              <a:rPr lang="is-IS" sz="1600" dirty="0"/>
              <a:t>. </a:t>
            </a:r>
            <a:r>
              <a:rPr lang="is-IS" sz="1600" dirty="0" err="1"/>
              <a:t>Kbh</a:t>
            </a:r>
            <a:r>
              <a:rPr lang="is-IS" sz="1600" dirty="0"/>
              <a:t>.: </a:t>
            </a:r>
            <a:r>
              <a:rPr lang="is-IS" sz="1600" dirty="0" err="1"/>
              <a:t>Tiderne</a:t>
            </a:r>
            <a:r>
              <a:rPr lang="is-IS" sz="1600" dirty="0"/>
              <a:t> </a:t>
            </a:r>
            <a:r>
              <a:rPr lang="is-IS" sz="1600" dirty="0" err="1"/>
              <a:t>Skifter</a:t>
            </a:r>
            <a:r>
              <a:rPr lang="is-IS" sz="1600" dirty="0" smtClean="0"/>
              <a:t>.</a:t>
            </a:r>
            <a:endParaRPr lang="da-DK" sz="1600" dirty="0"/>
          </a:p>
          <a:p>
            <a:pPr marL="446088" indent="-446088">
              <a:spcBef>
                <a:spcPts val="600"/>
              </a:spcBef>
            </a:pPr>
            <a:r>
              <a:rPr lang="da-DK" sz="1600" dirty="0"/>
              <a:t>Moos, L., &amp; Kemp, P. (2017). </a:t>
            </a:r>
            <a:r>
              <a:rPr lang="da-DK" sz="1600" i="1" dirty="0"/>
              <a:t>Dannelse : kontekster, visioner, temaer og processer</a:t>
            </a:r>
            <a:r>
              <a:rPr lang="da-DK" sz="1600" dirty="0"/>
              <a:t> (1. udgave. ed.). Kbh.: Hans Reitzel.</a:t>
            </a:r>
          </a:p>
          <a:p>
            <a:pPr marL="446088" indent="-446088">
              <a:spcBef>
                <a:spcPts val="600"/>
              </a:spcBef>
            </a:pPr>
            <a:r>
              <a:rPr lang="en-US" sz="1600" dirty="0" err="1"/>
              <a:t>Murgatroyd</a:t>
            </a:r>
            <a:r>
              <a:rPr lang="en-US" sz="1600" dirty="0"/>
              <a:t>, S. J. (2011). </a:t>
            </a:r>
            <a:r>
              <a:rPr lang="en-US" sz="1600" i="1" dirty="0"/>
              <a:t>Rethinking Education. Learning and the New Renaissance</a:t>
            </a:r>
            <a:r>
              <a:rPr lang="en-US" sz="1600" dirty="0"/>
              <a:t>: Future Think Press.</a:t>
            </a:r>
          </a:p>
          <a:p>
            <a:pPr marL="446088" indent="-446088">
              <a:spcBef>
                <a:spcPts val="600"/>
              </a:spcBef>
            </a:pPr>
            <a:r>
              <a:rPr lang="en-US" sz="1600" dirty="0" err="1" smtClean="0"/>
              <a:t>Reimers</a:t>
            </a:r>
            <a:r>
              <a:rPr lang="en-US" sz="1600" dirty="0"/>
              <a:t>, F. M., &amp; Chung, C. K. (Eds.). (2016). </a:t>
            </a:r>
            <a:r>
              <a:rPr lang="en-US" sz="1600" i="1" dirty="0"/>
              <a:t>Teaching and Learning for the Twenty-First Century </a:t>
            </a:r>
            <a:r>
              <a:rPr lang="en-US" sz="1600" dirty="0"/>
              <a:t>Harvard Educational Publishing Group</a:t>
            </a:r>
            <a:r>
              <a:rPr lang="en-US" sz="1600" dirty="0" smtClean="0"/>
              <a:t>.</a:t>
            </a:r>
          </a:p>
          <a:p>
            <a:pPr marL="446088" indent="-446088">
              <a:spcBef>
                <a:spcPts val="600"/>
              </a:spcBef>
            </a:pPr>
            <a:r>
              <a:rPr lang="sv-SE" sz="1600" dirty="0"/>
              <a:t>Säfström, C. A., &amp; </a:t>
            </a:r>
            <a:r>
              <a:rPr lang="sv-SE" sz="1600" dirty="0" err="1"/>
              <a:t>Saeverot</a:t>
            </a:r>
            <a:r>
              <a:rPr lang="sv-SE" sz="1600" dirty="0"/>
              <a:t>, H. (2015). Debatt:. Att skada pedagogisk kunskap. Striden om lärarutbildning i Sverige och Norge. </a:t>
            </a:r>
            <a:r>
              <a:rPr lang="sv-SE" sz="1600" i="1" dirty="0"/>
              <a:t>Pedagogisk Forskning i Sverige, 20</a:t>
            </a:r>
            <a:r>
              <a:rPr lang="sv-SE" sz="1600" dirty="0"/>
              <a:t>(3-4). </a:t>
            </a:r>
            <a:endParaRPr lang="sv-SE" sz="1600" dirty="0" smtClean="0"/>
          </a:p>
          <a:p>
            <a:pPr marL="446088" indent="-446088">
              <a:spcBef>
                <a:spcPts val="600"/>
              </a:spcBef>
            </a:pPr>
            <a:r>
              <a:rPr lang="en-US" sz="1600" dirty="0"/>
              <a:t>Zgaga, P. (2013). The future of European teacher education in the heavy seas of higher education. </a:t>
            </a:r>
            <a:r>
              <a:rPr lang="en-US" sz="1600" i="1" dirty="0"/>
              <a:t>Teacher Development, 17</a:t>
            </a:r>
            <a:r>
              <a:rPr lang="en-US" sz="1600" dirty="0"/>
              <a:t>(3), 347-361. doi:10.1080/13664530.2013.813750</a:t>
            </a:r>
            <a:endParaRPr lang="en-US" sz="1600" dirty="0">
              <a:latin typeface="+mn-lt"/>
            </a:endParaRPr>
          </a:p>
        </p:txBody>
      </p:sp>
    </p:spTree>
    <p:extLst>
      <p:ext uri="{BB962C8B-B14F-4D97-AF65-F5344CB8AC3E}">
        <p14:creationId xmlns:p14="http://schemas.microsoft.com/office/powerpoint/2010/main" val="253787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198" y="141571"/>
            <a:ext cx="9721080" cy="1262536"/>
          </a:xfrm>
          <a:gradFill>
            <a:gsLst>
              <a:gs pos="0">
                <a:schemeClr val="bg1"/>
              </a:gs>
              <a:gs pos="100000">
                <a:schemeClr val="bg2">
                  <a:lumMod val="50000"/>
                </a:schemeClr>
              </a:gs>
            </a:gsLst>
            <a:lin ang="2700000" scaled="1"/>
          </a:gradFill>
        </p:spPr>
        <p:txBody>
          <a:bodyPr/>
          <a:lstStyle/>
          <a:p>
            <a:pPr>
              <a:spcBef>
                <a:spcPts val="600"/>
              </a:spcBef>
            </a:pPr>
            <a:r>
              <a:rPr lang="en-GB" sz="2800" b="0" dirty="0" smtClean="0">
                <a:latin typeface="+mn-lt"/>
              </a:rPr>
              <a:t>Thus I would like to move the focus of the educational discourse</a:t>
            </a:r>
            <a:endParaRPr lang="en-GB" sz="2800" b="0" dirty="0">
              <a:latin typeface="+mn-lt"/>
            </a:endParaRPr>
          </a:p>
        </p:txBody>
      </p:sp>
      <p:sp>
        <p:nvSpPr>
          <p:cNvPr id="4" name="Síðufótarstaðgengill 3"/>
          <p:cNvSpPr>
            <a:spLocks noGrp="1"/>
          </p:cNvSpPr>
          <p:nvPr>
            <p:ph type="ftr" sz="quarter" idx="11"/>
          </p:nvPr>
        </p:nvSpPr>
        <p:spPr/>
        <p:txBody>
          <a:bodyPr/>
          <a:lstStyle/>
          <a:p>
            <a:pPr>
              <a:defRPr/>
            </a:pPr>
            <a:r>
              <a:rPr lang="it-IT" dirty="0" smtClean="0"/>
              <a:t>Jón Torfi Jónasson  NERA Oslo 2018 Panel</a:t>
            </a:r>
            <a:endParaRPr lang="is-IS"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15</a:t>
            </a:fld>
            <a:endParaRPr lang="en-US" dirty="0" smtClean="0"/>
          </a:p>
        </p:txBody>
      </p:sp>
      <p:sp>
        <p:nvSpPr>
          <p:cNvPr id="8" name="Rectangle 2"/>
          <p:cNvSpPr txBox="1">
            <a:spLocks/>
          </p:cNvSpPr>
          <p:nvPr/>
        </p:nvSpPr>
        <p:spPr bwMode="auto">
          <a:xfrm>
            <a:off x="624235" y="1503765"/>
            <a:ext cx="5184576" cy="1080511"/>
          </a:xfrm>
          <a:prstGeom prst="rect">
            <a:avLst/>
          </a:prstGeom>
          <a:noFill/>
          <a:ln w="9525">
            <a:noFill/>
            <a:miter lim="800000"/>
            <a:headEnd/>
            <a:tailEnd/>
          </a:ln>
        </p:spPr>
        <p:txBody>
          <a:bodyPr vert="horz" wrap="square" lIns="90727" tIns="45364" rIns="90727" bIns="45364" numCol="1" anchor="t" anchorCtr="0" compatLnSpc="1">
            <a:prstTxWarp prst="textNoShape">
              <a:avLst/>
            </a:prstTxWarp>
          </a:bodyPr>
          <a:lstStyle/>
          <a:p>
            <a:pPr>
              <a:spcBef>
                <a:spcPts val="600"/>
              </a:spcBef>
            </a:pPr>
            <a:r>
              <a:rPr lang="en-GB" sz="2400" dirty="0" smtClean="0">
                <a:latin typeface="+mn-lt"/>
                <a:cs typeface="Arial" panose="020B0604020202020204" pitchFamily="34" charset="0"/>
              </a:rPr>
              <a:t>To what might or should be the principal ingredients of modern day education</a:t>
            </a:r>
          </a:p>
        </p:txBody>
      </p:sp>
      <p:sp>
        <p:nvSpPr>
          <p:cNvPr id="7" name="Rectangle 2"/>
          <p:cNvSpPr txBox="1">
            <a:spLocks/>
          </p:cNvSpPr>
          <p:nvPr/>
        </p:nvSpPr>
        <p:spPr bwMode="auto">
          <a:xfrm>
            <a:off x="1056283" y="2534516"/>
            <a:ext cx="3192944" cy="1328859"/>
          </a:xfrm>
          <a:prstGeom prst="rect">
            <a:avLst/>
          </a:prstGeom>
          <a:noFill/>
          <a:ln w="9525">
            <a:noFill/>
            <a:miter lim="800000"/>
            <a:headEnd/>
            <a:tailEnd/>
          </a:ln>
        </p:spPr>
        <p:txBody>
          <a:bodyPr vert="horz" wrap="square" lIns="360000" tIns="180000" rIns="360000" bIns="180000" numCol="1" anchor="t" anchorCtr="0" compatLnSpc="1">
            <a:prstTxWarp prst="textNoShape">
              <a:avLst/>
            </a:prstTxWarp>
          </a:bodyPr>
          <a:lstStyle/>
          <a:p>
            <a:pPr>
              <a:spcBef>
                <a:spcPts val="600"/>
              </a:spcBef>
            </a:pPr>
            <a:r>
              <a:rPr lang="en-GB" sz="2000" dirty="0" smtClean="0">
                <a:latin typeface="+mn-lt"/>
                <a:cs typeface="Arial" panose="020B0604020202020204" pitchFamily="34" charset="0"/>
              </a:rPr>
              <a:t>How do we address this question?</a:t>
            </a:r>
            <a:endParaRPr lang="en-US" sz="2000" dirty="0">
              <a:latin typeface="+mn-lt"/>
            </a:endParaRPr>
          </a:p>
        </p:txBody>
      </p:sp>
      <p:sp>
        <p:nvSpPr>
          <p:cNvPr id="13" name="Rectangle 2"/>
          <p:cNvSpPr txBox="1">
            <a:spLocks/>
          </p:cNvSpPr>
          <p:nvPr/>
        </p:nvSpPr>
        <p:spPr bwMode="auto">
          <a:xfrm>
            <a:off x="5288274" y="2470615"/>
            <a:ext cx="4661003" cy="1328859"/>
          </a:xfrm>
          <a:prstGeom prst="rect">
            <a:avLst/>
          </a:prstGeom>
          <a:noFill/>
          <a:ln w="9525">
            <a:noFill/>
            <a:miter lim="800000"/>
            <a:headEnd/>
            <a:tailEnd/>
          </a:ln>
        </p:spPr>
        <p:txBody>
          <a:bodyPr vert="horz" wrap="square" lIns="360000" tIns="180000" rIns="360000" bIns="180000" numCol="1" anchor="t" anchorCtr="0" compatLnSpc="1">
            <a:prstTxWarp prst="textNoShape">
              <a:avLst/>
            </a:prstTxWarp>
          </a:bodyPr>
          <a:lstStyle/>
          <a:p>
            <a:pPr>
              <a:spcBef>
                <a:spcPts val="600"/>
              </a:spcBef>
            </a:pPr>
            <a:r>
              <a:rPr lang="en-GB" sz="2000" dirty="0" smtClean="0">
                <a:latin typeface="+mn-lt"/>
                <a:cs typeface="Arial" panose="020B0604020202020204" pitchFamily="34" charset="0"/>
              </a:rPr>
              <a:t>Is science (in particular educational science), by virtue of method or discipline  helpful to find the answer?</a:t>
            </a:r>
            <a:endParaRPr lang="en-US" sz="2000" dirty="0">
              <a:latin typeface="+mn-lt"/>
            </a:endParaRPr>
          </a:p>
        </p:txBody>
      </p:sp>
      <p:sp>
        <p:nvSpPr>
          <p:cNvPr id="14" name="Rectangle 2"/>
          <p:cNvSpPr txBox="1">
            <a:spLocks/>
          </p:cNvSpPr>
          <p:nvPr/>
        </p:nvSpPr>
        <p:spPr bwMode="auto">
          <a:xfrm>
            <a:off x="2453378" y="5372620"/>
            <a:ext cx="3591697" cy="1328859"/>
          </a:xfrm>
          <a:prstGeom prst="rect">
            <a:avLst/>
          </a:prstGeom>
          <a:noFill/>
          <a:ln w="9525">
            <a:noFill/>
            <a:miter lim="800000"/>
            <a:headEnd/>
            <a:tailEnd/>
          </a:ln>
        </p:spPr>
        <p:txBody>
          <a:bodyPr vert="horz" wrap="square" lIns="360000" tIns="180000" rIns="360000" bIns="180000" numCol="1" anchor="t" anchorCtr="0" compatLnSpc="1">
            <a:prstTxWarp prst="textNoShape">
              <a:avLst/>
            </a:prstTxWarp>
          </a:bodyPr>
          <a:lstStyle/>
          <a:p>
            <a:pPr>
              <a:spcBef>
                <a:spcPts val="600"/>
              </a:spcBef>
            </a:pPr>
            <a:r>
              <a:rPr lang="en-GB" sz="2000" dirty="0" smtClean="0">
                <a:latin typeface="+mn-lt"/>
                <a:cs typeface="Arial" panose="020B0604020202020204" pitchFamily="34" charset="0"/>
              </a:rPr>
              <a:t>How do we furnish the schools in order to enable them to respond?</a:t>
            </a:r>
            <a:endParaRPr lang="en-US" sz="2000" dirty="0">
              <a:latin typeface="+mn-lt"/>
            </a:endParaRPr>
          </a:p>
        </p:txBody>
      </p:sp>
      <p:sp>
        <p:nvSpPr>
          <p:cNvPr id="15" name="Rectangle 2"/>
          <p:cNvSpPr txBox="1">
            <a:spLocks/>
          </p:cNvSpPr>
          <p:nvPr/>
        </p:nvSpPr>
        <p:spPr bwMode="auto">
          <a:xfrm>
            <a:off x="856906" y="3863342"/>
            <a:ext cx="3192944" cy="1328859"/>
          </a:xfrm>
          <a:prstGeom prst="rect">
            <a:avLst/>
          </a:prstGeom>
          <a:noFill/>
          <a:ln w="9525">
            <a:noFill/>
            <a:miter lim="800000"/>
            <a:headEnd/>
            <a:tailEnd/>
          </a:ln>
        </p:spPr>
        <p:txBody>
          <a:bodyPr vert="horz" wrap="square" lIns="360000" tIns="180000" rIns="360000" bIns="180000" numCol="1" anchor="t" anchorCtr="0" compatLnSpc="1">
            <a:prstTxWarp prst="textNoShape">
              <a:avLst/>
            </a:prstTxWarp>
          </a:bodyPr>
          <a:lstStyle/>
          <a:p>
            <a:pPr>
              <a:spcBef>
                <a:spcPts val="600"/>
              </a:spcBef>
            </a:pPr>
            <a:r>
              <a:rPr lang="en-GB" sz="2000" dirty="0" smtClean="0">
                <a:latin typeface="+mn-lt"/>
                <a:cs typeface="Arial" panose="020B0604020202020204" pitchFamily="34" charset="0"/>
              </a:rPr>
              <a:t>How far are the schools able to respond to the challenges this poses</a:t>
            </a:r>
            <a:endParaRPr lang="en-US" sz="2000" dirty="0">
              <a:latin typeface="+mn-lt"/>
            </a:endParaRPr>
          </a:p>
        </p:txBody>
      </p:sp>
    </p:spTree>
    <p:extLst>
      <p:ext uri="{BB962C8B-B14F-4D97-AF65-F5344CB8AC3E}">
        <p14:creationId xmlns:p14="http://schemas.microsoft.com/office/powerpoint/2010/main" val="304231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1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36203" y="446016"/>
            <a:ext cx="4435126" cy="880516"/>
          </a:xfrm>
          <a:solidFill>
            <a:schemeClr val="bg1"/>
          </a:solidFill>
        </p:spPr>
        <p:txBody>
          <a:bodyPr/>
          <a:lstStyle/>
          <a:p>
            <a:pPr>
              <a:spcBef>
                <a:spcPts val="600"/>
              </a:spcBef>
            </a:pPr>
            <a:r>
              <a:rPr lang="en-GB" sz="2800" b="0" dirty="0" smtClean="0">
                <a:latin typeface="+mn-lt"/>
              </a:rPr>
              <a:t>Additional pedagogical issues</a:t>
            </a:r>
            <a:endParaRPr lang="en-GB" sz="2800" b="0" dirty="0">
              <a:latin typeface="+mn-lt"/>
            </a:endParaRPr>
          </a:p>
        </p:txBody>
      </p:sp>
      <p:sp>
        <p:nvSpPr>
          <p:cNvPr id="4" name="Síðufótarstaðgengill 3"/>
          <p:cNvSpPr>
            <a:spLocks noGrp="1"/>
          </p:cNvSpPr>
          <p:nvPr>
            <p:ph type="ftr" sz="quarter" idx="11"/>
          </p:nvPr>
        </p:nvSpPr>
        <p:spPr/>
        <p:txBody>
          <a:bodyPr/>
          <a:lstStyle/>
          <a:p>
            <a:pPr>
              <a:defRPr/>
            </a:pPr>
            <a:r>
              <a:rPr lang="en-GB" dirty="0" smtClean="0"/>
              <a:t>Jón Torfi Jónasson  NERA Oslo 2018 Panel</a:t>
            </a:r>
            <a:endParaRPr lang="is-IS"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16</a:t>
            </a:fld>
            <a:endParaRPr lang="en-US" dirty="0" smtClean="0"/>
          </a:p>
        </p:txBody>
      </p:sp>
      <p:sp>
        <p:nvSpPr>
          <p:cNvPr id="8" name="Rectangle 2"/>
          <p:cNvSpPr txBox="1">
            <a:spLocks/>
          </p:cNvSpPr>
          <p:nvPr/>
        </p:nvSpPr>
        <p:spPr bwMode="auto">
          <a:xfrm>
            <a:off x="984275" y="1503765"/>
            <a:ext cx="8829366" cy="5833039"/>
          </a:xfrm>
          <a:prstGeom prst="rect">
            <a:avLst/>
          </a:prstGeom>
          <a:solidFill>
            <a:schemeClr val="bg1"/>
          </a:solidFill>
          <a:ln w="9525">
            <a:noFill/>
            <a:miter lim="800000"/>
            <a:headEnd/>
            <a:tailEnd/>
          </a:ln>
        </p:spPr>
        <p:txBody>
          <a:bodyPr vert="horz" wrap="square" lIns="90727" tIns="45364" rIns="90727" bIns="45364" numCol="1" anchor="t" anchorCtr="0" compatLnSpc="1">
            <a:prstTxWarp prst="textNoShape">
              <a:avLst/>
            </a:prstTxWarp>
          </a:bodyPr>
          <a:lstStyle/>
          <a:p>
            <a:pPr>
              <a:spcBef>
                <a:spcPts val="600"/>
              </a:spcBef>
            </a:pPr>
            <a:r>
              <a:rPr lang="en-GB" sz="2200" dirty="0" smtClean="0">
                <a:latin typeface="+mn-lt"/>
                <a:cs typeface="Arial" panose="020B0604020202020204" pitchFamily="34" charset="0"/>
              </a:rPr>
              <a:t>Education, and thus educational discourse, must define its own characteristics and boundaries: E.g. </a:t>
            </a:r>
            <a:endParaRPr lang="en-GB" sz="2200" dirty="0">
              <a:latin typeface="+mn-lt"/>
              <a:cs typeface="Arial" panose="020B0604020202020204" pitchFamily="34" charset="0"/>
            </a:endParaRPr>
          </a:p>
          <a:p>
            <a:pPr>
              <a:spcBef>
                <a:spcPts val="600"/>
              </a:spcBef>
            </a:pPr>
            <a:endParaRPr lang="en-GB" sz="2200" dirty="0" smtClean="0">
              <a:latin typeface="+mn-lt"/>
              <a:cs typeface="Arial" panose="020B0604020202020204" pitchFamily="34" charset="0"/>
            </a:endParaRPr>
          </a:p>
          <a:p>
            <a:pPr marL="342900" indent="-342900">
              <a:spcBef>
                <a:spcPts val="600"/>
              </a:spcBef>
              <a:buFont typeface="Arial" panose="020B0604020202020204" pitchFamily="34" charset="0"/>
              <a:buChar char="•"/>
            </a:pPr>
            <a:r>
              <a:rPr lang="en-GB" dirty="0" smtClean="0">
                <a:latin typeface="+mn-lt"/>
                <a:cs typeface="Arial" panose="020B0604020202020204" pitchFamily="34" charset="0"/>
              </a:rPr>
              <a:t>School subjects, are not university subjects? Nevertheless they demand powerful knowledge by the teachers</a:t>
            </a:r>
          </a:p>
          <a:p>
            <a:pPr marL="342900" indent="-342900">
              <a:spcBef>
                <a:spcPts val="600"/>
              </a:spcBef>
              <a:buFont typeface="Arial" panose="020B0604020202020204" pitchFamily="34" charset="0"/>
              <a:buChar char="•"/>
            </a:pPr>
            <a:endParaRPr lang="en-GB" dirty="0">
              <a:latin typeface="+mn-lt"/>
              <a:cs typeface="Arial" panose="020B0604020202020204" pitchFamily="34" charset="0"/>
            </a:endParaRPr>
          </a:p>
          <a:p>
            <a:pPr marL="342900" indent="-342900">
              <a:spcBef>
                <a:spcPts val="600"/>
              </a:spcBef>
              <a:buFont typeface="Arial" panose="020B0604020202020204" pitchFamily="34" charset="0"/>
              <a:buChar char="•"/>
            </a:pPr>
            <a:r>
              <a:rPr lang="en-GB" dirty="0" smtClean="0">
                <a:latin typeface="+mn-lt"/>
                <a:cs typeface="Arial" panose="020B0604020202020204" pitchFamily="34" charset="0"/>
              </a:rPr>
              <a:t>Educational assessment and measurement have huge validity problems that are normally overlooked</a:t>
            </a:r>
          </a:p>
          <a:p>
            <a:pPr marL="342900" indent="-342900">
              <a:spcBef>
                <a:spcPts val="600"/>
              </a:spcBef>
              <a:buFont typeface="Arial" panose="020B0604020202020204" pitchFamily="34" charset="0"/>
              <a:buChar char="•"/>
            </a:pPr>
            <a:endParaRPr lang="en-GB" dirty="0" smtClean="0">
              <a:latin typeface="+mn-lt"/>
              <a:cs typeface="Arial" panose="020B0604020202020204" pitchFamily="34" charset="0"/>
            </a:endParaRPr>
          </a:p>
          <a:p>
            <a:pPr marL="342900" indent="-342900">
              <a:spcBef>
                <a:spcPts val="600"/>
              </a:spcBef>
              <a:buFont typeface="Arial" panose="020B0604020202020204" pitchFamily="34" charset="0"/>
              <a:buChar char="•"/>
            </a:pPr>
            <a:r>
              <a:rPr lang="en-GB" dirty="0" smtClean="0">
                <a:latin typeface="+mn-lt"/>
                <a:cs typeface="Arial" panose="020B0604020202020204" pitchFamily="34" charset="0"/>
              </a:rPr>
              <a:t>Schools have their own organizational and institutional cultures and characteristics. They are different because of their educational character</a:t>
            </a:r>
          </a:p>
          <a:p>
            <a:pPr marL="342900" indent="-342900">
              <a:spcBef>
                <a:spcPts val="600"/>
              </a:spcBef>
              <a:buFont typeface="Arial" panose="020B0604020202020204" pitchFamily="34" charset="0"/>
              <a:buChar char="•"/>
            </a:pPr>
            <a:endParaRPr lang="en-GB" dirty="0">
              <a:latin typeface="+mn-lt"/>
              <a:cs typeface="Arial" panose="020B0604020202020204" pitchFamily="34" charset="0"/>
            </a:endParaRPr>
          </a:p>
          <a:p>
            <a:pPr marL="342900" indent="-342900">
              <a:spcBef>
                <a:spcPts val="600"/>
              </a:spcBef>
              <a:buFont typeface="Arial" panose="020B0604020202020204" pitchFamily="34" charset="0"/>
              <a:buChar char="•"/>
            </a:pPr>
            <a:r>
              <a:rPr lang="en-GB" dirty="0" smtClean="0">
                <a:latin typeface="+mn-lt"/>
                <a:cs typeface="Arial" panose="020B0604020202020204" pitchFamily="34" charset="0"/>
              </a:rPr>
              <a:t>Professional development in education has its unique features and challenges</a:t>
            </a:r>
          </a:p>
          <a:p>
            <a:pPr marL="342900" indent="-342900">
              <a:spcBef>
                <a:spcPts val="600"/>
              </a:spcBef>
              <a:buFont typeface="Arial" panose="020B0604020202020204" pitchFamily="34" charset="0"/>
              <a:buChar char="•"/>
            </a:pPr>
            <a:endParaRPr lang="en-GB" dirty="0">
              <a:latin typeface="+mn-lt"/>
              <a:cs typeface="Arial" panose="020B0604020202020204" pitchFamily="34" charset="0"/>
            </a:endParaRPr>
          </a:p>
          <a:p>
            <a:pPr marL="342900" indent="-342900">
              <a:spcBef>
                <a:spcPts val="600"/>
              </a:spcBef>
              <a:buFont typeface="Arial" panose="020B0604020202020204" pitchFamily="34" charset="0"/>
              <a:buChar char="•"/>
            </a:pPr>
            <a:r>
              <a:rPr lang="en-GB" dirty="0" smtClean="0">
                <a:latin typeface="+mn-lt"/>
                <a:cs typeface="Arial" panose="020B0604020202020204" pitchFamily="34" charset="0"/>
              </a:rPr>
              <a:t>….</a:t>
            </a:r>
          </a:p>
          <a:p>
            <a:pPr>
              <a:spcBef>
                <a:spcPts val="600"/>
              </a:spcBef>
            </a:pPr>
            <a:endParaRPr lang="en-GB" sz="2200" dirty="0" smtClean="0">
              <a:latin typeface="+mn-lt"/>
              <a:cs typeface="Arial" panose="020B0604020202020204" pitchFamily="34" charset="0"/>
            </a:endParaRPr>
          </a:p>
          <a:p>
            <a:pPr>
              <a:spcBef>
                <a:spcPts val="600"/>
              </a:spcBef>
            </a:pPr>
            <a:endParaRPr lang="en-GB" sz="2200" dirty="0">
              <a:latin typeface="+mn-lt"/>
            </a:endParaRPr>
          </a:p>
        </p:txBody>
      </p:sp>
    </p:spTree>
    <p:extLst>
      <p:ext uri="{BB962C8B-B14F-4D97-AF65-F5344CB8AC3E}">
        <p14:creationId xmlns:p14="http://schemas.microsoft.com/office/powerpoint/2010/main" val="669954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09589" y="568052"/>
            <a:ext cx="8827614" cy="880516"/>
          </a:xfrm>
          <a:solidFill>
            <a:schemeClr val="bg1"/>
          </a:solidFill>
        </p:spPr>
        <p:txBody>
          <a:bodyPr/>
          <a:lstStyle/>
          <a:p>
            <a:pPr>
              <a:spcBef>
                <a:spcPts val="600"/>
              </a:spcBef>
            </a:pPr>
            <a:r>
              <a:rPr lang="en-US" sz="2400" b="0" dirty="0" smtClean="0">
                <a:latin typeface="+mn-lt"/>
              </a:rPr>
              <a:t>The power of science and research: </a:t>
            </a:r>
            <a:r>
              <a:rPr lang="en-US" sz="2400" dirty="0" smtClean="0">
                <a:latin typeface="+mn-lt"/>
              </a:rPr>
              <a:t>Case closed - and opened</a:t>
            </a:r>
            <a:endParaRPr lang="en-US" sz="2400" dirty="0">
              <a:latin typeface="+mn-lt"/>
            </a:endParaRPr>
          </a:p>
        </p:txBody>
      </p:sp>
      <p:sp>
        <p:nvSpPr>
          <p:cNvPr id="4" name="Síðufótarstaðgengill 3"/>
          <p:cNvSpPr>
            <a:spLocks noGrp="1"/>
          </p:cNvSpPr>
          <p:nvPr>
            <p:ph type="ftr" sz="quarter" idx="11"/>
          </p:nvPr>
        </p:nvSpPr>
        <p:spPr/>
        <p:txBody>
          <a:bodyPr/>
          <a:lstStyle/>
          <a:p>
            <a:pPr>
              <a:defRPr/>
            </a:pPr>
            <a:r>
              <a:rPr lang="it-IT" smtClean="0"/>
              <a:t>Jón Torfi Jónasson  NERA Oslo 2018 Panel</a:t>
            </a:r>
            <a:endParaRPr lang="is-IS"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17</a:t>
            </a:fld>
            <a:endParaRPr lang="en-US" dirty="0" smtClean="0"/>
          </a:p>
        </p:txBody>
      </p:sp>
      <p:sp>
        <p:nvSpPr>
          <p:cNvPr id="8" name="Rectangle 2"/>
          <p:cNvSpPr txBox="1">
            <a:spLocks/>
          </p:cNvSpPr>
          <p:nvPr/>
        </p:nvSpPr>
        <p:spPr bwMode="auto">
          <a:xfrm>
            <a:off x="408211" y="1503765"/>
            <a:ext cx="9577064" cy="5960665"/>
          </a:xfrm>
          <a:prstGeom prst="rect">
            <a:avLst/>
          </a:prstGeom>
          <a:solidFill>
            <a:schemeClr val="bg1"/>
          </a:solidFill>
          <a:ln w="9525">
            <a:noFill/>
            <a:miter lim="800000"/>
            <a:headEnd/>
            <a:tailEnd/>
          </a:ln>
        </p:spPr>
        <p:txBody>
          <a:bodyPr vert="horz" wrap="square" lIns="90727" tIns="45364" rIns="90727" bIns="45364" numCol="1" anchor="t" anchorCtr="0" compatLnSpc="1">
            <a:prstTxWarp prst="textNoShape">
              <a:avLst/>
            </a:prstTxWarp>
          </a:bodyPr>
          <a:lstStyle/>
          <a:p>
            <a:pPr>
              <a:spcBef>
                <a:spcPts val="600"/>
              </a:spcBef>
            </a:pPr>
            <a:r>
              <a:rPr lang="en-US" sz="2000" b="1" dirty="0" smtClean="0">
                <a:latin typeface="+mn-lt"/>
              </a:rPr>
              <a:t>Research: </a:t>
            </a:r>
            <a:r>
              <a:rPr lang="en-US" sz="2000" dirty="0" smtClean="0">
                <a:latin typeface="+mn-lt"/>
              </a:rPr>
              <a:t>I take it as a premise for my discussion that it is absolutely vital for the global society, and its parts, to foster research. Research enlightens</a:t>
            </a:r>
            <a:r>
              <a:rPr lang="en-US" sz="2000" dirty="0">
                <a:latin typeface="+mn-lt"/>
              </a:rPr>
              <a:t>, explains, </a:t>
            </a:r>
            <a:r>
              <a:rPr lang="en-US" sz="2000" dirty="0" smtClean="0">
                <a:latin typeface="+mn-lt"/>
              </a:rPr>
              <a:t>informs, inspires, debunks myths, opens up new venues and perspectives, simplifies, when things seem hopelessly complex  - but also shows complexities and connections that were not seen before and research often suggests problems or deficiencies in what we have been doing (or have neglected). Research is the alpha and omega of progress.</a:t>
            </a:r>
          </a:p>
          <a:p>
            <a:pPr>
              <a:spcBef>
                <a:spcPts val="600"/>
              </a:spcBef>
            </a:pPr>
            <a:r>
              <a:rPr lang="en-US" sz="2000" b="1" dirty="0" smtClean="0">
                <a:latin typeface="+mn-lt"/>
              </a:rPr>
              <a:t>Data - evidence: </a:t>
            </a:r>
            <a:r>
              <a:rPr lang="en-US" sz="2000" dirty="0" smtClean="0">
                <a:latin typeface="+mn-lt"/>
              </a:rPr>
              <a:t>I also take it for granted that when taking most decisions within the public sphere, we demand that they are informed, based on a careful collection of data which is guided by the rules of science. This ensures that the decisions are transparent, balanced, deliberated and neither whimsical nor capricious, idiosyncratic, politically biased nor self-serving. Any decision that affects the equity between students, their progress or current or future well-being shall be based on data. Data, can be inspiring or motivational, it can charter progress being made and seems also to be necessary to enable us to place trust in a system</a:t>
            </a:r>
            <a:r>
              <a:rPr lang="en-US" sz="2000" dirty="0">
                <a:latin typeface="+mn-lt"/>
              </a:rPr>
              <a:t> </a:t>
            </a:r>
            <a:r>
              <a:rPr lang="en-US" sz="2000" dirty="0" smtClean="0">
                <a:latin typeface="+mn-lt"/>
              </a:rPr>
              <a:t>which must demonstrate that it </a:t>
            </a:r>
            <a:r>
              <a:rPr lang="en-US" sz="2000" dirty="0">
                <a:latin typeface="+mn-lt"/>
              </a:rPr>
              <a:t>functions well by using solid </a:t>
            </a:r>
            <a:r>
              <a:rPr lang="en-US" sz="2000" dirty="0" smtClean="0">
                <a:latin typeface="+mn-lt"/>
              </a:rPr>
              <a:t>data.</a:t>
            </a:r>
          </a:p>
          <a:p>
            <a:pPr>
              <a:spcBef>
                <a:spcPts val="600"/>
              </a:spcBef>
            </a:pPr>
            <a:r>
              <a:rPr lang="en-US" sz="2000" dirty="0" smtClean="0">
                <a:latin typeface="+mn-lt"/>
              </a:rPr>
              <a:t>Thus </a:t>
            </a:r>
            <a:r>
              <a:rPr lang="en-US" sz="2000" dirty="0">
                <a:latin typeface="+mn-lt"/>
              </a:rPr>
              <a:t>there can hardly be any doubt that we should </a:t>
            </a:r>
            <a:r>
              <a:rPr lang="en-US" sz="2000" dirty="0" smtClean="0">
                <a:latin typeface="+mn-lt"/>
              </a:rPr>
              <a:t>relentlessly concentrate on fostering </a:t>
            </a:r>
            <a:r>
              <a:rPr lang="en-US" sz="2000" dirty="0">
                <a:latin typeface="+mn-lt"/>
              </a:rPr>
              <a:t>both research and the use of data </a:t>
            </a:r>
            <a:r>
              <a:rPr lang="en-US" sz="2000" dirty="0" smtClean="0">
                <a:latin typeface="+mn-lt"/>
              </a:rPr>
              <a:t>– evidence in education – it is the unquestioning respect for the scientific approach.  This is </a:t>
            </a:r>
            <a:r>
              <a:rPr lang="en-US" sz="2000" dirty="0">
                <a:latin typeface="+mn-lt"/>
              </a:rPr>
              <a:t>the elixir of progress. The more the better.  </a:t>
            </a:r>
            <a:r>
              <a:rPr lang="en-US" sz="2000" b="1" dirty="0" smtClean="0">
                <a:latin typeface="+mn-lt"/>
              </a:rPr>
              <a:t>There cannot be any debate,  </a:t>
            </a:r>
            <a:r>
              <a:rPr lang="en-US" sz="2000" b="1" dirty="0">
                <a:latin typeface="+mn-lt"/>
              </a:rPr>
              <a:t>the case seems to be closed? </a:t>
            </a:r>
            <a:r>
              <a:rPr lang="en-US" sz="2000" b="1" dirty="0" smtClean="0">
                <a:latin typeface="+mn-lt"/>
              </a:rPr>
              <a:t>Get going!</a:t>
            </a:r>
          </a:p>
        </p:txBody>
      </p:sp>
    </p:spTree>
    <p:extLst>
      <p:ext uri="{BB962C8B-B14F-4D97-AF65-F5344CB8AC3E}">
        <p14:creationId xmlns:p14="http://schemas.microsoft.com/office/powerpoint/2010/main" val="149451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09589" y="568052"/>
            <a:ext cx="8827614" cy="880516"/>
          </a:xfrm>
          <a:solidFill>
            <a:schemeClr val="bg1"/>
          </a:solidFill>
        </p:spPr>
        <p:txBody>
          <a:bodyPr/>
          <a:lstStyle/>
          <a:p>
            <a:pPr>
              <a:spcBef>
                <a:spcPts val="600"/>
              </a:spcBef>
            </a:pPr>
            <a:r>
              <a:rPr lang="en-US" sz="2400" b="0" dirty="0">
                <a:latin typeface="+mn-lt"/>
              </a:rPr>
              <a:t>A general background to the main </a:t>
            </a:r>
            <a:r>
              <a:rPr lang="en-US" sz="2400" b="0" dirty="0" smtClean="0">
                <a:latin typeface="+mn-lt"/>
              </a:rPr>
              <a:t>issues: </a:t>
            </a:r>
            <a:r>
              <a:rPr lang="en-US" sz="2400" dirty="0" smtClean="0">
                <a:latin typeface="+mn-lt"/>
              </a:rPr>
              <a:t>Not quite </a:t>
            </a:r>
            <a:endParaRPr lang="en-US" sz="2400" dirty="0">
              <a:latin typeface="+mn-lt"/>
            </a:endParaRPr>
          </a:p>
        </p:txBody>
      </p:sp>
      <p:sp>
        <p:nvSpPr>
          <p:cNvPr id="4" name="Síðufótarstaðgengill 3"/>
          <p:cNvSpPr>
            <a:spLocks noGrp="1"/>
          </p:cNvSpPr>
          <p:nvPr>
            <p:ph type="ftr" sz="quarter" idx="11"/>
          </p:nvPr>
        </p:nvSpPr>
        <p:spPr/>
        <p:txBody>
          <a:bodyPr/>
          <a:lstStyle/>
          <a:p>
            <a:pPr>
              <a:defRPr/>
            </a:pPr>
            <a:r>
              <a:rPr lang="it-IT" smtClean="0"/>
              <a:t>Jón Torfi Jónasson  NERA Oslo 2018 Panel</a:t>
            </a:r>
            <a:endParaRPr lang="is-IS"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18</a:t>
            </a:fld>
            <a:endParaRPr lang="en-US" dirty="0" smtClean="0"/>
          </a:p>
        </p:txBody>
      </p:sp>
      <p:sp>
        <p:nvSpPr>
          <p:cNvPr id="8" name="Rectangle 2"/>
          <p:cNvSpPr txBox="1">
            <a:spLocks/>
          </p:cNvSpPr>
          <p:nvPr/>
        </p:nvSpPr>
        <p:spPr bwMode="auto">
          <a:xfrm>
            <a:off x="509589" y="1503765"/>
            <a:ext cx="8467574" cy="5555853"/>
          </a:xfrm>
          <a:prstGeom prst="rect">
            <a:avLst/>
          </a:prstGeom>
          <a:solidFill>
            <a:schemeClr val="bg1"/>
          </a:solidFill>
          <a:ln w="9525">
            <a:noFill/>
            <a:miter lim="800000"/>
            <a:headEnd/>
            <a:tailEnd/>
          </a:ln>
        </p:spPr>
        <p:txBody>
          <a:bodyPr vert="horz" wrap="square" lIns="90727" tIns="45364" rIns="90727" bIns="45364" numCol="1" anchor="t" anchorCtr="0" compatLnSpc="1">
            <a:prstTxWarp prst="textNoShape">
              <a:avLst/>
            </a:prstTxWarp>
          </a:bodyPr>
          <a:lstStyle/>
          <a:p>
            <a:pPr marL="342900" indent="-342900">
              <a:spcBef>
                <a:spcPts val="600"/>
              </a:spcBef>
              <a:buFont typeface="Arial" panose="020B0604020202020204" pitchFamily="34" charset="0"/>
              <a:buChar char="•"/>
            </a:pPr>
            <a:endParaRPr lang="en-US" sz="2000" b="1" dirty="0" smtClean="0">
              <a:latin typeface="+mn-lt"/>
            </a:endParaRPr>
          </a:p>
          <a:p>
            <a:pPr marL="342900" indent="-342900">
              <a:spcBef>
                <a:spcPts val="600"/>
              </a:spcBef>
              <a:buFont typeface="Arial" panose="020B0604020202020204" pitchFamily="34" charset="0"/>
              <a:buChar char="•"/>
            </a:pPr>
            <a:r>
              <a:rPr lang="en-US" sz="2000" b="1" dirty="0" smtClean="0">
                <a:latin typeface="+mn-lt"/>
              </a:rPr>
              <a:t>But it can be argued that this is far from being a closed case: </a:t>
            </a:r>
          </a:p>
          <a:p>
            <a:pPr>
              <a:spcBef>
                <a:spcPts val="600"/>
              </a:spcBef>
            </a:pPr>
            <a:endParaRPr lang="en-US" sz="2000" dirty="0" smtClean="0">
              <a:latin typeface="+mn-lt"/>
            </a:endParaRPr>
          </a:p>
          <a:p>
            <a:pPr marL="342900" indent="-342900">
              <a:spcBef>
                <a:spcPts val="600"/>
              </a:spcBef>
              <a:buFont typeface="Arial" panose="020B0604020202020204" pitchFamily="34" charset="0"/>
              <a:buChar char="•"/>
            </a:pPr>
            <a:r>
              <a:rPr lang="en-US" sz="2000" dirty="0" smtClean="0">
                <a:latin typeface="+mn-lt"/>
              </a:rPr>
              <a:t>The ethos of science - that we cherish - can be rather merciless in demanding critical analysis of methods and concepts and the way we ask questions,  collect data, interpret them and use. Thus when we turn the search light of science on itself, it reminds us that despite its importance, </a:t>
            </a:r>
            <a:r>
              <a:rPr lang="en-US" sz="2000" b="1" dirty="0" smtClean="0">
                <a:latin typeface="+mn-lt"/>
              </a:rPr>
              <a:t>science cannot do everything</a:t>
            </a:r>
            <a:r>
              <a:rPr lang="en-US" sz="2000" dirty="0" smtClean="0">
                <a:latin typeface="+mn-lt"/>
              </a:rPr>
              <a:t>, </a:t>
            </a:r>
            <a:r>
              <a:rPr lang="en-US" sz="2000" i="1" dirty="0" smtClean="0">
                <a:latin typeface="+mn-lt"/>
              </a:rPr>
              <a:t>inter alia </a:t>
            </a:r>
            <a:r>
              <a:rPr lang="en-US" sz="2000" dirty="0" smtClean="0">
                <a:latin typeface="+mn-lt"/>
              </a:rPr>
              <a:t>may neither be able to answer some of the most important educational questions nor give us all the guidance we may be set to expect from science and rigorous data.</a:t>
            </a:r>
          </a:p>
          <a:p>
            <a:pPr marL="342900" indent="-342900">
              <a:spcBef>
                <a:spcPts val="600"/>
              </a:spcBef>
              <a:buFont typeface="Arial" panose="020B0604020202020204" pitchFamily="34" charset="0"/>
              <a:buChar char="•"/>
            </a:pPr>
            <a:r>
              <a:rPr lang="en-US" sz="2000" dirty="0">
                <a:latin typeface="+mn-lt"/>
              </a:rPr>
              <a:t>Even if we leave aside the complications that arise when defining the central concepts </a:t>
            </a:r>
            <a:r>
              <a:rPr lang="en-US" sz="2000" dirty="0" smtClean="0">
                <a:latin typeface="+mn-lt"/>
              </a:rPr>
              <a:t>(research, data, evidence, good education, achievement, progress, …) and </a:t>
            </a:r>
            <a:r>
              <a:rPr lang="en-US" sz="2000" dirty="0">
                <a:latin typeface="+mn-lt"/>
              </a:rPr>
              <a:t>also a host of technical (methodological) problems when doing research or collecting data – which are there, of course, but often ignored, - we still face a number of even more difficult </a:t>
            </a:r>
            <a:r>
              <a:rPr lang="en-US" sz="2000" dirty="0" smtClean="0">
                <a:latin typeface="+mn-lt"/>
              </a:rPr>
              <a:t>questions or issues to deal with.</a:t>
            </a:r>
          </a:p>
          <a:p>
            <a:pPr marL="342900" indent="-342900">
              <a:spcBef>
                <a:spcPts val="600"/>
              </a:spcBef>
              <a:buFont typeface="Arial" panose="020B0604020202020204" pitchFamily="34" charset="0"/>
              <a:buChar char="•"/>
            </a:pPr>
            <a:r>
              <a:rPr lang="en-US" sz="2000" dirty="0" smtClean="0">
                <a:latin typeface="+mn-lt"/>
              </a:rPr>
              <a:t> </a:t>
            </a:r>
            <a:r>
              <a:rPr lang="en-US" sz="2000" b="1" dirty="0" smtClean="0">
                <a:latin typeface="+mn-lt"/>
              </a:rPr>
              <a:t>So the case is wide open again.</a:t>
            </a:r>
            <a:endParaRPr lang="en-US" sz="2000" b="1" dirty="0">
              <a:latin typeface="+mn-lt"/>
            </a:endParaRPr>
          </a:p>
        </p:txBody>
      </p:sp>
    </p:spTree>
    <p:extLst>
      <p:ext uri="{BB962C8B-B14F-4D97-AF65-F5344CB8AC3E}">
        <p14:creationId xmlns:p14="http://schemas.microsoft.com/office/powerpoint/2010/main" val="133882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36203" y="446016"/>
            <a:ext cx="4435126" cy="880516"/>
          </a:xfrm>
          <a:solidFill>
            <a:schemeClr val="bg1"/>
          </a:solidFill>
        </p:spPr>
        <p:txBody>
          <a:bodyPr/>
          <a:lstStyle/>
          <a:p>
            <a:pPr algn="l"/>
            <a:r>
              <a:rPr lang="en-GB" sz="2800" b="0" dirty="0" smtClean="0">
                <a:latin typeface="+mj-lt"/>
              </a:rPr>
              <a:t>The challenge</a:t>
            </a:r>
            <a:endParaRPr lang="en-GB" sz="2800" b="0" dirty="0">
              <a:latin typeface="+mj-lt"/>
            </a:endParaRPr>
          </a:p>
        </p:txBody>
      </p:sp>
      <p:sp>
        <p:nvSpPr>
          <p:cNvPr id="4" name="Síðufótarstaðgengill 3"/>
          <p:cNvSpPr>
            <a:spLocks noGrp="1"/>
          </p:cNvSpPr>
          <p:nvPr>
            <p:ph type="ftr" sz="quarter" idx="11"/>
          </p:nvPr>
        </p:nvSpPr>
        <p:spPr/>
        <p:txBody>
          <a:bodyPr/>
          <a:lstStyle/>
          <a:p>
            <a:pPr>
              <a:defRPr/>
            </a:pPr>
            <a:r>
              <a:rPr lang="en-GB" dirty="0" smtClean="0"/>
              <a:t>Jón Torfi Jónasson  NERA Oslo 2018 Panel</a:t>
            </a:r>
            <a:endParaRPr lang="is-IS"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2</a:t>
            </a:fld>
            <a:endParaRPr lang="en-US" dirty="0" smtClean="0"/>
          </a:p>
        </p:txBody>
      </p:sp>
      <p:sp>
        <p:nvSpPr>
          <p:cNvPr id="8" name="Rectangle 2"/>
          <p:cNvSpPr txBox="1">
            <a:spLocks/>
          </p:cNvSpPr>
          <p:nvPr/>
        </p:nvSpPr>
        <p:spPr bwMode="auto">
          <a:xfrm>
            <a:off x="768251" y="1503765"/>
            <a:ext cx="9045390" cy="3672799"/>
          </a:xfrm>
          <a:prstGeom prst="rect">
            <a:avLst/>
          </a:prstGeom>
          <a:solidFill>
            <a:schemeClr val="bg1"/>
          </a:solidFill>
          <a:ln w="9525">
            <a:noFill/>
            <a:miter lim="800000"/>
            <a:headEnd/>
            <a:tailEnd/>
          </a:ln>
        </p:spPr>
        <p:txBody>
          <a:bodyPr vert="horz" wrap="square" lIns="90727" tIns="45364" rIns="90727" bIns="45364" numCol="1" anchor="t" anchorCtr="0" compatLnSpc="1">
            <a:prstTxWarp prst="textNoShape">
              <a:avLst/>
            </a:prstTxWarp>
          </a:bodyPr>
          <a:lstStyle/>
          <a:p>
            <a:pPr>
              <a:spcBef>
                <a:spcPts val="600"/>
              </a:spcBef>
            </a:pPr>
            <a:endParaRPr lang="en-GB" sz="2400" dirty="0" smtClean="0">
              <a:latin typeface="+mn-lt"/>
              <a:cs typeface="Arial" panose="020B0604020202020204" pitchFamily="34" charset="0"/>
            </a:endParaRPr>
          </a:p>
          <a:p>
            <a:pPr>
              <a:spcBef>
                <a:spcPts val="600"/>
              </a:spcBef>
            </a:pPr>
            <a:r>
              <a:rPr lang="en-GB" sz="2400" dirty="0" smtClean="0">
                <a:latin typeface="+mn-lt"/>
                <a:cs typeface="Arial" panose="020B0604020202020204" pitchFamily="34" charset="0"/>
              </a:rPr>
              <a:t>“… As such, pedagogy as a research discipline has been placed under educational sciences – as interdisciplinary in its character. Thus, pedagogy runs the risk of being marginalised, whereupon the discipline’s contribution to a vivid and holistic international educational research is under threat. „</a:t>
            </a:r>
          </a:p>
          <a:p>
            <a:pPr>
              <a:spcBef>
                <a:spcPts val="600"/>
              </a:spcBef>
            </a:pPr>
            <a:endParaRPr lang="en-GB" sz="2400" dirty="0" smtClean="0">
              <a:latin typeface="+mn-lt"/>
              <a:cs typeface="Arial" panose="020B0604020202020204" pitchFamily="34" charset="0"/>
            </a:endParaRPr>
          </a:p>
          <a:p>
            <a:pPr>
              <a:spcBef>
                <a:spcPts val="600"/>
              </a:spcBef>
            </a:pPr>
            <a:endParaRPr lang="en-US" sz="2000" dirty="0">
              <a:latin typeface="+mn-lt"/>
            </a:endParaRPr>
          </a:p>
        </p:txBody>
      </p:sp>
    </p:spTree>
    <p:extLst>
      <p:ext uri="{BB962C8B-B14F-4D97-AF65-F5344CB8AC3E}">
        <p14:creationId xmlns:p14="http://schemas.microsoft.com/office/powerpoint/2010/main" val="276085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36203" y="446016"/>
            <a:ext cx="4435126" cy="880516"/>
          </a:xfrm>
          <a:solidFill>
            <a:schemeClr val="bg1"/>
          </a:solidFill>
        </p:spPr>
        <p:txBody>
          <a:bodyPr/>
          <a:lstStyle/>
          <a:p>
            <a:pPr algn="l"/>
            <a:r>
              <a:rPr lang="en-GB" sz="2800" b="0" dirty="0" smtClean="0">
                <a:latin typeface="+mj-lt"/>
              </a:rPr>
              <a:t>Pedagogy</a:t>
            </a:r>
            <a:endParaRPr lang="en-GB" sz="2800" b="0" dirty="0">
              <a:latin typeface="+mj-lt"/>
            </a:endParaRPr>
          </a:p>
        </p:txBody>
      </p:sp>
      <p:sp>
        <p:nvSpPr>
          <p:cNvPr id="4" name="Síðufótarstaðgengill 3"/>
          <p:cNvSpPr>
            <a:spLocks noGrp="1"/>
          </p:cNvSpPr>
          <p:nvPr>
            <p:ph type="ftr" sz="quarter" idx="11"/>
          </p:nvPr>
        </p:nvSpPr>
        <p:spPr/>
        <p:txBody>
          <a:bodyPr/>
          <a:lstStyle/>
          <a:p>
            <a:pPr>
              <a:defRPr/>
            </a:pPr>
            <a:r>
              <a:rPr lang="en-GB" dirty="0" smtClean="0"/>
              <a:t>Jón Torfi Jónasson  NERA Oslo 2018 Panel</a:t>
            </a:r>
            <a:endParaRPr lang="is-IS"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3</a:t>
            </a:fld>
            <a:endParaRPr lang="en-US" dirty="0" smtClean="0"/>
          </a:p>
        </p:txBody>
      </p:sp>
      <p:sp>
        <p:nvSpPr>
          <p:cNvPr id="8" name="Rectangle 2"/>
          <p:cNvSpPr txBox="1">
            <a:spLocks/>
          </p:cNvSpPr>
          <p:nvPr/>
        </p:nvSpPr>
        <p:spPr bwMode="auto">
          <a:xfrm>
            <a:off x="768251" y="1503765"/>
            <a:ext cx="9045390" cy="5328983"/>
          </a:xfrm>
          <a:prstGeom prst="rect">
            <a:avLst/>
          </a:prstGeom>
          <a:solidFill>
            <a:schemeClr val="bg1"/>
          </a:solidFill>
          <a:ln w="9525">
            <a:noFill/>
            <a:miter lim="800000"/>
            <a:headEnd/>
            <a:tailEnd/>
          </a:ln>
        </p:spPr>
        <p:txBody>
          <a:bodyPr vert="horz" wrap="square" lIns="90727" tIns="45364" rIns="90727" bIns="45364" numCol="1" anchor="t" anchorCtr="0" compatLnSpc="1">
            <a:prstTxWarp prst="textNoShape">
              <a:avLst/>
            </a:prstTxWarp>
          </a:bodyPr>
          <a:lstStyle/>
          <a:p>
            <a:pPr>
              <a:spcBef>
                <a:spcPts val="600"/>
              </a:spcBef>
            </a:pPr>
            <a:r>
              <a:rPr lang="en-GB" sz="2400" dirty="0" smtClean="0">
                <a:latin typeface="+mn-lt"/>
                <a:cs typeface="Arial" panose="020B0604020202020204" pitchFamily="34" charset="0"/>
              </a:rPr>
              <a:t>To my mind pedagogy refers to a disciplined discussion about the nature, the rationale for and the different modes of education. It engages with values, ideas – and ideals, cultures, institutions, empirical research and data of many sorts. </a:t>
            </a:r>
          </a:p>
          <a:p>
            <a:pPr>
              <a:spcBef>
                <a:spcPts val="600"/>
              </a:spcBef>
            </a:pPr>
            <a:endParaRPr lang="en-GB" sz="2400" dirty="0">
              <a:latin typeface="+mn-lt"/>
              <a:cs typeface="Arial" panose="020B0604020202020204" pitchFamily="34" charset="0"/>
            </a:endParaRPr>
          </a:p>
          <a:p>
            <a:pPr>
              <a:spcBef>
                <a:spcPts val="600"/>
              </a:spcBef>
            </a:pPr>
            <a:r>
              <a:rPr lang="en-GB" sz="2400" dirty="0" smtClean="0">
                <a:latin typeface="+mn-lt"/>
                <a:cs typeface="Arial" panose="020B0604020202020204" pitchFamily="34" charset="0"/>
              </a:rPr>
              <a:t>As a discipline engaged both with research and the development of professionals, pedagogy has to have a clear focus on its fundamental tasks and be true to its mission. </a:t>
            </a:r>
          </a:p>
          <a:p>
            <a:pPr>
              <a:spcBef>
                <a:spcPts val="600"/>
              </a:spcBef>
            </a:pPr>
            <a:endParaRPr lang="en-GB" sz="2400" dirty="0" smtClean="0">
              <a:latin typeface="+mn-lt"/>
              <a:cs typeface="Arial" panose="020B0604020202020204" pitchFamily="34" charset="0"/>
            </a:endParaRPr>
          </a:p>
          <a:p>
            <a:pPr>
              <a:spcBef>
                <a:spcPts val="600"/>
              </a:spcBef>
            </a:pPr>
            <a:r>
              <a:rPr lang="en-GB" sz="2400" dirty="0" smtClean="0">
                <a:latin typeface="+mn-lt"/>
                <a:cs typeface="Arial" panose="020B0604020202020204" pitchFamily="34" charset="0"/>
              </a:rPr>
              <a:t>I will present schematically my basic ideas, first about the academic discipline and some of its foci and relationship to other disciplines and second about the framework for education of </a:t>
            </a:r>
            <a:r>
              <a:rPr lang="en-GB" sz="2400" dirty="0" smtClean="0">
                <a:latin typeface="+mn-lt"/>
                <a:cs typeface="Arial" panose="020B0604020202020204" pitchFamily="34" charset="0"/>
              </a:rPr>
              <a:t>teachers </a:t>
            </a:r>
            <a:r>
              <a:rPr lang="en-GB" sz="2400" smtClean="0">
                <a:latin typeface="+mn-lt"/>
                <a:cs typeface="Arial" panose="020B0604020202020204" pitchFamily="34" charset="0"/>
              </a:rPr>
              <a:t>(or all </a:t>
            </a:r>
            <a:r>
              <a:rPr lang="en-GB" sz="2400" dirty="0" smtClean="0">
                <a:latin typeface="+mn-lt"/>
                <a:cs typeface="Arial" panose="020B0604020202020204" pitchFamily="34" charset="0"/>
              </a:rPr>
              <a:t>dedicated professionals in </a:t>
            </a:r>
            <a:r>
              <a:rPr lang="en-GB" sz="2400" smtClean="0">
                <a:latin typeface="+mn-lt"/>
                <a:cs typeface="Arial" panose="020B0604020202020204" pitchFamily="34" charset="0"/>
              </a:rPr>
              <a:t>educational institutions). </a:t>
            </a:r>
            <a:endParaRPr lang="en-GB" sz="2400" dirty="0" smtClean="0">
              <a:latin typeface="+mn-lt"/>
              <a:cs typeface="Arial" panose="020B0604020202020204" pitchFamily="34" charset="0"/>
            </a:endParaRPr>
          </a:p>
          <a:p>
            <a:pPr>
              <a:spcBef>
                <a:spcPts val="600"/>
              </a:spcBef>
            </a:pPr>
            <a:endParaRPr lang="en-US" sz="2000" dirty="0">
              <a:latin typeface="+mn-lt"/>
            </a:endParaRPr>
          </a:p>
        </p:txBody>
      </p:sp>
    </p:spTree>
    <p:extLst>
      <p:ext uri="{BB962C8B-B14F-4D97-AF65-F5344CB8AC3E}">
        <p14:creationId xmlns:p14="http://schemas.microsoft.com/office/powerpoint/2010/main" val="3638314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3356" y="-12690"/>
            <a:ext cx="4435126" cy="880516"/>
          </a:xfrm>
          <a:solidFill>
            <a:schemeClr val="bg1"/>
          </a:solidFill>
        </p:spPr>
        <p:txBody>
          <a:bodyPr/>
          <a:lstStyle/>
          <a:p>
            <a:pPr>
              <a:spcBef>
                <a:spcPts val="600"/>
              </a:spcBef>
            </a:pPr>
            <a:r>
              <a:rPr lang="en-GB" sz="2800" b="0" dirty="0" smtClean="0">
                <a:latin typeface="+mn-lt"/>
              </a:rPr>
              <a:t>How to represent the issue or question?</a:t>
            </a:r>
            <a:endParaRPr lang="en-GB" sz="2800" b="0" dirty="0">
              <a:latin typeface="+mn-lt"/>
            </a:endParaRPr>
          </a:p>
        </p:txBody>
      </p:sp>
      <p:sp>
        <p:nvSpPr>
          <p:cNvPr id="4" name="Síðufótarstaðgengill 3"/>
          <p:cNvSpPr>
            <a:spLocks noGrp="1"/>
          </p:cNvSpPr>
          <p:nvPr>
            <p:ph type="ftr" sz="quarter" idx="11"/>
          </p:nvPr>
        </p:nvSpPr>
        <p:spPr/>
        <p:txBody>
          <a:bodyPr/>
          <a:lstStyle/>
          <a:p>
            <a:pPr>
              <a:defRPr/>
            </a:pPr>
            <a:r>
              <a:rPr lang="en-GB" dirty="0" smtClean="0"/>
              <a:t>Jón Torfi Jónasson  NERA Oslo 2018 Panel</a:t>
            </a:r>
            <a:endParaRPr lang="is-IS"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4</a:t>
            </a:fld>
            <a:endParaRPr lang="en-US" dirty="0" smtClean="0"/>
          </a:p>
        </p:txBody>
      </p:sp>
      <p:grpSp>
        <p:nvGrpSpPr>
          <p:cNvPr id="7" name="Group 6"/>
          <p:cNvGrpSpPr/>
          <p:nvPr/>
        </p:nvGrpSpPr>
        <p:grpSpPr>
          <a:xfrm>
            <a:off x="1056283" y="568052"/>
            <a:ext cx="7677733" cy="6696744"/>
            <a:chOff x="1344323" y="1335449"/>
            <a:chExt cx="7488832" cy="5627470"/>
          </a:xfrm>
        </p:grpSpPr>
        <p:sp>
          <p:nvSpPr>
            <p:cNvPr id="11" name="Oval 10"/>
            <p:cNvSpPr/>
            <p:nvPr/>
          </p:nvSpPr>
          <p:spPr>
            <a:xfrm>
              <a:off x="1344323" y="1335449"/>
              <a:ext cx="7488832" cy="562747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2" name="TextBox 11"/>
            <p:cNvSpPr txBox="1"/>
            <p:nvPr/>
          </p:nvSpPr>
          <p:spPr>
            <a:xfrm>
              <a:off x="3512609" y="1679465"/>
              <a:ext cx="3376322" cy="707886"/>
            </a:xfrm>
            <a:prstGeom prst="rect">
              <a:avLst/>
            </a:prstGeom>
            <a:noFill/>
          </p:spPr>
          <p:txBody>
            <a:bodyPr wrap="square" rtlCol="0">
              <a:spAutoFit/>
            </a:bodyPr>
            <a:lstStyle/>
            <a:p>
              <a:r>
                <a:rPr lang="en-GB" sz="2000" b="1" dirty="0" smtClean="0"/>
                <a:t>Pedagogy as an academic arena or discipline</a:t>
              </a:r>
              <a:endParaRPr lang="en-GB" sz="2000" b="1" dirty="0"/>
            </a:p>
          </p:txBody>
        </p:sp>
      </p:grpSp>
      <p:grpSp>
        <p:nvGrpSpPr>
          <p:cNvPr id="13" name="Group 12"/>
          <p:cNvGrpSpPr/>
          <p:nvPr/>
        </p:nvGrpSpPr>
        <p:grpSpPr>
          <a:xfrm>
            <a:off x="1600112" y="1658706"/>
            <a:ext cx="2922958" cy="2096339"/>
            <a:chOff x="1465640" y="1905266"/>
            <a:chExt cx="3816424" cy="3096344"/>
          </a:xfrm>
        </p:grpSpPr>
        <p:sp>
          <p:nvSpPr>
            <p:cNvPr id="14" name="Oval 13"/>
            <p:cNvSpPr/>
            <p:nvPr/>
          </p:nvSpPr>
          <p:spPr>
            <a:xfrm>
              <a:off x="1465640" y="190526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5" name="TextBox 14"/>
            <p:cNvSpPr txBox="1"/>
            <p:nvPr/>
          </p:nvSpPr>
          <p:spPr>
            <a:xfrm>
              <a:off x="2407695" y="2444225"/>
              <a:ext cx="2282103" cy="2182050"/>
            </a:xfrm>
            <a:prstGeom prst="rect">
              <a:avLst/>
            </a:prstGeom>
            <a:noFill/>
          </p:spPr>
          <p:txBody>
            <a:bodyPr wrap="square" rtlCol="0">
              <a:spAutoFit/>
            </a:bodyPr>
            <a:lstStyle/>
            <a:p>
              <a:r>
                <a:rPr lang="en-GB" dirty="0" smtClean="0"/>
                <a:t>The discipline of pedagogy, the why, what and how of education</a:t>
              </a:r>
              <a:endParaRPr lang="en-GB" dirty="0"/>
            </a:p>
          </p:txBody>
        </p:sp>
      </p:grpSp>
      <p:grpSp>
        <p:nvGrpSpPr>
          <p:cNvPr id="19" name="Group 18"/>
          <p:cNvGrpSpPr/>
          <p:nvPr/>
        </p:nvGrpSpPr>
        <p:grpSpPr>
          <a:xfrm>
            <a:off x="1213266" y="3421272"/>
            <a:ext cx="2487785" cy="1637053"/>
            <a:chOff x="1560339" y="2584276"/>
            <a:chExt cx="3816424" cy="3096344"/>
          </a:xfrm>
        </p:grpSpPr>
        <p:sp>
          <p:nvSpPr>
            <p:cNvPr id="20" name="Oval 19"/>
            <p:cNvSpPr/>
            <p:nvPr/>
          </p:nvSpPr>
          <p:spPr>
            <a:xfrm>
              <a:off x="1560339" y="258427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1" name="TextBox 20"/>
            <p:cNvSpPr txBox="1"/>
            <p:nvPr/>
          </p:nvSpPr>
          <p:spPr>
            <a:xfrm>
              <a:off x="2327500" y="3397081"/>
              <a:ext cx="2282103" cy="1222479"/>
            </a:xfrm>
            <a:prstGeom prst="rect">
              <a:avLst/>
            </a:prstGeom>
            <a:noFill/>
          </p:spPr>
          <p:txBody>
            <a:bodyPr wrap="square" rtlCol="0">
              <a:spAutoFit/>
            </a:bodyPr>
            <a:lstStyle/>
            <a:p>
              <a:r>
                <a:rPr lang="en-GB" dirty="0" smtClean="0"/>
                <a:t>Pedagogical philosophy</a:t>
              </a:r>
              <a:endParaRPr lang="en-GB" dirty="0"/>
            </a:p>
          </p:txBody>
        </p:sp>
      </p:grpSp>
      <p:grpSp>
        <p:nvGrpSpPr>
          <p:cNvPr id="22" name="Group 21"/>
          <p:cNvGrpSpPr/>
          <p:nvPr/>
        </p:nvGrpSpPr>
        <p:grpSpPr>
          <a:xfrm>
            <a:off x="5244580" y="1569267"/>
            <a:ext cx="2922958" cy="2096339"/>
            <a:chOff x="1560339" y="2584276"/>
            <a:chExt cx="3816424" cy="3096344"/>
          </a:xfrm>
        </p:grpSpPr>
        <p:sp>
          <p:nvSpPr>
            <p:cNvPr id="23" name="Oval 22"/>
            <p:cNvSpPr/>
            <p:nvPr/>
          </p:nvSpPr>
          <p:spPr>
            <a:xfrm>
              <a:off x="1560339" y="258427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4" name="TextBox 23"/>
            <p:cNvSpPr txBox="1"/>
            <p:nvPr/>
          </p:nvSpPr>
          <p:spPr>
            <a:xfrm>
              <a:off x="2327500" y="3010401"/>
              <a:ext cx="2282103" cy="1772915"/>
            </a:xfrm>
            <a:prstGeom prst="rect">
              <a:avLst/>
            </a:prstGeom>
            <a:noFill/>
          </p:spPr>
          <p:txBody>
            <a:bodyPr wrap="square" rtlCol="0">
              <a:spAutoFit/>
            </a:bodyPr>
            <a:lstStyle/>
            <a:p>
              <a:r>
                <a:rPr lang="en-GB" dirty="0" smtClean="0"/>
                <a:t>Pedagogical systems or operational modes</a:t>
              </a:r>
              <a:endParaRPr lang="en-GB" dirty="0"/>
            </a:p>
          </p:txBody>
        </p:sp>
      </p:grpSp>
      <p:grpSp>
        <p:nvGrpSpPr>
          <p:cNvPr id="25" name="Group 24"/>
          <p:cNvGrpSpPr/>
          <p:nvPr/>
        </p:nvGrpSpPr>
        <p:grpSpPr>
          <a:xfrm>
            <a:off x="5667704" y="3302938"/>
            <a:ext cx="2922958" cy="2096339"/>
            <a:chOff x="1560339" y="2584276"/>
            <a:chExt cx="3816424" cy="3096344"/>
          </a:xfrm>
        </p:grpSpPr>
        <p:sp>
          <p:nvSpPr>
            <p:cNvPr id="26" name="Oval 25"/>
            <p:cNvSpPr/>
            <p:nvPr/>
          </p:nvSpPr>
          <p:spPr>
            <a:xfrm>
              <a:off x="1560339" y="258427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7" name="TextBox 26"/>
            <p:cNvSpPr txBox="1"/>
            <p:nvPr/>
          </p:nvSpPr>
          <p:spPr>
            <a:xfrm>
              <a:off x="2227338" y="3291796"/>
              <a:ext cx="2282103" cy="1363781"/>
            </a:xfrm>
            <a:prstGeom prst="rect">
              <a:avLst/>
            </a:prstGeom>
            <a:noFill/>
          </p:spPr>
          <p:txBody>
            <a:bodyPr wrap="square" rtlCol="0">
              <a:spAutoFit/>
            </a:bodyPr>
            <a:lstStyle/>
            <a:p>
              <a:r>
                <a:rPr lang="en-GB" dirty="0" smtClean="0"/>
                <a:t>Pedagogical cultures, ideas, history</a:t>
              </a:r>
              <a:endParaRPr lang="en-GB" dirty="0"/>
            </a:p>
          </p:txBody>
        </p:sp>
      </p:grpSp>
      <p:grpSp>
        <p:nvGrpSpPr>
          <p:cNvPr id="28" name="Group 27"/>
          <p:cNvGrpSpPr/>
          <p:nvPr/>
        </p:nvGrpSpPr>
        <p:grpSpPr>
          <a:xfrm>
            <a:off x="1892344" y="4724552"/>
            <a:ext cx="2676043" cy="1637053"/>
            <a:chOff x="1630613" y="2745710"/>
            <a:chExt cx="3816424" cy="3096344"/>
          </a:xfrm>
        </p:grpSpPr>
        <p:sp>
          <p:nvSpPr>
            <p:cNvPr id="29" name="Oval 28"/>
            <p:cNvSpPr/>
            <p:nvPr/>
          </p:nvSpPr>
          <p:spPr>
            <a:xfrm>
              <a:off x="1630613" y="2745710"/>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0" name="TextBox 29"/>
            <p:cNvSpPr txBox="1"/>
            <p:nvPr/>
          </p:nvSpPr>
          <p:spPr>
            <a:xfrm>
              <a:off x="2327500" y="3397081"/>
              <a:ext cx="2282103" cy="1222479"/>
            </a:xfrm>
            <a:prstGeom prst="rect">
              <a:avLst/>
            </a:prstGeom>
            <a:noFill/>
          </p:spPr>
          <p:txBody>
            <a:bodyPr wrap="square" rtlCol="0">
              <a:spAutoFit/>
            </a:bodyPr>
            <a:lstStyle/>
            <a:p>
              <a:r>
                <a:rPr lang="en-GB" dirty="0" smtClean="0"/>
                <a:t>Pedagogical anthropology</a:t>
              </a:r>
              <a:endParaRPr lang="en-GB" dirty="0"/>
            </a:p>
          </p:txBody>
        </p:sp>
      </p:grpSp>
      <p:grpSp>
        <p:nvGrpSpPr>
          <p:cNvPr id="31" name="Group 30"/>
          <p:cNvGrpSpPr/>
          <p:nvPr/>
        </p:nvGrpSpPr>
        <p:grpSpPr>
          <a:xfrm>
            <a:off x="2986637" y="5349500"/>
            <a:ext cx="2922958" cy="1637053"/>
            <a:chOff x="1317492" y="2309715"/>
            <a:chExt cx="3816424" cy="3096344"/>
          </a:xfrm>
        </p:grpSpPr>
        <p:sp>
          <p:nvSpPr>
            <p:cNvPr id="32" name="Oval 31"/>
            <p:cNvSpPr/>
            <p:nvPr/>
          </p:nvSpPr>
          <p:spPr>
            <a:xfrm>
              <a:off x="1317492" y="2309715"/>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3" name="TextBox 32"/>
            <p:cNvSpPr txBox="1"/>
            <p:nvPr/>
          </p:nvSpPr>
          <p:spPr>
            <a:xfrm>
              <a:off x="2327500" y="3397081"/>
              <a:ext cx="2282103" cy="1222479"/>
            </a:xfrm>
            <a:prstGeom prst="rect">
              <a:avLst/>
            </a:prstGeom>
            <a:noFill/>
          </p:spPr>
          <p:txBody>
            <a:bodyPr wrap="square" rtlCol="0">
              <a:spAutoFit/>
            </a:bodyPr>
            <a:lstStyle/>
            <a:p>
              <a:r>
                <a:rPr lang="en-GB" dirty="0" smtClean="0"/>
                <a:t>Pedagogical psychology</a:t>
              </a:r>
              <a:endParaRPr lang="en-GB" dirty="0"/>
            </a:p>
          </p:txBody>
        </p:sp>
      </p:grpSp>
      <p:grpSp>
        <p:nvGrpSpPr>
          <p:cNvPr id="34" name="Group 33"/>
          <p:cNvGrpSpPr/>
          <p:nvPr/>
        </p:nvGrpSpPr>
        <p:grpSpPr>
          <a:xfrm>
            <a:off x="4882850" y="5047046"/>
            <a:ext cx="2922958" cy="1637053"/>
            <a:chOff x="1560339" y="2584276"/>
            <a:chExt cx="3816424" cy="3096344"/>
          </a:xfrm>
        </p:grpSpPr>
        <p:sp>
          <p:nvSpPr>
            <p:cNvPr id="35" name="Oval 34"/>
            <p:cNvSpPr/>
            <p:nvPr/>
          </p:nvSpPr>
          <p:spPr>
            <a:xfrm>
              <a:off x="1560339" y="258427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6" name="TextBox 35"/>
            <p:cNvSpPr txBox="1"/>
            <p:nvPr/>
          </p:nvSpPr>
          <p:spPr>
            <a:xfrm>
              <a:off x="2327500" y="3397081"/>
              <a:ext cx="2282103" cy="1222479"/>
            </a:xfrm>
            <a:prstGeom prst="rect">
              <a:avLst/>
            </a:prstGeom>
            <a:noFill/>
          </p:spPr>
          <p:txBody>
            <a:bodyPr wrap="square" rtlCol="0">
              <a:spAutoFit/>
            </a:bodyPr>
            <a:lstStyle/>
            <a:p>
              <a:r>
                <a:rPr lang="en-GB" dirty="0" smtClean="0"/>
                <a:t>Pedagogical sociology</a:t>
              </a:r>
              <a:endParaRPr lang="en-GB" dirty="0"/>
            </a:p>
          </p:txBody>
        </p:sp>
      </p:grpSp>
      <p:sp>
        <p:nvSpPr>
          <p:cNvPr id="37" name="Oval 36"/>
          <p:cNvSpPr/>
          <p:nvPr/>
        </p:nvSpPr>
        <p:spPr>
          <a:xfrm>
            <a:off x="3711815" y="3047687"/>
            <a:ext cx="1521845" cy="110972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8" name="Oval 37"/>
          <p:cNvSpPr/>
          <p:nvPr/>
        </p:nvSpPr>
        <p:spPr>
          <a:xfrm flipV="1">
            <a:off x="4331292" y="3825235"/>
            <a:ext cx="1094295" cy="83091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9" name="Oval 38"/>
          <p:cNvSpPr/>
          <p:nvPr/>
        </p:nvSpPr>
        <p:spPr>
          <a:xfrm flipV="1">
            <a:off x="4750217" y="4224053"/>
            <a:ext cx="886183" cy="54416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Tree>
    <p:extLst>
      <p:ext uri="{BB962C8B-B14F-4D97-AF65-F5344CB8AC3E}">
        <p14:creationId xmlns:p14="http://schemas.microsoft.com/office/powerpoint/2010/main" val="239789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7569"/>
            <a:ext cx="8055201" cy="937540"/>
          </a:xfrm>
          <a:solidFill>
            <a:schemeClr val="bg1"/>
          </a:solidFill>
        </p:spPr>
        <p:txBody>
          <a:bodyPr/>
          <a:lstStyle/>
          <a:p>
            <a:r>
              <a:rPr lang="en-GB" sz="2800" b="0" dirty="0">
                <a:latin typeface="+mn-lt"/>
              </a:rPr>
              <a:t>Pedagogical systems or operational </a:t>
            </a:r>
            <a:r>
              <a:rPr lang="en-GB" sz="2800" b="0" dirty="0" smtClean="0">
                <a:latin typeface="+mn-lt"/>
              </a:rPr>
              <a:t>modes education of the relevant professional workforce</a:t>
            </a:r>
            <a:endParaRPr lang="en-GB" sz="2800" b="0" dirty="0">
              <a:latin typeface="+mn-lt"/>
            </a:endParaRPr>
          </a:p>
        </p:txBody>
      </p:sp>
      <p:sp>
        <p:nvSpPr>
          <p:cNvPr id="4" name="Síðufótarstaðgengill 3"/>
          <p:cNvSpPr>
            <a:spLocks noGrp="1"/>
          </p:cNvSpPr>
          <p:nvPr>
            <p:ph type="ftr" sz="quarter" idx="11"/>
          </p:nvPr>
        </p:nvSpPr>
        <p:spPr/>
        <p:txBody>
          <a:bodyPr/>
          <a:lstStyle/>
          <a:p>
            <a:pPr>
              <a:defRPr/>
            </a:pPr>
            <a:r>
              <a:rPr lang="en-GB" dirty="0" smtClean="0"/>
              <a:t>Jón Torfi Jónasson  NERA Oslo 2018 Panel</a:t>
            </a:r>
            <a:endParaRPr lang="is-IS" dirty="0"/>
          </a:p>
        </p:txBody>
      </p:sp>
      <p:sp>
        <p:nvSpPr>
          <p:cNvPr id="3077" name="Skyggnunúmersstaðgengill 4"/>
          <p:cNvSpPr>
            <a:spLocks noGrp="1"/>
          </p:cNvSpPr>
          <p:nvPr>
            <p:ph type="sldNum" sz="quarter" idx="12"/>
          </p:nvPr>
        </p:nvSpPr>
        <p:spPr bwMode="auto">
          <a:xfrm>
            <a:off x="7162699" y="7030971"/>
            <a:ext cx="2373312" cy="404812"/>
          </a:xfrm>
          <a:noFill/>
          <a:ln>
            <a:miter lim="800000"/>
            <a:headEnd/>
            <a:tailEnd/>
          </a:ln>
        </p:spPr>
        <p:txBody>
          <a:bodyPr/>
          <a:lstStyle/>
          <a:p>
            <a:fld id="{BB88A195-84AC-4FF4-98D0-0053CA5E9CA9}" type="slidenum">
              <a:rPr lang="en-US" smtClean="0"/>
              <a:pPr/>
              <a:t>5</a:t>
            </a:fld>
            <a:endParaRPr lang="en-US" dirty="0" smtClean="0"/>
          </a:p>
        </p:txBody>
      </p:sp>
      <p:sp>
        <p:nvSpPr>
          <p:cNvPr id="11" name="Oval 10"/>
          <p:cNvSpPr/>
          <p:nvPr/>
        </p:nvSpPr>
        <p:spPr>
          <a:xfrm>
            <a:off x="151064" y="984489"/>
            <a:ext cx="9947849" cy="65575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grpSp>
        <p:nvGrpSpPr>
          <p:cNvPr id="5" name="Group 4"/>
          <p:cNvGrpSpPr/>
          <p:nvPr/>
        </p:nvGrpSpPr>
        <p:grpSpPr>
          <a:xfrm>
            <a:off x="3478540" y="1665318"/>
            <a:ext cx="6620373" cy="5356744"/>
            <a:chOff x="1560339" y="2584276"/>
            <a:chExt cx="4049234" cy="3111110"/>
          </a:xfrm>
        </p:grpSpPr>
        <p:sp>
          <p:nvSpPr>
            <p:cNvPr id="2" name="Oval 1"/>
            <p:cNvSpPr/>
            <p:nvPr/>
          </p:nvSpPr>
          <p:spPr>
            <a:xfrm>
              <a:off x="1560339" y="2584276"/>
              <a:ext cx="4049234" cy="311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 name="TextBox 2"/>
            <p:cNvSpPr txBox="1"/>
            <p:nvPr/>
          </p:nvSpPr>
          <p:spPr>
            <a:xfrm>
              <a:off x="2749839" y="2830993"/>
              <a:ext cx="1609734" cy="390119"/>
            </a:xfrm>
            <a:prstGeom prst="rect">
              <a:avLst/>
            </a:prstGeom>
            <a:noFill/>
          </p:spPr>
          <p:txBody>
            <a:bodyPr wrap="square" rtlCol="0">
              <a:spAutoFit/>
            </a:bodyPr>
            <a:lstStyle/>
            <a:p>
              <a:r>
                <a:rPr lang="en-GB" b="1" dirty="0" smtClean="0"/>
                <a:t>Teacher education for schools</a:t>
              </a:r>
              <a:endParaRPr lang="en-GB" b="1" dirty="0"/>
            </a:p>
          </p:txBody>
        </p:sp>
      </p:grpSp>
      <p:grpSp>
        <p:nvGrpSpPr>
          <p:cNvPr id="16" name="Group 15"/>
          <p:cNvGrpSpPr/>
          <p:nvPr/>
        </p:nvGrpSpPr>
        <p:grpSpPr>
          <a:xfrm>
            <a:off x="3872546" y="2434365"/>
            <a:ext cx="2348084" cy="1656291"/>
            <a:chOff x="1560339" y="2584276"/>
            <a:chExt cx="3816424" cy="3096344"/>
          </a:xfrm>
        </p:grpSpPr>
        <p:sp>
          <p:nvSpPr>
            <p:cNvPr id="17" name="Oval 16"/>
            <p:cNvSpPr/>
            <p:nvPr/>
          </p:nvSpPr>
          <p:spPr>
            <a:xfrm>
              <a:off x="1560339" y="258427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8" name="TextBox 17"/>
            <p:cNvSpPr txBox="1"/>
            <p:nvPr/>
          </p:nvSpPr>
          <p:spPr>
            <a:xfrm>
              <a:off x="2208409" y="3304358"/>
              <a:ext cx="2901341" cy="1208280"/>
            </a:xfrm>
            <a:prstGeom prst="rect">
              <a:avLst/>
            </a:prstGeom>
            <a:noFill/>
          </p:spPr>
          <p:txBody>
            <a:bodyPr wrap="square" rtlCol="0">
              <a:spAutoFit/>
            </a:bodyPr>
            <a:lstStyle/>
            <a:p>
              <a:r>
                <a:rPr lang="en-GB" b="1" dirty="0" smtClean="0"/>
                <a:t>Pedagogy, the why</a:t>
              </a:r>
              <a:endParaRPr lang="en-GB" b="1" dirty="0"/>
            </a:p>
          </p:txBody>
        </p:sp>
      </p:grpSp>
      <p:grpSp>
        <p:nvGrpSpPr>
          <p:cNvPr id="48" name="Group 47"/>
          <p:cNvGrpSpPr/>
          <p:nvPr/>
        </p:nvGrpSpPr>
        <p:grpSpPr>
          <a:xfrm>
            <a:off x="6729185" y="2558146"/>
            <a:ext cx="2556114" cy="1673030"/>
            <a:chOff x="-1202918" y="1777450"/>
            <a:chExt cx="3816424" cy="3369797"/>
          </a:xfrm>
        </p:grpSpPr>
        <p:sp>
          <p:nvSpPr>
            <p:cNvPr id="49" name="Oval 48"/>
            <p:cNvSpPr/>
            <p:nvPr/>
          </p:nvSpPr>
          <p:spPr>
            <a:xfrm>
              <a:off x="-1202918" y="1777450"/>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50" name="TextBox 49"/>
            <p:cNvSpPr txBox="1"/>
            <p:nvPr/>
          </p:nvSpPr>
          <p:spPr>
            <a:xfrm>
              <a:off x="-191525" y="2393358"/>
              <a:ext cx="2031323" cy="2753889"/>
            </a:xfrm>
            <a:prstGeom prst="rect">
              <a:avLst/>
            </a:prstGeom>
            <a:noFill/>
          </p:spPr>
          <p:txBody>
            <a:bodyPr wrap="square" rtlCol="0">
              <a:spAutoFit/>
            </a:bodyPr>
            <a:lstStyle/>
            <a:p>
              <a:r>
                <a:rPr lang="en-GB" dirty="0" smtClean="0"/>
                <a:t>Pedagogy, the what</a:t>
              </a:r>
              <a:endParaRPr lang="en-GB" dirty="0"/>
            </a:p>
          </p:txBody>
        </p:sp>
      </p:grpSp>
      <p:grpSp>
        <p:nvGrpSpPr>
          <p:cNvPr id="51" name="Group 50"/>
          <p:cNvGrpSpPr/>
          <p:nvPr/>
        </p:nvGrpSpPr>
        <p:grpSpPr>
          <a:xfrm>
            <a:off x="3807337" y="3894275"/>
            <a:ext cx="2073482" cy="1391078"/>
            <a:chOff x="1560339" y="2584276"/>
            <a:chExt cx="3816424" cy="3191520"/>
          </a:xfrm>
        </p:grpSpPr>
        <p:sp>
          <p:nvSpPr>
            <p:cNvPr id="52" name="Oval 51"/>
            <p:cNvSpPr/>
            <p:nvPr/>
          </p:nvSpPr>
          <p:spPr>
            <a:xfrm>
              <a:off x="1560339" y="258427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53" name="TextBox 52"/>
            <p:cNvSpPr txBox="1"/>
            <p:nvPr/>
          </p:nvSpPr>
          <p:spPr>
            <a:xfrm>
              <a:off x="2208409" y="3304358"/>
              <a:ext cx="2909079" cy="2471438"/>
            </a:xfrm>
            <a:prstGeom prst="rect">
              <a:avLst/>
            </a:prstGeom>
            <a:noFill/>
          </p:spPr>
          <p:txBody>
            <a:bodyPr wrap="square" rtlCol="0">
              <a:spAutoFit/>
            </a:bodyPr>
            <a:lstStyle/>
            <a:p>
              <a:r>
                <a:rPr lang="en-GB" sz="1600" dirty="0" smtClean="0"/>
                <a:t>The infrastructure of education</a:t>
              </a:r>
              <a:endParaRPr lang="en-GB" sz="1600" dirty="0"/>
            </a:p>
          </p:txBody>
        </p:sp>
      </p:grpSp>
      <p:grpSp>
        <p:nvGrpSpPr>
          <p:cNvPr id="54" name="Group 53"/>
          <p:cNvGrpSpPr/>
          <p:nvPr/>
        </p:nvGrpSpPr>
        <p:grpSpPr>
          <a:xfrm>
            <a:off x="5819107" y="4031737"/>
            <a:ext cx="2453392" cy="1349594"/>
            <a:chOff x="1560339" y="2584276"/>
            <a:chExt cx="3816424" cy="3096344"/>
          </a:xfrm>
        </p:grpSpPr>
        <p:sp>
          <p:nvSpPr>
            <p:cNvPr id="55" name="Oval 54"/>
            <p:cNvSpPr/>
            <p:nvPr/>
          </p:nvSpPr>
          <p:spPr>
            <a:xfrm>
              <a:off x="1560339" y="2584276"/>
              <a:ext cx="3816424" cy="3096344"/>
            </a:xfrm>
            <a:prstGeom prst="ellipse">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56" name="TextBox 55"/>
            <p:cNvSpPr txBox="1"/>
            <p:nvPr/>
          </p:nvSpPr>
          <p:spPr>
            <a:xfrm>
              <a:off x="2208408" y="3304358"/>
              <a:ext cx="2577378" cy="1906538"/>
            </a:xfrm>
            <a:prstGeom prst="rect">
              <a:avLst/>
            </a:prstGeom>
            <a:noFill/>
          </p:spPr>
          <p:txBody>
            <a:bodyPr wrap="square" rtlCol="0">
              <a:spAutoFit/>
            </a:bodyPr>
            <a:lstStyle/>
            <a:p>
              <a:r>
                <a:rPr lang="en-GB" sz="1600" dirty="0" smtClean="0"/>
                <a:t>Pedagogy, the ingredients and how</a:t>
              </a:r>
              <a:endParaRPr lang="en-GB" sz="1600" dirty="0"/>
            </a:p>
          </p:txBody>
        </p:sp>
      </p:grpSp>
      <p:grpSp>
        <p:nvGrpSpPr>
          <p:cNvPr id="60" name="Group 59"/>
          <p:cNvGrpSpPr/>
          <p:nvPr/>
        </p:nvGrpSpPr>
        <p:grpSpPr>
          <a:xfrm>
            <a:off x="158591" y="3574141"/>
            <a:ext cx="3374020" cy="1349594"/>
            <a:chOff x="1560339" y="2584276"/>
            <a:chExt cx="3816424" cy="3096344"/>
          </a:xfrm>
        </p:grpSpPr>
        <p:sp>
          <p:nvSpPr>
            <p:cNvPr id="61" name="Oval 60"/>
            <p:cNvSpPr/>
            <p:nvPr/>
          </p:nvSpPr>
          <p:spPr>
            <a:xfrm>
              <a:off x="1560339" y="258427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62" name="TextBox 61"/>
            <p:cNvSpPr txBox="1"/>
            <p:nvPr/>
          </p:nvSpPr>
          <p:spPr>
            <a:xfrm>
              <a:off x="2208409" y="3304358"/>
              <a:ext cx="2710390" cy="2118376"/>
            </a:xfrm>
            <a:prstGeom prst="rect">
              <a:avLst/>
            </a:prstGeom>
            <a:noFill/>
          </p:spPr>
          <p:txBody>
            <a:bodyPr wrap="square" rtlCol="0">
              <a:spAutoFit/>
            </a:bodyPr>
            <a:lstStyle/>
            <a:p>
              <a:r>
                <a:rPr lang="en-GB" dirty="0" smtClean="0"/>
                <a:t>Work place learning</a:t>
              </a:r>
              <a:endParaRPr lang="en-GB" dirty="0"/>
            </a:p>
          </p:txBody>
        </p:sp>
      </p:grpSp>
      <p:grpSp>
        <p:nvGrpSpPr>
          <p:cNvPr id="63" name="Group 62"/>
          <p:cNvGrpSpPr/>
          <p:nvPr/>
        </p:nvGrpSpPr>
        <p:grpSpPr>
          <a:xfrm>
            <a:off x="719574" y="4668733"/>
            <a:ext cx="3366021" cy="1786677"/>
            <a:chOff x="1560339" y="2584276"/>
            <a:chExt cx="3816424" cy="3096344"/>
          </a:xfrm>
        </p:grpSpPr>
        <p:sp>
          <p:nvSpPr>
            <p:cNvPr id="64" name="Oval 63"/>
            <p:cNvSpPr/>
            <p:nvPr/>
          </p:nvSpPr>
          <p:spPr>
            <a:xfrm>
              <a:off x="1560339" y="258427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65" name="TextBox 64"/>
            <p:cNvSpPr txBox="1"/>
            <p:nvPr/>
          </p:nvSpPr>
          <p:spPr>
            <a:xfrm>
              <a:off x="2208409" y="3304358"/>
              <a:ext cx="2941163" cy="1482863"/>
            </a:xfrm>
            <a:prstGeom prst="rect">
              <a:avLst/>
            </a:prstGeom>
            <a:noFill/>
          </p:spPr>
          <p:txBody>
            <a:bodyPr wrap="square" rtlCol="0">
              <a:spAutoFit/>
            </a:bodyPr>
            <a:lstStyle/>
            <a:p>
              <a:r>
                <a:rPr lang="en-GB" dirty="0" smtClean="0"/>
                <a:t>Professional development</a:t>
              </a:r>
              <a:endParaRPr lang="en-GB" dirty="0"/>
            </a:p>
          </p:txBody>
        </p:sp>
      </p:grpSp>
      <p:grpSp>
        <p:nvGrpSpPr>
          <p:cNvPr id="66" name="Group 65"/>
          <p:cNvGrpSpPr/>
          <p:nvPr/>
        </p:nvGrpSpPr>
        <p:grpSpPr>
          <a:xfrm>
            <a:off x="2470571" y="1183733"/>
            <a:ext cx="2558759" cy="1611105"/>
            <a:chOff x="1560339" y="2584276"/>
            <a:chExt cx="3816424" cy="3096344"/>
          </a:xfrm>
        </p:grpSpPr>
        <p:sp>
          <p:nvSpPr>
            <p:cNvPr id="67" name="Oval 66"/>
            <p:cNvSpPr/>
            <p:nvPr/>
          </p:nvSpPr>
          <p:spPr>
            <a:xfrm>
              <a:off x="1560339" y="258427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68" name="TextBox 67"/>
            <p:cNvSpPr txBox="1"/>
            <p:nvPr/>
          </p:nvSpPr>
          <p:spPr>
            <a:xfrm>
              <a:off x="2208409" y="3304358"/>
              <a:ext cx="2398263" cy="1482863"/>
            </a:xfrm>
            <a:prstGeom prst="rect">
              <a:avLst/>
            </a:prstGeom>
            <a:noFill/>
          </p:spPr>
          <p:txBody>
            <a:bodyPr wrap="square" rtlCol="0">
              <a:spAutoFit/>
            </a:bodyPr>
            <a:lstStyle/>
            <a:p>
              <a:r>
                <a:rPr lang="en-GB" dirty="0" smtClean="0"/>
                <a:t>Leisure competence</a:t>
              </a:r>
              <a:endParaRPr lang="en-GB" dirty="0"/>
            </a:p>
          </p:txBody>
        </p:sp>
      </p:grpSp>
      <p:grpSp>
        <p:nvGrpSpPr>
          <p:cNvPr id="69" name="Group 68"/>
          <p:cNvGrpSpPr/>
          <p:nvPr/>
        </p:nvGrpSpPr>
        <p:grpSpPr>
          <a:xfrm>
            <a:off x="2078002" y="5994610"/>
            <a:ext cx="2723091" cy="1220245"/>
            <a:chOff x="1560339" y="2584276"/>
            <a:chExt cx="3816424" cy="3096344"/>
          </a:xfrm>
        </p:grpSpPr>
        <p:sp>
          <p:nvSpPr>
            <p:cNvPr id="70" name="Oval 69"/>
            <p:cNvSpPr/>
            <p:nvPr/>
          </p:nvSpPr>
          <p:spPr>
            <a:xfrm>
              <a:off x="1560339" y="258427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71" name="TextBox 70"/>
            <p:cNvSpPr txBox="1"/>
            <p:nvPr/>
          </p:nvSpPr>
          <p:spPr>
            <a:xfrm>
              <a:off x="2208409" y="3304358"/>
              <a:ext cx="2941163" cy="1482863"/>
            </a:xfrm>
            <a:prstGeom prst="rect">
              <a:avLst/>
            </a:prstGeom>
            <a:noFill/>
          </p:spPr>
          <p:txBody>
            <a:bodyPr wrap="square" rtlCol="0">
              <a:spAutoFit/>
            </a:bodyPr>
            <a:lstStyle/>
            <a:p>
              <a:r>
                <a:rPr lang="en-GB" dirty="0" smtClean="0"/>
                <a:t>Outdoor pedagogy</a:t>
              </a:r>
              <a:endParaRPr lang="en-GB" dirty="0"/>
            </a:p>
          </p:txBody>
        </p:sp>
      </p:grpSp>
      <p:grpSp>
        <p:nvGrpSpPr>
          <p:cNvPr id="57" name="Group 56"/>
          <p:cNvGrpSpPr/>
          <p:nvPr/>
        </p:nvGrpSpPr>
        <p:grpSpPr>
          <a:xfrm>
            <a:off x="769931" y="2052066"/>
            <a:ext cx="2801076" cy="1740686"/>
            <a:chOff x="1560339" y="2584276"/>
            <a:chExt cx="3816424" cy="3096344"/>
          </a:xfrm>
        </p:grpSpPr>
        <p:sp>
          <p:nvSpPr>
            <p:cNvPr id="58" name="Oval 57"/>
            <p:cNvSpPr/>
            <p:nvPr/>
          </p:nvSpPr>
          <p:spPr>
            <a:xfrm>
              <a:off x="1560339" y="258427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59" name="TextBox 58"/>
            <p:cNvSpPr txBox="1"/>
            <p:nvPr/>
          </p:nvSpPr>
          <p:spPr>
            <a:xfrm>
              <a:off x="2208407" y="3304358"/>
              <a:ext cx="2797778" cy="1482863"/>
            </a:xfrm>
            <a:prstGeom prst="rect">
              <a:avLst/>
            </a:prstGeom>
            <a:noFill/>
          </p:spPr>
          <p:txBody>
            <a:bodyPr wrap="square" rtlCol="0">
              <a:spAutoFit/>
            </a:bodyPr>
            <a:lstStyle/>
            <a:p>
              <a:r>
                <a:rPr lang="en-GB" dirty="0" smtClean="0"/>
                <a:t>Adult education</a:t>
              </a:r>
              <a:endParaRPr lang="en-GB" dirty="0"/>
            </a:p>
          </p:txBody>
        </p:sp>
      </p:grpSp>
      <p:grpSp>
        <p:nvGrpSpPr>
          <p:cNvPr id="6" name="Group 5"/>
          <p:cNvGrpSpPr/>
          <p:nvPr/>
        </p:nvGrpSpPr>
        <p:grpSpPr>
          <a:xfrm>
            <a:off x="4552044" y="5108493"/>
            <a:ext cx="2472230" cy="1717701"/>
            <a:chOff x="4792908" y="5064647"/>
            <a:chExt cx="2084620" cy="986163"/>
          </a:xfrm>
        </p:grpSpPr>
        <p:sp>
          <p:nvSpPr>
            <p:cNvPr id="72" name="Oval 71"/>
            <p:cNvSpPr/>
            <p:nvPr/>
          </p:nvSpPr>
          <p:spPr>
            <a:xfrm>
              <a:off x="4792908" y="5064647"/>
              <a:ext cx="2084620" cy="986163"/>
            </a:xfrm>
            <a:prstGeom prst="ellipse">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73" name="TextBox 72"/>
            <p:cNvSpPr txBox="1"/>
            <p:nvPr/>
          </p:nvSpPr>
          <p:spPr>
            <a:xfrm>
              <a:off x="4966717" y="5309926"/>
              <a:ext cx="1486349" cy="477090"/>
            </a:xfrm>
            <a:prstGeom prst="rect">
              <a:avLst/>
            </a:prstGeom>
            <a:solidFill>
              <a:srgbClr val="99FF33"/>
            </a:solidFill>
          </p:spPr>
          <p:txBody>
            <a:bodyPr wrap="square" rtlCol="0">
              <a:spAutoFit/>
            </a:bodyPr>
            <a:lstStyle/>
            <a:p>
              <a:r>
                <a:rPr lang="en-GB" sz="1600" dirty="0" smtClean="0"/>
                <a:t>Pedagogy of mathematics: what and how</a:t>
              </a:r>
              <a:endParaRPr lang="en-GB" sz="1600" dirty="0"/>
            </a:p>
          </p:txBody>
        </p:sp>
      </p:grpSp>
      <p:grpSp>
        <p:nvGrpSpPr>
          <p:cNvPr id="75" name="Group 74"/>
          <p:cNvGrpSpPr/>
          <p:nvPr/>
        </p:nvGrpSpPr>
        <p:grpSpPr>
          <a:xfrm>
            <a:off x="5944599" y="5852326"/>
            <a:ext cx="2186660" cy="1266852"/>
            <a:chOff x="4792908" y="5064647"/>
            <a:chExt cx="2084620" cy="986163"/>
          </a:xfrm>
          <a:solidFill>
            <a:srgbClr val="99FF33"/>
          </a:solidFill>
        </p:grpSpPr>
        <p:sp>
          <p:nvSpPr>
            <p:cNvPr id="76" name="Oval 75"/>
            <p:cNvSpPr/>
            <p:nvPr/>
          </p:nvSpPr>
          <p:spPr>
            <a:xfrm>
              <a:off x="4792908" y="5064647"/>
              <a:ext cx="2084620" cy="986163"/>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77" name="TextBox 76"/>
            <p:cNvSpPr txBox="1"/>
            <p:nvPr/>
          </p:nvSpPr>
          <p:spPr>
            <a:xfrm>
              <a:off x="5091092" y="5223586"/>
              <a:ext cx="1501581" cy="646878"/>
            </a:xfrm>
            <a:prstGeom prst="rect">
              <a:avLst/>
            </a:prstGeom>
            <a:grpFill/>
          </p:spPr>
          <p:txBody>
            <a:bodyPr wrap="square" rtlCol="0">
              <a:spAutoFit/>
            </a:bodyPr>
            <a:lstStyle/>
            <a:p>
              <a:r>
                <a:rPr lang="en-GB" sz="1600" dirty="0" smtClean="0"/>
                <a:t>Pedagogy of natural science what and how</a:t>
              </a:r>
              <a:endParaRPr lang="en-GB" sz="1600" dirty="0"/>
            </a:p>
          </p:txBody>
        </p:sp>
      </p:grpSp>
      <p:grpSp>
        <p:nvGrpSpPr>
          <p:cNvPr id="78" name="Group 77"/>
          <p:cNvGrpSpPr/>
          <p:nvPr/>
        </p:nvGrpSpPr>
        <p:grpSpPr>
          <a:xfrm>
            <a:off x="7819150" y="4263252"/>
            <a:ext cx="2186660" cy="1266852"/>
            <a:chOff x="4862777" y="5040855"/>
            <a:chExt cx="2084620" cy="986163"/>
          </a:xfrm>
          <a:solidFill>
            <a:srgbClr val="99FF33"/>
          </a:solidFill>
        </p:grpSpPr>
        <p:sp>
          <p:nvSpPr>
            <p:cNvPr id="79" name="Oval 78"/>
            <p:cNvSpPr/>
            <p:nvPr/>
          </p:nvSpPr>
          <p:spPr>
            <a:xfrm>
              <a:off x="4862777" y="5040855"/>
              <a:ext cx="2084620" cy="986163"/>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80" name="TextBox 79"/>
            <p:cNvSpPr txBox="1"/>
            <p:nvPr/>
          </p:nvSpPr>
          <p:spPr>
            <a:xfrm>
              <a:off x="5071782" y="5301246"/>
              <a:ext cx="1656870" cy="455210"/>
            </a:xfrm>
            <a:prstGeom prst="rect">
              <a:avLst/>
            </a:prstGeom>
            <a:grpFill/>
          </p:spPr>
          <p:txBody>
            <a:bodyPr wrap="square" rtlCol="0">
              <a:spAutoFit/>
            </a:bodyPr>
            <a:lstStyle/>
            <a:p>
              <a:r>
                <a:rPr lang="en-GB" sz="1600" dirty="0" smtClean="0"/>
                <a:t>Pedagogy of ethics</a:t>
              </a:r>
              <a:endParaRPr lang="en-GB" sz="1600" dirty="0"/>
            </a:p>
          </p:txBody>
        </p:sp>
      </p:grpSp>
      <p:grpSp>
        <p:nvGrpSpPr>
          <p:cNvPr id="81" name="Group 80"/>
          <p:cNvGrpSpPr/>
          <p:nvPr/>
        </p:nvGrpSpPr>
        <p:grpSpPr>
          <a:xfrm>
            <a:off x="6712665" y="5086802"/>
            <a:ext cx="2186660" cy="843370"/>
            <a:chOff x="4792908" y="5064647"/>
            <a:chExt cx="2084620" cy="986163"/>
          </a:xfrm>
          <a:solidFill>
            <a:srgbClr val="99FF33"/>
          </a:solidFill>
        </p:grpSpPr>
        <p:sp>
          <p:nvSpPr>
            <p:cNvPr id="82" name="Oval 81"/>
            <p:cNvSpPr/>
            <p:nvPr/>
          </p:nvSpPr>
          <p:spPr>
            <a:xfrm>
              <a:off x="4792908" y="5064647"/>
              <a:ext cx="2084620" cy="986163"/>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83" name="TextBox 82"/>
            <p:cNvSpPr txBox="1"/>
            <p:nvPr/>
          </p:nvSpPr>
          <p:spPr>
            <a:xfrm>
              <a:off x="4964051" y="5296243"/>
              <a:ext cx="1656870" cy="263543"/>
            </a:xfrm>
            <a:prstGeom prst="rect">
              <a:avLst/>
            </a:prstGeom>
            <a:grpFill/>
          </p:spPr>
          <p:txBody>
            <a:bodyPr wrap="square" rtlCol="0">
              <a:spAutoFit/>
            </a:bodyPr>
            <a:lstStyle/>
            <a:p>
              <a:r>
                <a:rPr lang="en-GB" sz="1600" dirty="0" smtClean="0"/>
                <a:t>Pedagogy of …</a:t>
              </a:r>
              <a:endParaRPr lang="en-GB" sz="1600" dirty="0"/>
            </a:p>
          </p:txBody>
        </p:sp>
      </p:grpSp>
      <p:grpSp>
        <p:nvGrpSpPr>
          <p:cNvPr id="84" name="Group 83"/>
          <p:cNvGrpSpPr/>
          <p:nvPr/>
        </p:nvGrpSpPr>
        <p:grpSpPr>
          <a:xfrm>
            <a:off x="7657061" y="5358765"/>
            <a:ext cx="1872813" cy="976904"/>
            <a:chOff x="4792908" y="5064647"/>
            <a:chExt cx="2084620" cy="986163"/>
          </a:xfrm>
          <a:solidFill>
            <a:srgbClr val="99FF33"/>
          </a:solidFill>
        </p:grpSpPr>
        <p:sp>
          <p:nvSpPr>
            <p:cNvPr id="85" name="Oval 84"/>
            <p:cNvSpPr/>
            <p:nvPr/>
          </p:nvSpPr>
          <p:spPr>
            <a:xfrm>
              <a:off x="4792908" y="5064647"/>
              <a:ext cx="2084620" cy="986163"/>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86" name="TextBox 85"/>
            <p:cNvSpPr txBox="1"/>
            <p:nvPr/>
          </p:nvSpPr>
          <p:spPr>
            <a:xfrm>
              <a:off x="4988144" y="5340565"/>
              <a:ext cx="1656870" cy="263543"/>
            </a:xfrm>
            <a:prstGeom prst="rect">
              <a:avLst/>
            </a:prstGeom>
            <a:grpFill/>
          </p:spPr>
          <p:txBody>
            <a:bodyPr wrap="square" rtlCol="0">
              <a:spAutoFit/>
            </a:bodyPr>
            <a:lstStyle/>
            <a:p>
              <a:r>
                <a:rPr lang="en-GB" sz="1600" dirty="0" smtClean="0"/>
                <a:t>Pedagogy of …</a:t>
              </a:r>
              <a:endParaRPr lang="en-GB" sz="1600" dirty="0"/>
            </a:p>
          </p:txBody>
        </p:sp>
      </p:grpSp>
    </p:spTree>
    <p:extLst>
      <p:ext uri="{BB962C8B-B14F-4D97-AF65-F5344CB8AC3E}">
        <p14:creationId xmlns:p14="http://schemas.microsoft.com/office/powerpoint/2010/main" val="204570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additive="base">
                                        <p:cTn id="7" dur="500" fill="hold"/>
                                        <p:tgtEl>
                                          <p:spTgt spid="60"/>
                                        </p:tgtEl>
                                        <p:attrNameLst>
                                          <p:attrName>ppt_x</p:attrName>
                                        </p:attrNameLst>
                                      </p:cBhvr>
                                      <p:tavLst>
                                        <p:tav tm="0">
                                          <p:val>
                                            <p:strVal val="#ppt_x"/>
                                          </p:val>
                                        </p:tav>
                                        <p:tav tm="100000">
                                          <p:val>
                                            <p:strVal val="#ppt_x"/>
                                          </p:val>
                                        </p:tav>
                                      </p:tavLst>
                                    </p:anim>
                                    <p:anim calcmode="lin" valueType="num">
                                      <p:cBhvr additive="base">
                                        <p:cTn id="8"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3"/>
                                        </p:tgtEl>
                                        <p:attrNameLst>
                                          <p:attrName>style.visibility</p:attrName>
                                        </p:attrNameLst>
                                      </p:cBhvr>
                                      <p:to>
                                        <p:strVal val="visible"/>
                                      </p:to>
                                    </p:set>
                                    <p:anim calcmode="lin" valueType="num">
                                      <p:cBhvr additive="base">
                                        <p:cTn id="13" dur="500" fill="hold"/>
                                        <p:tgtEl>
                                          <p:spTgt spid="63"/>
                                        </p:tgtEl>
                                        <p:attrNameLst>
                                          <p:attrName>ppt_x</p:attrName>
                                        </p:attrNameLst>
                                      </p:cBhvr>
                                      <p:tavLst>
                                        <p:tav tm="0">
                                          <p:val>
                                            <p:strVal val="#ppt_x"/>
                                          </p:val>
                                        </p:tav>
                                        <p:tav tm="100000">
                                          <p:val>
                                            <p:strVal val="#ppt_x"/>
                                          </p:val>
                                        </p:tav>
                                      </p:tavLst>
                                    </p:anim>
                                    <p:anim calcmode="lin" valueType="num">
                                      <p:cBhvr additive="base">
                                        <p:cTn id="14"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7"/>
                                        </p:tgtEl>
                                        <p:attrNameLst>
                                          <p:attrName>style.visibility</p:attrName>
                                        </p:attrNameLst>
                                      </p:cBhvr>
                                      <p:to>
                                        <p:strVal val="visible"/>
                                      </p:to>
                                    </p:set>
                                    <p:anim calcmode="lin" valueType="num">
                                      <p:cBhvr additive="base">
                                        <p:cTn id="19" dur="500" fill="hold"/>
                                        <p:tgtEl>
                                          <p:spTgt spid="57"/>
                                        </p:tgtEl>
                                        <p:attrNameLst>
                                          <p:attrName>ppt_x</p:attrName>
                                        </p:attrNameLst>
                                      </p:cBhvr>
                                      <p:tavLst>
                                        <p:tav tm="0">
                                          <p:val>
                                            <p:strVal val="#ppt_x"/>
                                          </p:val>
                                        </p:tav>
                                        <p:tav tm="100000">
                                          <p:val>
                                            <p:strVal val="#ppt_x"/>
                                          </p:val>
                                        </p:tav>
                                      </p:tavLst>
                                    </p:anim>
                                    <p:anim calcmode="lin" valueType="num">
                                      <p:cBhvr additive="base">
                                        <p:cTn id="20"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9"/>
                                        </p:tgtEl>
                                        <p:attrNameLst>
                                          <p:attrName>style.visibility</p:attrName>
                                        </p:attrNameLst>
                                      </p:cBhvr>
                                      <p:to>
                                        <p:strVal val="visible"/>
                                      </p:to>
                                    </p:set>
                                    <p:anim calcmode="lin" valueType="num">
                                      <p:cBhvr additive="base">
                                        <p:cTn id="25" dur="500" fill="hold"/>
                                        <p:tgtEl>
                                          <p:spTgt spid="69"/>
                                        </p:tgtEl>
                                        <p:attrNameLst>
                                          <p:attrName>ppt_x</p:attrName>
                                        </p:attrNameLst>
                                      </p:cBhvr>
                                      <p:tavLst>
                                        <p:tav tm="0">
                                          <p:val>
                                            <p:strVal val="#ppt_x"/>
                                          </p:val>
                                        </p:tav>
                                        <p:tav tm="100000">
                                          <p:val>
                                            <p:strVal val="#ppt_x"/>
                                          </p:val>
                                        </p:tav>
                                      </p:tavLst>
                                    </p:anim>
                                    <p:anim calcmode="lin" valueType="num">
                                      <p:cBhvr additive="base">
                                        <p:cTn id="26"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6"/>
                                        </p:tgtEl>
                                        <p:attrNameLst>
                                          <p:attrName>style.visibility</p:attrName>
                                        </p:attrNameLst>
                                      </p:cBhvr>
                                      <p:to>
                                        <p:strVal val="visible"/>
                                      </p:to>
                                    </p:set>
                                    <p:anim calcmode="lin" valueType="num">
                                      <p:cBhvr additive="base">
                                        <p:cTn id="31" dur="500" fill="hold"/>
                                        <p:tgtEl>
                                          <p:spTgt spid="66"/>
                                        </p:tgtEl>
                                        <p:attrNameLst>
                                          <p:attrName>ppt_x</p:attrName>
                                        </p:attrNameLst>
                                      </p:cBhvr>
                                      <p:tavLst>
                                        <p:tav tm="0">
                                          <p:val>
                                            <p:strVal val="#ppt_x"/>
                                          </p:val>
                                        </p:tav>
                                        <p:tav tm="100000">
                                          <p:val>
                                            <p:strVal val="#ppt_x"/>
                                          </p:val>
                                        </p:tav>
                                      </p:tavLst>
                                    </p:anim>
                                    <p:anim calcmode="lin" valueType="num">
                                      <p:cBhvr additive="base">
                                        <p:cTn id="32"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additive="base">
                                        <p:cTn id="47" dur="500" fill="hold"/>
                                        <p:tgtEl>
                                          <p:spTgt spid="48"/>
                                        </p:tgtEl>
                                        <p:attrNameLst>
                                          <p:attrName>ppt_x</p:attrName>
                                        </p:attrNameLst>
                                      </p:cBhvr>
                                      <p:tavLst>
                                        <p:tav tm="0">
                                          <p:val>
                                            <p:strVal val="#ppt_x"/>
                                          </p:val>
                                        </p:tav>
                                        <p:tav tm="100000">
                                          <p:val>
                                            <p:strVal val="#ppt_x"/>
                                          </p:val>
                                        </p:tav>
                                      </p:tavLst>
                                    </p:anim>
                                    <p:anim calcmode="lin" valueType="num">
                                      <p:cBhvr additive="base">
                                        <p:cTn id="48"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51"/>
                                        </p:tgtEl>
                                        <p:attrNameLst>
                                          <p:attrName>style.visibility</p:attrName>
                                        </p:attrNameLst>
                                      </p:cBhvr>
                                      <p:to>
                                        <p:strVal val="visible"/>
                                      </p:to>
                                    </p:set>
                                    <p:anim calcmode="lin" valueType="num">
                                      <p:cBhvr additive="base">
                                        <p:cTn id="53" dur="500" fill="hold"/>
                                        <p:tgtEl>
                                          <p:spTgt spid="51"/>
                                        </p:tgtEl>
                                        <p:attrNameLst>
                                          <p:attrName>ppt_x</p:attrName>
                                        </p:attrNameLst>
                                      </p:cBhvr>
                                      <p:tavLst>
                                        <p:tav tm="0">
                                          <p:val>
                                            <p:strVal val="#ppt_x"/>
                                          </p:val>
                                        </p:tav>
                                        <p:tav tm="100000">
                                          <p:val>
                                            <p:strVal val="#ppt_x"/>
                                          </p:val>
                                        </p:tav>
                                      </p:tavLst>
                                    </p:anim>
                                    <p:anim calcmode="lin" valueType="num">
                                      <p:cBhvr additive="base">
                                        <p:cTn id="54"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7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7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8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7569"/>
            <a:ext cx="8055201" cy="937540"/>
          </a:xfrm>
          <a:solidFill>
            <a:schemeClr val="bg1"/>
          </a:solidFill>
        </p:spPr>
        <p:txBody>
          <a:bodyPr/>
          <a:lstStyle/>
          <a:p>
            <a:r>
              <a:rPr lang="en-GB" sz="2800" b="0" dirty="0">
                <a:latin typeface="+mn-lt"/>
              </a:rPr>
              <a:t>Pedagogical systems or operational </a:t>
            </a:r>
            <a:r>
              <a:rPr lang="en-GB" sz="2800" b="0" dirty="0" smtClean="0">
                <a:latin typeface="+mn-lt"/>
              </a:rPr>
              <a:t>modes education of the relevant professional workforce</a:t>
            </a:r>
            <a:endParaRPr lang="en-GB" sz="2800" b="0" dirty="0">
              <a:latin typeface="+mn-lt"/>
            </a:endParaRPr>
          </a:p>
        </p:txBody>
      </p:sp>
      <p:sp>
        <p:nvSpPr>
          <p:cNvPr id="4" name="Síðufótarstaðgengill 3"/>
          <p:cNvSpPr>
            <a:spLocks noGrp="1"/>
          </p:cNvSpPr>
          <p:nvPr>
            <p:ph type="ftr" sz="quarter" idx="11"/>
          </p:nvPr>
        </p:nvSpPr>
        <p:spPr/>
        <p:txBody>
          <a:bodyPr/>
          <a:lstStyle/>
          <a:p>
            <a:pPr>
              <a:defRPr/>
            </a:pPr>
            <a:r>
              <a:rPr lang="en-GB" dirty="0" smtClean="0"/>
              <a:t>Jón Torfi Jónasson  NERA Oslo 2018 Panel</a:t>
            </a:r>
            <a:endParaRPr lang="is-IS" dirty="0"/>
          </a:p>
        </p:txBody>
      </p:sp>
      <p:sp>
        <p:nvSpPr>
          <p:cNvPr id="3077" name="Skyggnunúmersstaðgengill 4"/>
          <p:cNvSpPr>
            <a:spLocks noGrp="1"/>
          </p:cNvSpPr>
          <p:nvPr>
            <p:ph type="sldNum" sz="quarter" idx="12"/>
          </p:nvPr>
        </p:nvSpPr>
        <p:spPr bwMode="auto">
          <a:xfrm>
            <a:off x="7162699" y="7030971"/>
            <a:ext cx="2373312" cy="404812"/>
          </a:xfrm>
          <a:noFill/>
          <a:ln>
            <a:miter lim="800000"/>
            <a:headEnd/>
            <a:tailEnd/>
          </a:ln>
        </p:spPr>
        <p:txBody>
          <a:bodyPr/>
          <a:lstStyle/>
          <a:p>
            <a:fld id="{BB88A195-84AC-4FF4-98D0-0053CA5E9CA9}" type="slidenum">
              <a:rPr lang="en-US" smtClean="0"/>
              <a:pPr/>
              <a:t>6</a:t>
            </a:fld>
            <a:endParaRPr lang="en-US" dirty="0" smtClean="0"/>
          </a:p>
        </p:txBody>
      </p:sp>
      <p:sp>
        <p:nvSpPr>
          <p:cNvPr id="11" name="Oval 10"/>
          <p:cNvSpPr/>
          <p:nvPr/>
        </p:nvSpPr>
        <p:spPr>
          <a:xfrm>
            <a:off x="151064" y="984489"/>
            <a:ext cx="9947849" cy="65575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grpSp>
        <p:nvGrpSpPr>
          <p:cNvPr id="5" name="Group 4"/>
          <p:cNvGrpSpPr/>
          <p:nvPr/>
        </p:nvGrpSpPr>
        <p:grpSpPr>
          <a:xfrm>
            <a:off x="3478540" y="1665318"/>
            <a:ext cx="6620373" cy="5356744"/>
            <a:chOff x="1560339" y="2584276"/>
            <a:chExt cx="4049234" cy="3111110"/>
          </a:xfrm>
        </p:grpSpPr>
        <p:sp>
          <p:nvSpPr>
            <p:cNvPr id="2" name="Oval 1"/>
            <p:cNvSpPr/>
            <p:nvPr/>
          </p:nvSpPr>
          <p:spPr>
            <a:xfrm>
              <a:off x="1560339" y="2584276"/>
              <a:ext cx="4049234" cy="311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 name="TextBox 2"/>
            <p:cNvSpPr txBox="1"/>
            <p:nvPr/>
          </p:nvSpPr>
          <p:spPr>
            <a:xfrm>
              <a:off x="2749839" y="2830993"/>
              <a:ext cx="1609734" cy="390119"/>
            </a:xfrm>
            <a:prstGeom prst="rect">
              <a:avLst/>
            </a:prstGeom>
            <a:noFill/>
          </p:spPr>
          <p:txBody>
            <a:bodyPr wrap="square" rtlCol="0">
              <a:spAutoFit/>
            </a:bodyPr>
            <a:lstStyle/>
            <a:p>
              <a:r>
                <a:rPr lang="en-GB" b="1" dirty="0" smtClean="0"/>
                <a:t>Teacher education for schools</a:t>
              </a:r>
              <a:endParaRPr lang="en-GB" b="1" dirty="0"/>
            </a:p>
          </p:txBody>
        </p:sp>
      </p:grpSp>
      <p:grpSp>
        <p:nvGrpSpPr>
          <p:cNvPr id="48" name="Group 47"/>
          <p:cNvGrpSpPr/>
          <p:nvPr/>
        </p:nvGrpSpPr>
        <p:grpSpPr>
          <a:xfrm>
            <a:off x="6729185" y="2558146"/>
            <a:ext cx="2556114" cy="1673030"/>
            <a:chOff x="-1202918" y="1777450"/>
            <a:chExt cx="3816424" cy="3369797"/>
          </a:xfrm>
        </p:grpSpPr>
        <p:sp>
          <p:nvSpPr>
            <p:cNvPr id="49" name="Oval 48"/>
            <p:cNvSpPr/>
            <p:nvPr/>
          </p:nvSpPr>
          <p:spPr>
            <a:xfrm>
              <a:off x="-1202918" y="1777450"/>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50" name="TextBox 49"/>
            <p:cNvSpPr txBox="1"/>
            <p:nvPr/>
          </p:nvSpPr>
          <p:spPr>
            <a:xfrm>
              <a:off x="-191525" y="2393358"/>
              <a:ext cx="2031323" cy="2753889"/>
            </a:xfrm>
            <a:prstGeom prst="rect">
              <a:avLst/>
            </a:prstGeom>
            <a:noFill/>
          </p:spPr>
          <p:txBody>
            <a:bodyPr wrap="square" rtlCol="0">
              <a:spAutoFit/>
            </a:bodyPr>
            <a:lstStyle/>
            <a:p>
              <a:r>
                <a:rPr lang="en-GB" dirty="0" smtClean="0"/>
                <a:t>Pedagogy, the what</a:t>
              </a:r>
              <a:endParaRPr lang="en-GB" dirty="0"/>
            </a:p>
          </p:txBody>
        </p:sp>
      </p:grpSp>
      <p:grpSp>
        <p:nvGrpSpPr>
          <p:cNvPr id="51" name="Group 50"/>
          <p:cNvGrpSpPr/>
          <p:nvPr/>
        </p:nvGrpSpPr>
        <p:grpSpPr>
          <a:xfrm>
            <a:off x="3807337" y="3894275"/>
            <a:ext cx="2073482" cy="1391078"/>
            <a:chOff x="1560339" y="2584276"/>
            <a:chExt cx="3816424" cy="3191520"/>
          </a:xfrm>
        </p:grpSpPr>
        <p:sp>
          <p:nvSpPr>
            <p:cNvPr id="52" name="Oval 51"/>
            <p:cNvSpPr/>
            <p:nvPr/>
          </p:nvSpPr>
          <p:spPr>
            <a:xfrm>
              <a:off x="1560339" y="258427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53" name="TextBox 52"/>
            <p:cNvSpPr txBox="1"/>
            <p:nvPr/>
          </p:nvSpPr>
          <p:spPr>
            <a:xfrm>
              <a:off x="2208409" y="3304358"/>
              <a:ext cx="2909079" cy="2471438"/>
            </a:xfrm>
            <a:prstGeom prst="rect">
              <a:avLst/>
            </a:prstGeom>
            <a:noFill/>
          </p:spPr>
          <p:txBody>
            <a:bodyPr wrap="square" rtlCol="0">
              <a:spAutoFit/>
            </a:bodyPr>
            <a:lstStyle/>
            <a:p>
              <a:r>
                <a:rPr lang="en-GB" sz="1600" dirty="0" smtClean="0"/>
                <a:t>The infrastructure of education</a:t>
              </a:r>
              <a:endParaRPr lang="en-GB" sz="1600" dirty="0"/>
            </a:p>
          </p:txBody>
        </p:sp>
      </p:grpSp>
      <p:grpSp>
        <p:nvGrpSpPr>
          <p:cNvPr id="54" name="Group 53"/>
          <p:cNvGrpSpPr/>
          <p:nvPr/>
        </p:nvGrpSpPr>
        <p:grpSpPr>
          <a:xfrm>
            <a:off x="5819107" y="4031737"/>
            <a:ext cx="2453392" cy="1349594"/>
            <a:chOff x="1560339" y="2584276"/>
            <a:chExt cx="3816424" cy="3096344"/>
          </a:xfrm>
        </p:grpSpPr>
        <p:sp>
          <p:nvSpPr>
            <p:cNvPr id="55" name="Oval 54"/>
            <p:cNvSpPr/>
            <p:nvPr/>
          </p:nvSpPr>
          <p:spPr>
            <a:xfrm>
              <a:off x="1560339" y="2584276"/>
              <a:ext cx="3816424" cy="3096344"/>
            </a:xfrm>
            <a:prstGeom prst="ellipse">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56" name="TextBox 55"/>
            <p:cNvSpPr txBox="1"/>
            <p:nvPr/>
          </p:nvSpPr>
          <p:spPr>
            <a:xfrm>
              <a:off x="2208408" y="3304358"/>
              <a:ext cx="2577378" cy="1906538"/>
            </a:xfrm>
            <a:prstGeom prst="rect">
              <a:avLst/>
            </a:prstGeom>
            <a:noFill/>
          </p:spPr>
          <p:txBody>
            <a:bodyPr wrap="square" rtlCol="0">
              <a:spAutoFit/>
            </a:bodyPr>
            <a:lstStyle/>
            <a:p>
              <a:r>
                <a:rPr lang="en-GB" sz="1600" dirty="0" smtClean="0"/>
                <a:t>Pedagogy, the ingredients and how</a:t>
              </a:r>
              <a:endParaRPr lang="en-GB" sz="1600" dirty="0"/>
            </a:p>
          </p:txBody>
        </p:sp>
      </p:grpSp>
      <p:grpSp>
        <p:nvGrpSpPr>
          <p:cNvPr id="60" name="Group 59"/>
          <p:cNvGrpSpPr/>
          <p:nvPr/>
        </p:nvGrpSpPr>
        <p:grpSpPr>
          <a:xfrm>
            <a:off x="158591" y="3574141"/>
            <a:ext cx="3374020" cy="1349594"/>
            <a:chOff x="1560339" y="2584276"/>
            <a:chExt cx="3816424" cy="3096344"/>
          </a:xfrm>
        </p:grpSpPr>
        <p:sp>
          <p:nvSpPr>
            <p:cNvPr id="61" name="Oval 60"/>
            <p:cNvSpPr/>
            <p:nvPr/>
          </p:nvSpPr>
          <p:spPr>
            <a:xfrm>
              <a:off x="1560339" y="258427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62" name="TextBox 61"/>
            <p:cNvSpPr txBox="1"/>
            <p:nvPr/>
          </p:nvSpPr>
          <p:spPr>
            <a:xfrm>
              <a:off x="2208409" y="3304358"/>
              <a:ext cx="2710390" cy="2118376"/>
            </a:xfrm>
            <a:prstGeom prst="rect">
              <a:avLst/>
            </a:prstGeom>
            <a:noFill/>
          </p:spPr>
          <p:txBody>
            <a:bodyPr wrap="square" rtlCol="0">
              <a:spAutoFit/>
            </a:bodyPr>
            <a:lstStyle/>
            <a:p>
              <a:r>
                <a:rPr lang="en-GB" dirty="0" smtClean="0"/>
                <a:t>Work place learning</a:t>
              </a:r>
              <a:endParaRPr lang="en-GB" dirty="0"/>
            </a:p>
          </p:txBody>
        </p:sp>
      </p:grpSp>
      <p:grpSp>
        <p:nvGrpSpPr>
          <p:cNvPr id="63" name="Group 62"/>
          <p:cNvGrpSpPr/>
          <p:nvPr/>
        </p:nvGrpSpPr>
        <p:grpSpPr>
          <a:xfrm>
            <a:off x="719574" y="4668733"/>
            <a:ext cx="3366021" cy="1786677"/>
            <a:chOff x="1560339" y="2584276"/>
            <a:chExt cx="3816424" cy="3096344"/>
          </a:xfrm>
        </p:grpSpPr>
        <p:sp>
          <p:nvSpPr>
            <p:cNvPr id="64" name="Oval 63"/>
            <p:cNvSpPr/>
            <p:nvPr/>
          </p:nvSpPr>
          <p:spPr>
            <a:xfrm>
              <a:off x="1560339" y="258427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65" name="TextBox 64"/>
            <p:cNvSpPr txBox="1"/>
            <p:nvPr/>
          </p:nvSpPr>
          <p:spPr>
            <a:xfrm>
              <a:off x="2208409" y="3304358"/>
              <a:ext cx="2941163" cy="1482863"/>
            </a:xfrm>
            <a:prstGeom prst="rect">
              <a:avLst/>
            </a:prstGeom>
            <a:noFill/>
          </p:spPr>
          <p:txBody>
            <a:bodyPr wrap="square" rtlCol="0">
              <a:spAutoFit/>
            </a:bodyPr>
            <a:lstStyle/>
            <a:p>
              <a:r>
                <a:rPr lang="en-GB" dirty="0" smtClean="0"/>
                <a:t>Professional development</a:t>
              </a:r>
              <a:endParaRPr lang="en-GB" dirty="0"/>
            </a:p>
          </p:txBody>
        </p:sp>
      </p:grpSp>
      <p:grpSp>
        <p:nvGrpSpPr>
          <p:cNvPr id="66" name="Group 65"/>
          <p:cNvGrpSpPr/>
          <p:nvPr/>
        </p:nvGrpSpPr>
        <p:grpSpPr>
          <a:xfrm>
            <a:off x="2470571" y="1183733"/>
            <a:ext cx="2558759" cy="1611105"/>
            <a:chOff x="1560339" y="2584276"/>
            <a:chExt cx="3816424" cy="3096344"/>
          </a:xfrm>
        </p:grpSpPr>
        <p:sp>
          <p:nvSpPr>
            <p:cNvPr id="67" name="Oval 66"/>
            <p:cNvSpPr/>
            <p:nvPr/>
          </p:nvSpPr>
          <p:spPr>
            <a:xfrm>
              <a:off x="1560339" y="258427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68" name="TextBox 67"/>
            <p:cNvSpPr txBox="1"/>
            <p:nvPr/>
          </p:nvSpPr>
          <p:spPr>
            <a:xfrm>
              <a:off x="2208409" y="3304358"/>
              <a:ext cx="2398263" cy="1482863"/>
            </a:xfrm>
            <a:prstGeom prst="rect">
              <a:avLst/>
            </a:prstGeom>
            <a:noFill/>
          </p:spPr>
          <p:txBody>
            <a:bodyPr wrap="square" rtlCol="0">
              <a:spAutoFit/>
            </a:bodyPr>
            <a:lstStyle/>
            <a:p>
              <a:r>
                <a:rPr lang="en-GB" dirty="0" smtClean="0"/>
                <a:t>Leisure competence</a:t>
              </a:r>
              <a:endParaRPr lang="en-GB" dirty="0"/>
            </a:p>
          </p:txBody>
        </p:sp>
      </p:grpSp>
      <p:grpSp>
        <p:nvGrpSpPr>
          <p:cNvPr id="69" name="Group 68"/>
          <p:cNvGrpSpPr/>
          <p:nvPr/>
        </p:nvGrpSpPr>
        <p:grpSpPr>
          <a:xfrm>
            <a:off x="2078002" y="5994610"/>
            <a:ext cx="2723091" cy="1220245"/>
            <a:chOff x="1560339" y="2584276"/>
            <a:chExt cx="3816424" cy="3096344"/>
          </a:xfrm>
        </p:grpSpPr>
        <p:sp>
          <p:nvSpPr>
            <p:cNvPr id="70" name="Oval 69"/>
            <p:cNvSpPr/>
            <p:nvPr/>
          </p:nvSpPr>
          <p:spPr>
            <a:xfrm>
              <a:off x="1560339" y="258427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71" name="TextBox 70"/>
            <p:cNvSpPr txBox="1"/>
            <p:nvPr/>
          </p:nvSpPr>
          <p:spPr>
            <a:xfrm>
              <a:off x="2208409" y="3304358"/>
              <a:ext cx="2941163" cy="1482863"/>
            </a:xfrm>
            <a:prstGeom prst="rect">
              <a:avLst/>
            </a:prstGeom>
            <a:noFill/>
          </p:spPr>
          <p:txBody>
            <a:bodyPr wrap="square" rtlCol="0">
              <a:spAutoFit/>
            </a:bodyPr>
            <a:lstStyle/>
            <a:p>
              <a:r>
                <a:rPr lang="en-GB" dirty="0" smtClean="0"/>
                <a:t>Outdoor pedagogy</a:t>
              </a:r>
              <a:endParaRPr lang="en-GB" dirty="0"/>
            </a:p>
          </p:txBody>
        </p:sp>
      </p:grpSp>
      <p:grpSp>
        <p:nvGrpSpPr>
          <p:cNvPr id="57" name="Group 56"/>
          <p:cNvGrpSpPr/>
          <p:nvPr/>
        </p:nvGrpSpPr>
        <p:grpSpPr>
          <a:xfrm>
            <a:off x="769931" y="2052066"/>
            <a:ext cx="2801076" cy="1740686"/>
            <a:chOff x="1560339" y="2584276"/>
            <a:chExt cx="3816424" cy="3096344"/>
          </a:xfrm>
        </p:grpSpPr>
        <p:sp>
          <p:nvSpPr>
            <p:cNvPr id="58" name="Oval 57"/>
            <p:cNvSpPr/>
            <p:nvPr/>
          </p:nvSpPr>
          <p:spPr>
            <a:xfrm>
              <a:off x="1560339" y="258427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59" name="TextBox 58"/>
            <p:cNvSpPr txBox="1"/>
            <p:nvPr/>
          </p:nvSpPr>
          <p:spPr>
            <a:xfrm>
              <a:off x="2208407" y="3304358"/>
              <a:ext cx="2797778" cy="1482863"/>
            </a:xfrm>
            <a:prstGeom prst="rect">
              <a:avLst/>
            </a:prstGeom>
            <a:noFill/>
          </p:spPr>
          <p:txBody>
            <a:bodyPr wrap="square" rtlCol="0">
              <a:spAutoFit/>
            </a:bodyPr>
            <a:lstStyle/>
            <a:p>
              <a:r>
                <a:rPr lang="en-GB" dirty="0" smtClean="0"/>
                <a:t>Adult education</a:t>
              </a:r>
              <a:endParaRPr lang="en-GB" dirty="0"/>
            </a:p>
          </p:txBody>
        </p:sp>
      </p:grpSp>
      <p:grpSp>
        <p:nvGrpSpPr>
          <p:cNvPr id="6" name="Group 5"/>
          <p:cNvGrpSpPr/>
          <p:nvPr/>
        </p:nvGrpSpPr>
        <p:grpSpPr>
          <a:xfrm>
            <a:off x="4552044" y="5108493"/>
            <a:ext cx="2472230" cy="1717701"/>
            <a:chOff x="4792908" y="5064647"/>
            <a:chExt cx="2084620" cy="986163"/>
          </a:xfrm>
        </p:grpSpPr>
        <p:sp>
          <p:nvSpPr>
            <p:cNvPr id="72" name="Oval 71"/>
            <p:cNvSpPr/>
            <p:nvPr/>
          </p:nvSpPr>
          <p:spPr>
            <a:xfrm>
              <a:off x="4792908" y="5064647"/>
              <a:ext cx="2084620" cy="986163"/>
            </a:xfrm>
            <a:prstGeom prst="ellipse">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73" name="TextBox 72"/>
            <p:cNvSpPr txBox="1"/>
            <p:nvPr/>
          </p:nvSpPr>
          <p:spPr>
            <a:xfrm>
              <a:off x="4966717" y="5309926"/>
              <a:ext cx="1486349" cy="477090"/>
            </a:xfrm>
            <a:prstGeom prst="rect">
              <a:avLst/>
            </a:prstGeom>
            <a:solidFill>
              <a:srgbClr val="99FF33"/>
            </a:solidFill>
          </p:spPr>
          <p:txBody>
            <a:bodyPr wrap="square" rtlCol="0">
              <a:spAutoFit/>
            </a:bodyPr>
            <a:lstStyle/>
            <a:p>
              <a:r>
                <a:rPr lang="en-GB" sz="1600" dirty="0" smtClean="0"/>
                <a:t>Pedagogy of mathematics: what and how</a:t>
              </a:r>
              <a:endParaRPr lang="en-GB" sz="1600" dirty="0"/>
            </a:p>
          </p:txBody>
        </p:sp>
      </p:grpSp>
      <p:grpSp>
        <p:nvGrpSpPr>
          <p:cNvPr id="75" name="Group 74"/>
          <p:cNvGrpSpPr/>
          <p:nvPr/>
        </p:nvGrpSpPr>
        <p:grpSpPr>
          <a:xfrm>
            <a:off x="5944599" y="5852326"/>
            <a:ext cx="2186660" cy="1266852"/>
            <a:chOff x="4792908" y="5064647"/>
            <a:chExt cx="2084620" cy="986163"/>
          </a:xfrm>
          <a:solidFill>
            <a:srgbClr val="99FF33"/>
          </a:solidFill>
        </p:grpSpPr>
        <p:sp>
          <p:nvSpPr>
            <p:cNvPr id="76" name="Oval 75"/>
            <p:cNvSpPr/>
            <p:nvPr/>
          </p:nvSpPr>
          <p:spPr>
            <a:xfrm>
              <a:off x="4792908" y="5064647"/>
              <a:ext cx="2084620" cy="986163"/>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77" name="TextBox 76"/>
            <p:cNvSpPr txBox="1"/>
            <p:nvPr/>
          </p:nvSpPr>
          <p:spPr>
            <a:xfrm>
              <a:off x="5091092" y="5223586"/>
              <a:ext cx="1501581" cy="646878"/>
            </a:xfrm>
            <a:prstGeom prst="rect">
              <a:avLst/>
            </a:prstGeom>
            <a:grpFill/>
          </p:spPr>
          <p:txBody>
            <a:bodyPr wrap="square" rtlCol="0">
              <a:spAutoFit/>
            </a:bodyPr>
            <a:lstStyle/>
            <a:p>
              <a:r>
                <a:rPr lang="en-GB" sz="1600" dirty="0" smtClean="0"/>
                <a:t>Pedagogy of natural science what and how</a:t>
              </a:r>
              <a:endParaRPr lang="en-GB" sz="1600" dirty="0"/>
            </a:p>
          </p:txBody>
        </p:sp>
      </p:grpSp>
      <p:grpSp>
        <p:nvGrpSpPr>
          <p:cNvPr id="78" name="Group 77"/>
          <p:cNvGrpSpPr/>
          <p:nvPr/>
        </p:nvGrpSpPr>
        <p:grpSpPr>
          <a:xfrm>
            <a:off x="7819150" y="4263252"/>
            <a:ext cx="2186660" cy="1266852"/>
            <a:chOff x="4862777" y="5040855"/>
            <a:chExt cx="2084620" cy="986163"/>
          </a:xfrm>
          <a:solidFill>
            <a:srgbClr val="99FF33"/>
          </a:solidFill>
        </p:grpSpPr>
        <p:sp>
          <p:nvSpPr>
            <p:cNvPr id="79" name="Oval 78"/>
            <p:cNvSpPr/>
            <p:nvPr/>
          </p:nvSpPr>
          <p:spPr>
            <a:xfrm>
              <a:off x="4862777" y="5040855"/>
              <a:ext cx="2084620" cy="986163"/>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80" name="TextBox 79"/>
            <p:cNvSpPr txBox="1"/>
            <p:nvPr/>
          </p:nvSpPr>
          <p:spPr>
            <a:xfrm>
              <a:off x="5071782" y="5301246"/>
              <a:ext cx="1656870" cy="455210"/>
            </a:xfrm>
            <a:prstGeom prst="rect">
              <a:avLst/>
            </a:prstGeom>
            <a:grpFill/>
          </p:spPr>
          <p:txBody>
            <a:bodyPr wrap="square" rtlCol="0">
              <a:spAutoFit/>
            </a:bodyPr>
            <a:lstStyle/>
            <a:p>
              <a:r>
                <a:rPr lang="en-GB" sz="1600" dirty="0" smtClean="0"/>
                <a:t>Pedagogy of ethics</a:t>
              </a:r>
              <a:endParaRPr lang="en-GB" sz="1600" dirty="0"/>
            </a:p>
          </p:txBody>
        </p:sp>
      </p:grpSp>
      <p:grpSp>
        <p:nvGrpSpPr>
          <p:cNvPr id="81" name="Group 80"/>
          <p:cNvGrpSpPr/>
          <p:nvPr/>
        </p:nvGrpSpPr>
        <p:grpSpPr>
          <a:xfrm>
            <a:off x="6712665" y="5086802"/>
            <a:ext cx="2186660" cy="843370"/>
            <a:chOff x="4792908" y="5064647"/>
            <a:chExt cx="2084620" cy="986163"/>
          </a:xfrm>
          <a:solidFill>
            <a:srgbClr val="99FF33"/>
          </a:solidFill>
        </p:grpSpPr>
        <p:sp>
          <p:nvSpPr>
            <p:cNvPr id="82" name="Oval 81"/>
            <p:cNvSpPr/>
            <p:nvPr/>
          </p:nvSpPr>
          <p:spPr>
            <a:xfrm>
              <a:off x="4792908" y="5064647"/>
              <a:ext cx="2084620" cy="986163"/>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83" name="TextBox 82"/>
            <p:cNvSpPr txBox="1"/>
            <p:nvPr/>
          </p:nvSpPr>
          <p:spPr>
            <a:xfrm>
              <a:off x="4964051" y="5296243"/>
              <a:ext cx="1656870" cy="263543"/>
            </a:xfrm>
            <a:prstGeom prst="rect">
              <a:avLst/>
            </a:prstGeom>
            <a:grpFill/>
          </p:spPr>
          <p:txBody>
            <a:bodyPr wrap="square" rtlCol="0">
              <a:spAutoFit/>
            </a:bodyPr>
            <a:lstStyle/>
            <a:p>
              <a:r>
                <a:rPr lang="en-GB" sz="1600" dirty="0" smtClean="0"/>
                <a:t>Pedagogy of …</a:t>
              </a:r>
              <a:endParaRPr lang="en-GB" sz="1600" dirty="0"/>
            </a:p>
          </p:txBody>
        </p:sp>
      </p:grpSp>
      <p:grpSp>
        <p:nvGrpSpPr>
          <p:cNvPr id="84" name="Group 83"/>
          <p:cNvGrpSpPr/>
          <p:nvPr/>
        </p:nvGrpSpPr>
        <p:grpSpPr>
          <a:xfrm>
            <a:off x="7657061" y="5358765"/>
            <a:ext cx="1872813" cy="976904"/>
            <a:chOff x="4792908" y="5064647"/>
            <a:chExt cx="2084620" cy="986163"/>
          </a:xfrm>
          <a:solidFill>
            <a:srgbClr val="99FF33"/>
          </a:solidFill>
        </p:grpSpPr>
        <p:sp>
          <p:nvSpPr>
            <p:cNvPr id="85" name="Oval 84"/>
            <p:cNvSpPr/>
            <p:nvPr/>
          </p:nvSpPr>
          <p:spPr>
            <a:xfrm>
              <a:off x="4792908" y="5064647"/>
              <a:ext cx="2084620" cy="986163"/>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86" name="TextBox 85"/>
            <p:cNvSpPr txBox="1"/>
            <p:nvPr/>
          </p:nvSpPr>
          <p:spPr>
            <a:xfrm>
              <a:off x="4988144" y="5340565"/>
              <a:ext cx="1656870" cy="263543"/>
            </a:xfrm>
            <a:prstGeom prst="rect">
              <a:avLst/>
            </a:prstGeom>
            <a:grpFill/>
          </p:spPr>
          <p:txBody>
            <a:bodyPr wrap="square" rtlCol="0">
              <a:spAutoFit/>
            </a:bodyPr>
            <a:lstStyle/>
            <a:p>
              <a:r>
                <a:rPr lang="en-GB" sz="1600" dirty="0" smtClean="0"/>
                <a:t>Pedagogy of …</a:t>
              </a:r>
              <a:endParaRPr lang="en-GB" sz="1600" dirty="0"/>
            </a:p>
          </p:txBody>
        </p:sp>
      </p:grpSp>
      <p:grpSp>
        <p:nvGrpSpPr>
          <p:cNvPr id="16" name="Group 15"/>
          <p:cNvGrpSpPr/>
          <p:nvPr/>
        </p:nvGrpSpPr>
        <p:grpSpPr>
          <a:xfrm>
            <a:off x="3872546" y="2434365"/>
            <a:ext cx="2348084" cy="1656291"/>
            <a:chOff x="1560339" y="2584276"/>
            <a:chExt cx="3816424" cy="3096344"/>
          </a:xfrm>
        </p:grpSpPr>
        <p:sp>
          <p:nvSpPr>
            <p:cNvPr id="17" name="Oval 16"/>
            <p:cNvSpPr/>
            <p:nvPr/>
          </p:nvSpPr>
          <p:spPr>
            <a:xfrm>
              <a:off x="1560339" y="2584276"/>
              <a:ext cx="3816424" cy="309634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8" name="TextBox 17"/>
            <p:cNvSpPr txBox="1"/>
            <p:nvPr/>
          </p:nvSpPr>
          <p:spPr>
            <a:xfrm>
              <a:off x="2208409" y="3304358"/>
              <a:ext cx="2901341" cy="1208280"/>
            </a:xfrm>
            <a:prstGeom prst="rect">
              <a:avLst/>
            </a:prstGeom>
            <a:noFill/>
          </p:spPr>
          <p:txBody>
            <a:bodyPr wrap="square" rtlCol="0">
              <a:spAutoFit/>
            </a:bodyPr>
            <a:lstStyle/>
            <a:p>
              <a:r>
                <a:rPr lang="en-GB" b="1" dirty="0" smtClean="0"/>
                <a:t>Pedagogy, the why</a:t>
              </a:r>
              <a:endParaRPr lang="en-GB" b="1" dirty="0"/>
            </a:p>
          </p:txBody>
        </p:sp>
      </p:grpSp>
    </p:spTree>
    <p:extLst>
      <p:ext uri="{BB962C8B-B14F-4D97-AF65-F5344CB8AC3E}">
        <p14:creationId xmlns:p14="http://schemas.microsoft.com/office/powerpoint/2010/main" val="340636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36203" y="208012"/>
            <a:ext cx="9001000" cy="1118520"/>
          </a:xfrm>
          <a:solidFill>
            <a:schemeClr val="bg1"/>
          </a:solidFill>
        </p:spPr>
        <p:txBody>
          <a:bodyPr/>
          <a:lstStyle/>
          <a:p>
            <a:pPr>
              <a:spcBef>
                <a:spcPts val="600"/>
              </a:spcBef>
            </a:pPr>
            <a:r>
              <a:rPr lang="en-GB" sz="2800" b="0" dirty="0" smtClean="0">
                <a:latin typeface="+mn-lt"/>
              </a:rPr>
              <a:t>Is science the answer? Or – when is science the answer?</a:t>
            </a:r>
            <a:endParaRPr lang="en-GB" sz="2800" b="0" dirty="0">
              <a:latin typeface="+mn-lt"/>
            </a:endParaRPr>
          </a:p>
        </p:txBody>
      </p:sp>
      <p:sp>
        <p:nvSpPr>
          <p:cNvPr id="4" name="Síðufótarstaðgengill 3"/>
          <p:cNvSpPr>
            <a:spLocks noGrp="1"/>
          </p:cNvSpPr>
          <p:nvPr>
            <p:ph type="ftr" sz="quarter" idx="11"/>
          </p:nvPr>
        </p:nvSpPr>
        <p:spPr/>
        <p:txBody>
          <a:bodyPr/>
          <a:lstStyle/>
          <a:p>
            <a:pPr>
              <a:defRPr/>
            </a:pPr>
            <a:r>
              <a:rPr lang="en-GB" dirty="0" smtClean="0"/>
              <a:t>Jón Torfi Jónasson  NERA Oslo 2018 Panel</a:t>
            </a:r>
            <a:endParaRPr lang="is-IS"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7</a:t>
            </a:fld>
            <a:endParaRPr lang="en-US" dirty="0" smtClean="0"/>
          </a:p>
        </p:txBody>
      </p:sp>
      <p:sp>
        <p:nvSpPr>
          <p:cNvPr id="8" name="Rectangle 2"/>
          <p:cNvSpPr txBox="1">
            <a:spLocks/>
          </p:cNvSpPr>
          <p:nvPr/>
        </p:nvSpPr>
        <p:spPr bwMode="auto">
          <a:xfrm>
            <a:off x="192187" y="1326532"/>
            <a:ext cx="9865096" cy="6137898"/>
          </a:xfrm>
          <a:prstGeom prst="rect">
            <a:avLst/>
          </a:prstGeom>
          <a:solidFill>
            <a:schemeClr val="bg1"/>
          </a:solidFill>
          <a:ln w="9525">
            <a:noFill/>
            <a:miter lim="800000"/>
            <a:headEnd/>
            <a:tailEnd/>
          </a:ln>
        </p:spPr>
        <p:txBody>
          <a:bodyPr vert="horz" wrap="square" lIns="90727" tIns="45364" rIns="90727" bIns="45364" numCol="1" anchor="t" anchorCtr="0" compatLnSpc="1">
            <a:prstTxWarp prst="textNoShape">
              <a:avLst/>
            </a:prstTxWarp>
          </a:bodyPr>
          <a:lstStyle/>
          <a:p>
            <a:pPr>
              <a:spcBef>
                <a:spcPts val="600"/>
              </a:spcBef>
            </a:pPr>
            <a:r>
              <a:rPr lang="en-GB" sz="2200" dirty="0" smtClean="0">
                <a:latin typeface="+mn-lt"/>
                <a:cs typeface="Arial" panose="020B0604020202020204" pitchFamily="34" charset="0"/>
              </a:rPr>
              <a:t>In our societies there is a consensus that education is a precondition for the good function of a modern society and its development. Also that the schools are our major vehicles to ensure its potentially good effects. </a:t>
            </a:r>
          </a:p>
          <a:p>
            <a:pPr>
              <a:spcBef>
                <a:spcPts val="600"/>
              </a:spcBef>
            </a:pPr>
            <a:r>
              <a:rPr lang="en-GB" sz="2200" dirty="0" smtClean="0">
                <a:latin typeface="+mn-lt"/>
                <a:cs typeface="Arial" panose="020B0604020202020204" pitchFamily="34" charset="0"/>
              </a:rPr>
              <a:t>It is also clear that our societies and their cultural and physical environments change at a formidable pace. Even some technological developments are affecting our lives in fundamental ways. All of these changes seem to cry out for a profound discussion about how education should play its role in a changing world. </a:t>
            </a:r>
          </a:p>
          <a:p>
            <a:pPr>
              <a:spcBef>
                <a:spcPts val="600"/>
              </a:spcBef>
            </a:pPr>
            <a:r>
              <a:rPr lang="en-GB" sz="2200" dirty="0" smtClean="0">
                <a:latin typeface="+mn-lt"/>
                <a:cs typeface="Arial" panose="020B0604020202020204" pitchFamily="34" charset="0"/>
              </a:rPr>
              <a:t>Nevertheless we seem to be practically unable to engage in the central discussion of what its underlying aims should be and consequently to what extent these should change from the time-honoured traditions. Even more importantly, how its ingredients might or should be totally revamped. This discussion should be placed in centrum of the educational edifice rather than marginalised as it has been (for a number of reasons). </a:t>
            </a:r>
          </a:p>
          <a:p>
            <a:pPr>
              <a:spcBef>
                <a:spcPts val="600"/>
              </a:spcBef>
            </a:pPr>
            <a:r>
              <a:rPr lang="en-GB" sz="2200" dirty="0" smtClean="0">
                <a:latin typeface="+mn-lt"/>
                <a:cs typeface="Arial" panose="020B0604020202020204" pitchFamily="34" charset="0"/>
              </a:rPr>
              <a:t>The main problem is that by placing our trust in the culture and </a:t>
            </a:r>
            <a:r>
              <a:rPr lang="en-GB" sz="2200" i="1" dirty="0" smtClean="0">
                <a:latin typeface="+mn-lt"/>
                <a:cs typeface="Arial" panose="020B0604020202020204" pitchFamily="34" charset="0"/>
              </a:rPr>
              <a:t>modus operandi </a:t>
            </a:r>
            <a:r>
              <a:rPr lang="en-GB" sz="2200" dirty="0" smtClean="0">
                <a:latin typeface="+mn-lt"/>
                <a:cs typeface="Arial" panose="020B0604020202020204" pitchFamily="34" charset="0"/>
              </a:rPr>
              <a:t>of the sciences we are locked in a world that is generally </a:t>
            </a:r>
            <a:r>
              <a:rPr lang="en-GB" sz="2200" u="sng" dirty="0" smtClean="0">
                <a:latin typeface="+mn-lt"/>
                <a:cs typeface="Arial" panose="020B0604020202020204" pitchFamily="34" charset="0"/>
              </a:rPr>
              <a:t>uninterested</a:t>
            </a:r>
            <a:r>
              <a:rPr lang="en-GB" sz="2200" dirty="0" smtClean="0">
                <a:latin typeface="+mn-lt"/>
                <a:cs typeface="Arial" panose="020B0604020202020204" pitchFamily="34" charset="0"/>
              </a:rPr>
              <a:t> in and even </a:t>
            </a:r>
            <a:r>
              <a:rPr lang="en-GB" sz="2200" u="sng" dirty="0" smtClean="0">
                <a:latin typeface="+mn-lt"/>
                <a:cs typeface="Arial" panose="020B0604020202020204" pitchFamily="34" charset="0"/>
              </a:rPr>
              <a:t>unable</a:t>
            </a:r>
            <a:r>
              <a:rPr lang="en-GB" sz="2200" dirty="0" smtClean="0">
                <a:latin typeface="+mn-lt"/>
                <a:cs typeface="Arial" panose="020B0604020202020204" pitchFamily="34" charset="0"/>
              </a:rPr>
              <a:t> to address the challenge of </a:t>
            </a:r>
            <a:r>
              <a:rPr lang="en-GB" sz="2200" b="1" dirty="0" smtClean="0">
                <a:latin typeface="+mn-lt"/>
                <a:cs typeface="Arial" panose="020B0604020202020204" pitchFamily="34" charset="0"/>
              </a:rPr>
              <a:t>where education should go</a:t>
            </a:r>
            <a:r>
              <a:rPr lang="en-GB" sz="2200" dirty="0" smtClean="0">
                <a:latin typeface="+mn-lt"/>
                <a:cs typeface="Arial" panose="020B0604020202020204" pitchFamily="34" charset="0"/>
              </a:rPr>
              <a:t>. The scientific arena does not focus on the most important part of the educational discourse. </a:t>
            </a:r>
            <a:endParaRPr lang="en-US" sz="2200" dirty="0">
              <a:latin typeface="+mn-lt"/>
            </a:endParaRPr>
          </a:p>
        </p:txBody>
      </p:sp>
    </p:spTree>
    <p:extLst>
      <p:ext uri="{BB962C8B-B14F-4D97-AF65-F5344CB8AC3E}">
        <p14:creationId xmlns:p14="http://schemas.microsoft.com/office/powerpoint/2010/main" val="275760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36203" y="208012"/>
            <a:ext cx="9001000" cy="1118520"/>
          </a:xfrm>
          <a:solidFill>
            <a:schemeClr val="bg1"/>
          </a:solidFill>
        </p:spPr>
        <p:txBody>
          <a:bodyPr/>
          <a:lstStyle/>
          <a:p>
            <a:pPr>
              <a:spcBef>
                <a:spcPts val="600"/>
              </a:spcBef>
            </a:pPr>
            <a:r>
              <a:rPr lang="en-GB" sz="2800" b="0" dirty="0" smtClean="0">
                <a:latin typeface="+mn-lt"/>
              </a:rPr>
              <a:t>Thus, what is the question?</a:t>
            </a:r>
            <a:endParaRPr lang="en-GB" sz="2800" b="0" dirty="0">
              <a:latin typeface="+mn-lt"/>
            </a:endParaRPr>
          </a:p>
        </p:txBody>
      </p:sp>
      <p:sp>
        <p:nvSpPr>
          <p:cNvPr id="4" name="Síðufótarstaðgengill 3"/>
          <p:cNvSpPr>
            <a:spLocks noGrp="1"/>
          </p:cNvSpPr>
          <p:nvPr>
            <p:ph type="ftr" sz="quarter" idx="11"/>
          </p:nvPr>
        </p:nvSpPr>
        <p:spPr/>
        <p:txBody>
          <a:bodyPr/>
          <a:lstStyle/>
          <a:p>
            <a:pPr>
              <a:defRPr/>
            </a:pPr>
            <a:r>
              <a:rPr lang="en-GB" dirty="0" smtClean="0"/>
              <a:t>Jón Torfi Jónasson  NERA Oslo 2018 Panel</a:t>
            </a:r>
            <a:endParaRPr lang="is-IS"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8</a:t>
            </a:fld>
            <a:endParaRPr lang="en-US" dirty="0" smtClean="0"/>
          </a:p>
        </p:txBody>
      </p:sp>
      <p:sp>
        <p:nvSpPr>
          <p:cNvPr id="8" name="Rectangle 2"/>
          <p:cNvSpPr txBox="1">
            <a:spLocks/>
          </p:cNvSpPr>
          <p:nvPr/>
        </p:nvSpPr>
        <p:spPr bwMode="auto">
          <a:xfrm>
            <a:off x="696243" y="1326532"/>
            <a:ext cx="8640960" cy="6137898"/>
          </a:xfrm>
          <a:prstGeom prst="rect">
            <a:avLst/>
          </a:prstGeom>
          <a:solidFill>
            <a:schemeClr val="bg1"/>
          </a:solidFill>
          <a:ln w="9525">
            <a:noFill/>
            <a:miter lim="800000"/>
            <a:headEnd/>
            <a:tailEnd/>
          </a:ln>
        </p:spPr>
        <p:txBody>
          <a:bodyPr vert="horz" wrap="square" lIns="90727" tIns="45364" rIns="90727" bIns="45364" numCol="1" anchor="t" anchorCtr="0" compatLnSpc="1">
            <a:prstTxWarp prst="textNoShape">
              <a:avLst/>
            </a:prstTxWarp>
          </a:bodyPr>
          <a:lstStyle/>
          <a:p>
            <a:pPr marL="342900" indent="-342900">
              <a:spcBef>
                <a:spcPts val="1200"/>
              </a:spcBef>
              <a:buFont typeface="Arial" panose="020B0604020202020204" pitchFamily="34" charset="0"/>
              <a:buChar char="•"/>
            </a:pPr>
            <a:r>
              <a:rPr lang="en-GB" sz="2200" dirty="0" smtClean="0">
                <a:latin typeface="+mn-lt"/>
                <a:cs typeface="Arial" panose="020B0604020202020204" pitchFamily="34" charset="0"/>
              </a:rPr>
              <a:t>Is it mainly about how we talk about education as an important arena of our </a:t>
            </a:r>
            <a:r>
              <a:rPr lang="en-GB" sz="2200" smtClean="0">
                <a:latin typeface="+mn-lt"/>
                <a:cs typeface="Arial" panose="020B0604020202020204" pitchFamily="34" charset="0"/>
              </a:rPr>
              <a:t>social world? </a:t>
            </a:r>
            <a:r>
              <a:rPr lang="en-GB" sz="2200" dirty="0" smtClean="0">
                <a:latin typeface="+mn-lt"/>
                <a:cs typeface="Arial" panose="020B0604020202020204" pitchFamily="34" charset="0"/>
              </a:rPr>
              <a:t>Which certainly reaches far beyond the school system.</a:t>
            </a:r>
          </a:p>
          <a:p>
            <a:pPr>
              <a:spcBef>
                <a:spcPts val="1200"/>
              </a:spcBef>
            </a:pPr>
            <a:r>
              <a:rPr lang="en-GB" sz="2200" dirty="0" smtClean="0">
                <a:latin typeface="+mn-lt"/>
                <a:cs typeface="Arial" panose="020B0604020202020204" pitchFamily="34" charset="0"/>
              </a:rPr>
              <a:t>The number of networks within educational associations, such as NERA, EERA etc. clearly shows how multifaceted the discussion is.</a:t>
            </a:r>
          </a:p>
          <a:p>
            <a:pPr>
              <a:spcBef>
                <a:spcPts val="1200"/>
              </a:spcBef>
            </a:pPr>
            <a:endParaRPr lang="en-GB" sz="2200" dirty="0" smtClean="0">
              <a:latin typeface="+mn-lt"/>
              <a:cs typeface="Arial" panose="020B0604020202020204" pitchFamily="34" charset="0"/>
            </a:endParaRPr>
          </a:p>
          <a:p>
            <a:pPr marL="342900" indent="-342900">
              <a:spcBef>
                <a:spcPts val="1200"/>
              </a:spcBef>
              <a:buFont typeface="Arial" panose="020B0604020202020204" pitchFamily="34" charset="0"/>
              <a:buChar char="•"/>
            </a:pPr>
            <a:r>
              <a:rPr lang="en-GB" sz="2200" dirty="0" smtClean="0">
                <a:latin typeface="+mn-lt"/>
                <a:cs typeface="Arial" panose="020B0604020202020204" pitchFamily="34" charset="0"/>
              </a:rPr>
              <a:t>Or is it about how we talk about two related institutional settings, i.e., our schools and how we prepare the professionals who work there? </a:t>
            </a:r>
            <a:endParaRPr lang="en-GB" sz="2200" dirty="0">
              <a:latin typeface="+mn-lt"/>
              <a:cs typeface="Arial" panose="020B0604020202020204" pitchFamily="34" charset="0"/>
            </a:endParaRPr>
          </a:p>
          <a:p>
            <a:pPr>
              <a:spcBef>
                <a:spcPts val="1200"/>
              </a:spcBef>
            </a:pPr>
            <a:r>
              <a:rPr lang="en-GB" sz="2200" dirty="0" smtClean="0">
                <a:latin typeface="+mn-lt"/>
                <a:cs typeface="Arial" panose="020B0604020202020204" pitchFamily="34" charset="0"/>
              </a:rPr>
              <a:t>Among the problems here is that both settings are probably seriously outdated and there are no clear signs that “science”, educational or otherwise is currently helping to remedy this. </a:t>
            </a:r>
          </a:p>
          <a:p>
            <a:pPr>
              <a:spcBef>
                <a:spcPts val="1200"/>
              </a:spcBef>
            </a:pPr>
            <a:r>
              <a:rPr lang="en-GB" sz="2200" dirty="0" smtClean="0">
                <a:latin typeface="+mn-lt"/>
                <a:cs typeface="Arial" panose="020B0604020202020204" pitchFamily="34" charset="0"/>
              </a:rPr>
              <a:t>This is not meant to belittle in any way the importance of the discipline and transparency science and data brings. But they have two curiously problematic features, i.e., conservativism, and lack of commitment to a cause, that pedagogy is more likely to have. </a:t>
            </a:r>
          </a:p>
        </p:txBody>
      </p:sp>
    </p:spTree>
    <p:extLst>
      <p:ext uri="{BB962C8B-B14F-4D97-AF65-F5344CB8AC3E}">
        <p14:creationId xmlns:p14="http://schemas.microsoft.com/office/powerpoint/2010/main" val="299727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36203" y="446016"/>
            <a:ext cx="4435126" cy="880516"/>
          </a:xfrm>
          <a:solidFill>
            <a:schemeClr val="bg1"/>
          </a:solidFill>
        </p:spPr>
        <p:txBody>
          <a:bodyPr/>
          <a:lstStyle/>
          <a:p>
            <a:pPr algn="l"/>
            <a:r>
              <a:rPr lang="en-GB" sz="2800" b="0" dirty="0" smtClean="0">
                <a:latin typeface="+mj-lt"/>
              </a:rPr>
              <a:t>Thank you</a:t>
            </a:r>
            <a:endParaRPr lang="en-GB" sz="2800" b="0" dirty="0">
              <a:latin typeface="+mj-lt"/>
            </a:endParaRPr>
          </a:p>
        </p:txBody>
      </p:sp>
      <p:sp>
        <p:nvSpPr>
          <p:cNvPr id="4" name="Síðufótarstaðgengill 3"/>
          <p:cNvSpPr>
            <a:spLocks noGrp="1"/>
          </p:cNvSpPr>
          <p:nvPr>
            <p:ph type="ftr" sz="quarter" idx="11"/>
          </p:nvPr>
        </p:nvSpPr>
        <p:spPr/>
        <p:txBody>
          <a:bodyPr/>
          <a:lstStyle/>
          <a:p>
            <a:pPr>
              <a:defRPr/>
            </a:pPr>
            <a:r>
              <a:rPr lang="it-IT" smtClean="0"/>
              <a:t>Jón Torfi Jónasson  NERA Oslo 2018 Panel</a:t>
            </a:r>
            <a:endParaRPr lang="is-IS"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9</a:t>
            </a:fld>
            <a:endParaRPr lang="en-US" dirty="0" smtClean="0"/>
          </a:p>
        </p:txBody>
      </p:sp>
      <p:sp>
        <p:nvSpPr>
          <p:cNvPr id="8" name="Rectangle 2"/>
          <p:cNvSpPr txBox="1">
            <a:spLocks/>
          </p:cNvSpPr>
          <p:nvPr/>
        </p:nvSpPr>
        <p:spPr bwMode="auto">
          <a:xfrm>
            <a:off x="1200299" y="1503765"/>
            <a:ext cx="8613342" cy="4320871"/>
          </a:xfrm>
          <a:prstGeom prst="rect">
            <a:avLst/>
          </a:prstGeom>
          <a:noFill/>
          <a:ln w="9525">
            <a:noFill/>
            <a:miter lim="800000"/>
            <a:headEnd/>
            <a:tailEnd/>
          </a:ln>
        </p:spPr>
        <p:txBody>
          <a:bodyPr vert="horz" wrap="square" lIns="90727" tIns="45364" rIns="90727" bIns="45364" numCol="1" anchor="t" anchorCtr="0" compatLnSpc="1">
            <a:prstTxWarp prst="textNoShape">
              <a:avLst/>
            </a:prstTxWarp>
          </a:bodyPr>
          <a:lstStyle/>
          <a:p>
            <a:pPr>
              <a:spcBef>
                <a:spcPts val="600"/>
              </a:spcBef>
            </a:pPr>
            <a:endParaRPr lang="en-US" sz="3200" dirty="0" smtClean="0">
              <a:latin typeface="+mn-lt"/>
            </a:endParaRPr>
          </a:p>
          <a:p>
            <a:pPr>
              <a:spcBef>
                <a:spcPts val="600"/>
              </a:spcBef>
            </a:pPr>
            <a:endParaRPr lang="en-US" sz="3200" dirty="0">
              <a:latin typeface="+mn-lt"/>
            </a:endParaRPr>
          </a:p>
          <a:p>
            <a:pPr>
              <a:spcBef>
                <a:spcPts val="600"/>
              </a:spcBef>
            </a:pPr>
            <a:r>
              <a:rPr lang="en-GB" sz="3200" dirty="0"/>
              <a:t>Thank you</a:t>
            </a:r>
            <a:endParaRPr lang="en-US" sz="2000" dirty="0">
              <a:latin typeface="+mn-lt"/>
            </a:endParaRPr>
          </a:p>
        </p:txBody>
      </p:sp>
    </p:spTree>
    <p:extLst>
      <p:ext uri="{BB962C8B-B14F-4D97-AF65-F5344CB8AC3E}">
        <p14:creationId xmlns:p14="http://schemas.microsoft.com/office/powerpoint/2010/main" val="3213528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þ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þ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34633</TotalTime>
  <Words>2374</Words>
  <Application>Microsoft Office PowerPoint</Application>
  <PresentationFormat>Custom</PresentationFormat>
  <Paragraphs>211</Paragraphs>
  <Slides>18</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Calibri</vt:lpstr>
      <vt:lpstr>Frutiger LT Std 55 Roman</vt:lpstr>
      <vt:lpstr>Wingdings</vt:lpstr>
      <vt:lpstr>1_Office Theme</vt:lpstr>
      <vt:lpstr>NERA 2018 University of Oslo 8.3-10.3.2018</vt:lpstr>
      <vt:lpstr>The challenge</vt:lpstr>
      <vt:lpstr>Pedagogy</vt:lpstr>
      <vt:lpstr>How to represent the issue or question?</vt:lpstr>
      <vt:lpstr>Pedagogical systems or operational modes education of the relevant professional workforce</vt:lpstr>
      <vt:lpstr>Pedagogical systems or operational modes education of the relevant professional workforce</vt:lpstr>
      <vt:lpstr>Is science the answer? Or – when is science the answer?</vt:lpstr>
      <vt:lpstr>Thus, what is the question?</vt:lpstr>
      <vt:lpstr>Thank you</vt:lpstr>
      <vt:lpstr>The challenge</vt:lpstr>
      <vt:lpstr>The definitional challenge – the linguistic issue</vt:lpstr>
      <vt:lpstr>The hegemony of the (natural) science discourse.</vt:lpstr>
      <vt:lpstr>What are the important questions in education and how do we address them, e.g. in teacher education?</vt:lpstr>
      <vt:lpstr>References and literature</vt:lpstr>
      <vt:lpstr>Thus I would like to move the focus of the educational discourse</vt:lpstr>
      <vt:lpstr>Additional pedagogical issues</vt:lpstr>
      <vt:lpstr>The power of science and research: Case closed - and opened</vt:lpstr>
      <vt:lpstr>A general background to the main issues: Not quite </vt:lpstr>
    </vt:vector>
  </TitlesOfParts>
  <Company>Espur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Jón Örn Guðbjartsson</dc:creator>
  <cp:lastModifiedBy>Jón Torfi Jónasson</cp:lastModifiedBy>
  <cp:revision>1127</cp:revision>
  <cp:lastPrinted>2015-10-17T09:39:54Z</cp:lastPrinted>
  <dcterms:created xsi:type="dcterms:W3CDTF">2010-06-28T14:25:40Z</dcterms:created>
  <dcterms:modified xsi:type="dcterms:W3CDTF">2018-03-08T10:18:36Z</dcterms:modified>
</cp:coreProperties>
</file>