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6"/>
  </p:notesMasterIdLst>
  <p:handoutMasterIdLst>
    <p:handoutMasterId r:id="rId17"/>
  </p:handoutMasterIdLst>
  <p:sldIdLst>
    <p:sldId id="256" r:id="rId2"/>
    <p:sldId id="570" r:id="rId3"/>
    <p:sldId id="508" r:id="rId4"/>
    <p:sldId id="574" r:id="rId5"/>
    <p:sldId id="558" r:id="rId6"/>
    <p:sldId id="565" r:id="rId7"/>
    <p:sldId id="559" r:id="rId8"/>
    <p:sldId id="560" r:id="rId9"/>
    <p:sldId id="572" r:id="rId10"/>
    <p:sldId id="561" r:id="rId11"/>
    <p:sldId id="562" r:id="rId12"/>
    <p:sldId id="563" r:id="rId13"/>
    <p:sldId id="569" r:id="rId14"/>
    <p:sldId id="573" r:id="rId15"/>
  </p:sldIdLst>
  <p:sldSz cx="10177463" cy="7616825"/>
  <p:notesSz cx="6797675" cy="9928225"/>
  <p:defaultTextStyle>
    <a:defPPr>
      <a:defRPr lang="en-GB"/>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0608" indent="-95198" algn="l" rtl="0" fontAlgn="base">
      <a:spcBef>
        <a:spcPct val="0"/>
      </a:spcBef>
      <a:spcAft>
        <a:spcPct val="0"/>
      </a:spcAft>
      <a:defRPr kern="1200">
        <a:solidFill>
          <a:schemeClr val="tx1"/>
        </a:solidFill>
        <a:latin typeface="Arial" charset="0"/>
        <a:ea typeface="ＭＳ Ｐゴシック" charset="-128"/>
        <a:cs typeface="+mn-cs"/>
      </a:defRPr>
    </a:lvl2pPr>
    <a:lvl3pPr marL="904388" indent="-190397" algn="l" rtl="0" fontAlgn="base">
      <a:spcBef>
        <a:spcPct val="0"/>
      </a:spcBef>
      <a:spcAft>
        <a:spcPct val="0"/>
      </a:spcAft>
      <a:defRPr kern="1200">
        <a:solidFill>
          <a:schemeClr val="tx1"/>
        </a:solidFill>
        <a:latin typeface="Arial" charset="0"/>
        <a:ea typeface="ＭＳ Ｐゴシック" charset="-128"/>
        <a:cs typeface="+mn-cs"/>
      </a:defRPr>
    </a:lvl3pPr>
    <a:lvl4pPr marL="1358169" indent="-287184" algn="l" rtl="0" fontAlgn="base">
      <a:spcBef>
        <a:spcPct val="0"/>
      </a:spcBef>
      <a:spcAft>
        <a:spcPct val="0"/>
      </a:spcAft>
      <a:defRPr kern="1200">
        <a:solidFill>
          <a:schemeClr val="tx1"/>
        </a:solidFill>
        <a:latin typeface="Arial" charset="0"/>
        <a:ea typeface="ＭＳ Ｐゴシック" charset="-128"/>
        <a:cs typeface="+mn-cs"/>
      </a:defRPr>
    </a:lvl4pPr>
    <a:lvl5pPr marL="1813539" indent="-383968" algn="l" rtl="0" fontAlgn="base">
      <a:spcBef>
        <a:spcPct val="0"/>
      </a:spcBef>
      <a:spcAft>
        <a:spcPct val="0"/>
      </a:spcAft>
      <a:defRPr kern="1200">
        <a:solidFill>
          <a:schemeClr val="tx1"/>
        </a:solidFill>
        <a:latin typeface="Arial" charset="0"/>
        <a:ea typeface="ＭＳ Ｐゴシック" charset="-128"/>
        <a:cs typeface="+mn-cs"/>
      </a:defRPr>
    </a:lvl5pPr>
    <a:lvl6pPr marL="2284772" algn="l" defTabSz="913909" rtl="0" eaLnBrk="1" latinLnBrk="0" hangingPunct="1">
      <a:defRPr kern="1200">
        <a:solidFill>
          <a:schemeClr val="tx1"/>
        </a:solidFill>
        <a:latin typeface="Arial" charset="0"/>
        <a:ea typeface="ＭＳ Ｐゴシック" charset="-128"/>
        <a:cs typeface="+mn-cs"/>
      </a:defRPr>
    </a:lvl6pPr>
    <a:lvl7pPr marL="2741725" algn="l" defTabSz="913909" rtl="0" eaLnBrk="1" latinLnBrk="0" hangingPunct="1">
      <a:defRPr kern="1200">
        <a:solidFill>
          <a:schemeClr val="tx1"/>
        </a:solidFill>
        <a:latin typeface="Arial" charset="0"/>
        <a:ea typeface="ＭＳ Ｐゴシック" charset="-128"/>
        <a:cs typeface="+mn-cs"/>
      </a:defRPr>
    </a:lvl7pPr>
    <a:lvl8pPr marL="3198680" algn="l" defTabSz="913909" rtl="0" eaLnBrk="1" latinLnBrk="0" hangingPunct="1">
      <a:defRPr kern="1200">
        <a:solidFill>
          <a:schemeClr val="tx1"/>
        </a:solidFill>
        <a:latin typeface="Arial" charset="0"/>
        <a:ea typeface="ＭＳ Ｐゴシック" charset="-128"/>
        <a:cs typeface="+mn-cs"/>
      </a:defRPr>
    </a:lvl8pPr>
    <a:lvl9pPr marL="3655632" algn="l" defTabSz="913909"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399">
          <p15:clr>
            <a:srgbClr val="A4A3A4"/>
          </p15:clr>
        </p15:guide>
        <p15:guide id="2" pos="320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86AF4F"/>
    <a:srgbClr val="FCB274"/>
    <a:srgbClr val="99FF33"/>
    <a:srgbClr val="FFFFFF"/>
    <a:srgbClr val="99F030"/>
    <a:srgbClr val="E6E6E6"/>
    <a:srgbClr val="FFFF99"/>
    <a:srgbClr val="FF5050"/>
    <a:srgbClr val="776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20" autoAdjust="0"/>
  </p:normalViewPr>
  <p:slideViewPr>
    <p:cSldViewPr>
      <p:cViewPr varScale="1">
        <p:scale>
          <a:sx n="76" d="100"/>
          <a:sy n="76" d="100"/>
        </p:scale>
        <p:origin x="792" y="62"/>
      </p:cViewPr>
      <p:guideLst>
        <p:guide orient="horz" pos="2399"/>
        <p:guide pos="3206"/>
      </p:guideLst>
    </p:cSldViewPr>
  </p:slideViewPr>
  <p:outlineViewPr>
    <p:cViewPr>
      <p:scale>
        <a:sx n="33" d="100"/>
        <a:sy n="33" d="100"/>
      </p:scale>
      <p:origin x="0" y="0"/>
    </p:cViewPr>
  </p:outlineViewPr>
  <p:notesTextViewPr>
    <p:cViewPr>
      <p:scale>
        <a:sx n="3" d="2"/>
        <a:sy n="3" d="2"/>
      </p:scale>
      <p:origin x="0" y="0"/>
    </p:cViewPr>
  </p:notesTextViewPr>
  <p:sorterViewPr>
    <p:cViewPr>
      <p:scale>
        <a:sx n="55" d="100"/>
        <a:sy n="55" d="100"/>
      </p:scale>
      <p:origin x="0" y="0"/>
    </p:cViewPr>
  </p:sorterViewPr>
  <p:notesViewPr>
    <p:cSldViewPr>
      <p:cViewPr varScale="1">
        <p:scale>
          <a:sx n="59" d="100"/>
          <a:sy n="59" d="100"/>
        </p:scale>
        <p:origin x="230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411"/>
          </a:xfrm>
          <a:prstGeom prst="rect">
            <a:avLst/>
          </a:prstGeom>
        </p:spPr>
        <p:txBody>
          <a:bodyPr vert="horz" lIns="91001" tIns="45501" rIns="91001" bIns="45501" rtlCol="0"/>
          <a:lstStyle>
            <a:lvl1pPr algn="l">
              <a:defRPr sz="1200"/>
            </a:lvl1pPr>
          </a:lstStyle>
          <a:p>
            <a:endParaRPr lang="is-IS" dirty="0"/>
          </a:p>
        </p:txBody>
      </p:sp>
      <p:sp>
        <p:nvSpPr>
          <p:cNvPr id="3" name="Dagsetningarstaðgengill 2"/>
          <p:cNvSpPr>
            <a:spLocks noGrp="1"/>
          </p:cNvSpPr>
          <p:nvPr>
            <p:ph type="dt" sz="quarter" idx="1"/>
          </p:nvPr>
        </p:nvSpPr>
        <p:spPr>
          <a:xfrm>
            <a:off x="3850443" y="0"/>
            <a:ext cx="2945659" cy="496411"/>
          </a:xfrm>
          <a:prstGeom prst="rect">
            <a:avLst/>
          </a:prstGeom>
        </p:spPr>
        <p:txBody>
          <a:bodyPr vert="horz" lIns="91001" tIns="45501" rIns="91001" bIns="45501" rtlCol="0"/>
          <a:lstStyle>
            <a:lvl1pPr algn="r">
              <a:defRPr sz="1200"/>
            </a:lvl1pPr>
          </a:lstStyle>
          <a:p>
            <a:fld id="{AF82CB6C-F16E-4D49-ABD1-14B0C117BA3A}" type="datetimeFigureOut">
              <a:rPr lang="is-IS" smtClean="0"/>
              <a:pPr/>
              <a:t>26.9.2018</a:t>
            </a:fld>
            <a:endParaRPr lang="is-IS" dirty="0"/>
          </a:p>
        </p:txBody>
      </p:sp>
      <p:sp>
        <p:nvSpPr>
          <p:cNvPr id="4" name="Síðufótarstaðgengill 3"/>
          <p:cNvSpPr>
            <a:spLocks noGrp="1"/>
          </p:cNvSpPr>
          <p:nvPr>
            <p:ph type="ftr" sz="quarter" idx="2"/>
          </p:nvPr>
        </p:nvSpPr>
        <p:spPr>
          <a:xfrm>
            <a:off x="0" y="9430091"/>
            <a:ext cx="2945659" cy="496411"/>
          </a:xfrm>
          <a:prstGeom prst="rect">
            <a:avLst/>
          </a:prstGeom>
        </p:spPr>
        <p:txBody>
          <a:bodyPr vert="horz" lIns="91001" tIns="45501" rIns="91001" bIns="45501" rtlCol="0" anchor="b"/>
          <a:lstStyle>
            <a:lvl1pPr algn="l">
              <a:defRPr sz="1200"/>
            </a:lvl1pPr>
          </a:lstStyle>
          <a:p>
            <a:endParaRPr lang="is-IS" dirty="0"/>
          </a:p>
        </p:txBody>
      </p:sp>
      <p:sp>
        <p:nvSpPr>
          <p:cNvPr id="5" name="Skyggnunúmersstaðgengill 4"/>
          <p:cNvSpPr>
            <a:spLocks noGrp="1"/>
          </p:cNvSpPr>
          <p:nvPr>
            <p:ph type="sldNum" sz="quarter" idx="3"/>
          </p:nvPr>
        </p:nvSpPr>
        <p:spPr>
          <a:xfrm>
            <a:off x="3850443" y="9430091"/>
            <a:ext cx="2945659" cy="496411"/>
          </a:xfrm>
          <a:prstGeom prst="rect">
            <a:avLst/>
          </a:prstGeom>
        </p:spPr>
        <p:txBody>
          <a:bodyPr vert="horz" lIns="91001" tIns="45501" rIns="91001" bIns="45501" rtlCol="0" anchor="b"/>
          <a:lstStyle>
            <a:lvl1pPr algn="r">
              <a:defRPr sz="1200"/>
            </a:lvl1pPr>
          </a:lstStyle>
          <a:p>
            <a:fld id="{104491F7-D900-426F-8440-6E13F05A78C8}" type="slidenum">
              <a:rPr lang="is-IS" smtClean="0"/>
              <a:pPr/>
              <a:t>‹#›</a:t>
            </a:fld>
            <a:endParaRPr lang="is-IS" dirty="0"/>
          </a:p>
        </p:txBody>
      </p:sp>
    </p:spTree>
    <p:extLst>
      <p:ext uri="{BB962C8B-B14F-4D97-AF65-F5344CB8AC3E}">
        <p14:creationId xmlns:p14="http://schemas.microsoft.com/office/powerpoint/2010/main" val="91206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411"/>
          </a:xfrm>
          <a:prstGeom prst="rect">
            <a:avLst/>
          </a:prstGeom>
        </p:spPr>
        <p:txBody>
          <a:bodyPr vert="horz" lIns="91001" tIns="45501" rIns="91001" bIns="45501" rtlCol="0"/>
          <a:lstStyle>
            <a:lvl1pPr algn="l">
              <a:defRPr sz="1200"/>
            </a:lvl1pPr>
          </a:lstStyle>
          <a:p>
            <a:pPr>
              <a:defRPr/>
            </a:pPr>
            <a:endParaRPr lang="is-IS" dirty="0"/>
          </a:p>
        </p:txBody>
      </p:sp>
      <p:sp>
        <p:nvSpPr>
          <p:cNvPr id="3" name="Dagsetningarstaðgengill 2"/>
          <p:cNvSpPr>
            <a:spLocks noGrp="1"/>
          </p:cNvSpPr>
          <p:nvPr>
            <p:ph type="dt" idx="1"/>
          </p:nvPr>
        </p:nvSpPr>
        <p:spPr>
          <a:xfrm>
            <a:off x="3850443" y="0"/>
            <a:ext cx="2945659" cy="496411"/>
          </a:xfrm>
          <a:prstGeom prst="rect">
            <a:avLst/>
          </a:prstGeom>
        </p:spPr>
        <p:txBody>
          <a:bodyPr vert="horz" lIns="91001" tIns="45501" rIns="91001" bIns="45501" rtlCol="0"/>
          <a:lstStyle>
            <a:lvl1pPr algn="r">
              <a:defRPr sz="1200"/>
            </a:lvl1pPr>
          </a:lstStyle>
          <a:p>
            <a:pPr>
              <a:defRPr/>
            </a:pPr>
            <a:fld id="{569DEEAF-5F7B-4BC2-B333-8F9C2AE78D60}" type="datetimeFigureOut">
              <a:rPr lang="is-IS"/>
              <a:pPr>
                <a:defRPr/>
              </a:pPr>
              <a:t>26.9.2018</a:t>
            </a:fld>
            <a:endParaRPr lang="is-IS" dirty="0"/>
          </a:p>
        </p:txBody>
      </p:sp>
      <p:sp>
        <p:nvSpPr>
          <p:cNvPr id="4" name="Skyggnumyndastaðgengill 3"/>
          <p:cNvSpPr>
            <a:spLocks noGrp="1" noRot="1" noChangeAspect="1"/>
          </p:cNvSpPr>
          <p:nvPr>
            <p:ph type="sldImg" idx="2"/>
          </p:nvPr>
        </p:nvSpPr>
        <p:spPr>
          <a:xfrm>
            <a:off x="911225" y="744538"/>
            <a:ext cx="4975225" cy="3724275"/>
          </a:xfrm>
          <a:prstGeom prst="rect">
            <a:avLst/>
          </a:prstGeom>
          <a:noFill/>
          <a:ln w="12700">
            <a:solidFill>
              <a:prstClr val="black"/>
            </a:solidFill>
          </a:ln>
        </p:spPr>
        <p:txBody>
          <a:bodyPr vert="horz" lIns="91001" tIns="45501" rIns="91001" bIns="45501" rtlCol="0" anchor="ctr"/>
          <a:lstStyle/>
          <a:p>
            <a:pPr lvl="0"/>
            <a:endParaRPr lang="is-IS" noProof="0" dirty="0" smtClean="0"/>
          </a:p>
        </p:txBody>
      </p:sp>
      <p:sp>
        <p:nvSpPr>
          <p:cNvPr id="5" name="Minnispunktastaðgengill 4"/>
          <p:cNvSpPr>
            <a:spLocks noGrp="1"/>
          </p:cNvSpPr>
          <p:nvPr>
            <p:ph type="body" sz="quarter" idx="3"/>
          </p:nvPr>
        </p:nvSpPr>
        <p:spPr>
          <a:xfrm>
            <a:off x="679768" y="4715907"/>
            <a:ext cx="5438140" cy="4467701"/>
          </a:xfrm>
          <a:prstGeom prst="rect">
            <a:avLst/>
          </a:prstGeom>
        </p:spPr>
        <p:txBody>
          <a:bodyPr vert="horz" lIns="91001" tIns="45501" rIns="91001" bIns="45501" rtlCol="0"/>
          <a:lstStyle/>
          <a:p>
            <a:pPr lvl="0"/>
            <a:r>
              <a:rPr lang="is-IS" noProof="0" smtClean="0"/>
              <a:t>Smelltu til að breyta stílum aðaltexta</a:t>
            </a:r>
          </a:p>
          <a:p>
            <a:pPr lvl="1"/>
            <a:r>
              <a:rPr lang="is-IS" noProof="0" smtClean="0"/>
              <a:t>Annað stig</a:t>
            </a:r>
          </a:p>
          <a:p>
            <a:pPr lvl="2"/>
            <a:r>
              <a:rPr lang="is-IS" noProof="0" smtClean="0"/>
              <a:t>Þriðja stig</a:t>
            </a:r>
          </a:p>
          <a:p>
            <a:pPr lvl="3"/>
            <a:r>
              <a:rPr lang="is-IS" noProof="0" smtClean="0"/>
              <a:t>Fjórða stig</a:t>
            </a:r>
          </a:p>
          <a:p>
            <a:pPr lvl="4"/>
            <a:r>
              <a:rPr lang="is-IS" noProof="0" smtClean="0"/>
              <a:t>Fimmta stig</a:t>
            </a:r>
          </a:p>
        </p:txBody>
      </p:sp>
      <p:sp>
        <p:nvSpPr>
          <p:cNvPr id="6" name="Síðufótarstaðgengill 5"/>
          <p:cNvSpPr>
            <a:spLocks noGrp="1"/>
          </p:cNvSpPr>
          <p:nvPr>
            <p:ph type="ftr" sz="quarter" idx="4"/>
          </p:nvPr>
        </p:nvSpPr>
        <p:spPr>
          <a:xfrm>
            <a:off x="0" y="9430091"/>
            <a:ext cx="2945659" cy="496411"/>
          </a:xfrm>
          <a:prstGeom prst="rect">
            <a:avLst/>
          </a:prstGeom>
        </p:spPr>
        <p:txBody>
          <a:bodyPr vert="horz" lIns="91001" tIns="45501" rIns="91001" bIns="45501" rtlCol="0" anchor="b"/>
          <a:lstStyle>
            <a:lvl1pPr algn="l">
              <a:defRPr sz="1200"/>
            </a:lvl1pPr>
          </a:lstStyle>
          <a:p>
            <a:pPr>
              <a:defRPr/>
            </a:pPr>
            <a:endParaRPr lang="is-IS" dirty="0"/>
          </a:p>
        </p:txBody>
      </p:sp>
      <p:sp>
        <p:nvSpPr>
          <p:cNvPr id="7" name="Skyggnunúmersstaðgengill 6"/>
          <p:cNvSpPr>
            <a:spLocks noGrp="1"/>
          </p:cNvSpPr>
          <p:nvPr>
            <p:ph type="sldNum" sz="quarter" idx="5"/>
          </p:nvPr>
        </p:nvSpPr>
        <p:spPr>
          <a:xfrm>
            <a:off x="3850443" y="9430091"/>
            <a:ext cx="2945659" cy="496411"/>
          </a:xfrm>
          <a:prstGeom prst="rect">
            <a:avLst/>
          </a:prstGeom>
        </p:spPr>
        <p:txBody>
          <a:bodyPr vert="horz" lIns="91001" tIns="45501" rIns="91001" bIns="45501" rtlCol="0" anchor="b"/>
          <a:lstStyle>
            <a:lvl1pPr algn="r">
              <a:defRPr sz="1200"/>
            </a:lvl1pPr>
          </a:lstStyle>
          <a:p>
            <a:pPr>
              <a:defRPr/>
            </a:pPr>
            <a:fld id="{0E7A0564-ECC4-4730-90AE-0F173C815A50}" type="slidenum">
              <a:rPr lang="is-IS"/>
              <a:pPr>
                <a:defRPr/>
              </a:pPr>
              <a:t>‹#›</a:t>
            </a:fld>
            <a:endParaRPr lang="is-IS" dirty="0"/>
          </a:p>
        </p:txBody>
      </p:sp>
    </p:spTree>
    <p:extLst>
      <p:ext uri="{BB962C8B-B14F-4D97-AF65-F5344CB8AC3E}">
        <p14:creationId xmlns:p14="http://schemas.microsoft.com/office/powerpoint/2010/main" val="2336869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957" algn="l" rtl="0" eaLnBrk="0" fontAlgn="base" hangingPunct="0">
      <a:spcBef>
        <a:spcPct val="30000"/>
      </a:spcBef>
      <a:spcAft>
        <a:spcPct val="0"/>
      </a:spcAft>
      <a:defRPr sz="1200" kern="1200">
        <a:solidFill>
          <a:schemeClr val="tx1"/>
        </a:solidFill>
        <a:latin typeface="+mn-lt"/>
        <a:ea typeface="+mn-ea"/>
        <a:cs typeface="+mn-cs"/>
      </a:defRPr>
    </a:lvl2pPr>
    <a:lvl3pPr marL="913909" algn="l" rtl="0" eaLnBrk="0" fontAlgn="base" hangingPunct="0">
      <a:spcBef>
        <a:spcPct val="30000"/>
      </a:spcBef>
      <a:spcAft>
        <a:spcPct val="0"/>
      </a:spcAft>
      <a:defRPr sz="1200" kern="1200">
        <a:solidFill>
          <a:schemeClr val="tx1"/>
        </a:solidFill>
        <a:latin typeface="+mn-lt"/>
        <a:ea typeface="+mn-ea"/>
        <a:cs typeface="+mn-cs"/>
      </a:defRPr>
    </a:lvl3pPr>
    <a:lvl4pPr marL="1370864" algn="l" rtl="0" eaLnBrk="0" fontAlgn="base" hangingPunct="0">
      <a:spcBef>
        <a:spcPct val="30000"/>
      </a:spcBef>
      <a:spcAft>
        <a:spcPct val="0"/>
      </a:spcAft>
      <a:defRPr sz="1200" kern="1200">
        <a:solidFill>
          <a:schemeClr val="tx1"/>
        </a:solidFill>
        <a:latin typeface="+mn-lt"/>
        <a:ea typeface="+mn-ea"/>
        <a:cs typeface="+mn-cs"/>
      </a:defRPr>
    </a:lvl4pPr>
    <a:lvl5pPr marL="1827818" algn="l" rtl="0" eaLnBrk="0" fontAlgn="base" hangingPunct="0">
      <a:spcBef>
        <a:spcPct val="30000"/>
      </a:spcBef>
      <a:spcAft>
        <a:spcPct val="0"/>
      </a:spcAft>
      <a:defRPr sz="1200" kern="1200">
        <a:solidFill>
          <a:schemeClr val="tx1"/>
        </a:solidFill>
        <a:latin typeface="+mn-lt"/>
        <a:ea typeface="+mn-ea"/>
        <a:cs typeface="+mn-cs"/>
      </a:defRPr>
    </a:lvl5pPr>
    <a:lvl6pPr marL="2284772" algn="l" defTabSz="913909" rtl="0" eaLnBrk="1" latinLnBrk="0" hangingPunct="1">
      <a:defRPr sz="1200" kern="1200">
        <a:solidFill>
          <a:schemeClr val="tx1"/>
        </a:solidFill>
        <a:latin typeface="+mn-lt"/>
        <a:ea typeface="+mn-ea"/>
        <a:cs typeface="+mn-cs"/>
      </a:defRPr>
    </a:lvl6pPr>
    <a:lvl7pPr marL="2741725" algn="l" defTabSz="913909" rtl="0" eaLnBrk="1" latinLnBrk="0" hangingPunct="1">
      <a:defRPr sz="1200" kern="1200">
        <a:solidFill>
          <a:schemeClr val="tx1"/>
        </a:solidFill>
        <a:latin typeface="+mn-lt"/>
        <a:ea typeface="+mn-ea"/>
        <a:cs typeface="+mn-cs"/>
      </a:defRPr>
    </a:lvl7pPr>
    <a:lvl8pPr marL="3198680" algn="l" defTabSz="913909" rtl="0" eaLnBrk="1" latinLnBrk="0" hangingPunct="1">
      <a:defRPr sz="1200" kern="1200">
        <a:solidFill>
          <a:schemeClr val="tx1"/>
        </a:solidFill>
        <a:latin typeface="+mn-lt"/>
        <a:ea typeface="+mn-ea"/>
        <a:cs typeface="+mn-cs"/>
      </a:defRPr>
    </a:lvl8pPr>
    <a:lvl9pPr marL="3655632" algn="l" defTabSz="9139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a:t>
            </a:fld>
            <a:endParaRPr lang="is-IS" dirty="0"/>
          </a:p>
        </p:txBody>
      </p:sp>
    </p:spTree>
    <p:extLst>
      <p:ext uri="{BB962C8B-B14F-4D97-AF65-F5344CB8AC3E}">
        <p14:creationId xmlns:p14="http://schemas.microsoft.com/office/powerpoint/2010/main" val="231507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11</a:t>
            </a:fld>
            <a:endParaRPr lang="is-IS" dirty="0"/>
          </a:p>
        </p:txBody>
      </p:sp>
    </p:spTree>
    <p:extLst>
      <p:ext uri="{BB962C8B-B14F-4D97-AF65-F5344CB8AC3E}">
        <p14:creationId xmlns:p14="http://schemas.microsoft.com/office/powerpoint/2010/main" val="2269917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12</a:t>
            </a:fld>
            <a:endParaRPr lang="is-IS" dirty="0"/>
          </a:p>
        </p:txBody>
      </p:sp>
    </p:spTree>
    <p:extLst>
      <p:ext uri="{BB962C8B-B14F-4D97-AF65-F5344CB8AC3E}">
        <p14:creationId xmlns:p14="http://schemas.microsoft.com/office/powerpoint/2010/main" val="4195289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13</a:t>
            </a:fld>
            <a:endParaRPr lang="is-IS" dirty="0"/>
          </a:p>
        </p:txBody>
      </p:sp>
    </p:spTree>
    <p:extLst>
      <p:ext uri="{BB962C8B-B14F-4D97-AF65-F5344CB8AC3E}">
        <p14:creationId xmlns:p14="http://schemas.microsoft.com/office/powerpoint/2010/main" val="47175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3</a:t>
            </a:fld>
            <a:endParaRPr lang="is-IS" dirty="0"/>
          </a:p>
        </p:txBody>
      </p:sp>
    </p:spTree>
    <p:extLst>
      <p:ext uri="{BB962C8B-B14F-4D97-AF65-F5344CB8AC3E}">
        <p14:creationId xmlns:p14="http://schemas.microsoft.com/office/powerpoint/2010/main" val="82712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4</a:t>
            </a:fld>
            <a:endParaRPr lang="is-IS" dirty="0"/>
          </a:p>
        </p:txBody>
      </p:sp>
    </p:spTree>
    <p:extLst>
      <p:ext uri="{BB962C8B-B14F-4D97-AF65-F5344CB8AC3E}">
        <p14:creationId xmlns:p14="http://schemas.microsoft.com/office/powerpoint/2010/main" val="49305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5</a:t>
            </a:fld>
            <a:endParaRPr lang="is-IS" dirty="0"/>
          </a:p>
        </p:txBody>
      </p:sp>
    </p:spTree>
    <p:extLst>
      <p:ext uri="{BB962C8B-B14F-4D97-AF65-F5344CB8AC3E}">
        <p14:creationId xmlns:p14="http://schemas.microsoft.com/office/powerpoint/2010/main" val="76878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6</a:t>
            </a:fld>
            <a:endParaRPr lang="is-IS" dirty="0"/>
          </a:p>
        </p:txBody>
      </p:sp>
    </p:spTree>
    <p:extLst>
      <p:ext uri="{BB962C8B-B14F-4D97-AF65-F5344CB8AC3E}">
        <p14:creationId xmlns:p14="http://schemas.microsoft.com/office/powerpoint/2010/main" val="231834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7</a:t>
            </a:fld>
            <a:endParaRPr lang="is-IS" dirty="0"/>
          </a:p>
        </p:txBody>
      </p:sp>
    </p:spTree>
    <p:extLst>
      <p:ext uri="{BB962C8B-B14F-4D97-AF65-F5344CB8AC3E}">
        <p14:creationId xmlns:p14="http://schemas.microsoft.com/office/powerpoint/2010/main" val="160163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8</a:t>
            </a:fld>
            <a:endParaRPr lang="is-IS" dirty="0"/>
          </a:p>
        </p:txBody>
      </p:sp>
    </p:spTree>
    <p:extLst>
      <p:ext uri="{BB962C8B-B14F-4D97-AF65-F5344CB8AC3E}">
        <p14:creationId xmlns:p14="http://schemas.microsoft.com/office/powerpoint/2010/main" val="411621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9</a:t>
            </a:fld>
            <a:endParaRPr lang="is-IS" dirty="0"/>
          </a:p>
        </p:txBody>
      </p:sp>
    </p:spTree>
    <p:extLst>
      <p:ext uri="{BB962C8B-B14F-4D97-AF65-F5344CB8AC3E}">
        <p14:creationId xmlns:p14="http://schemas.microsoft.com/office/powerpoint/2010/main" val="85127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10</a:t>
            </a:fld>
            <a:endParaRPr lang="is-IS" dirty="0"/>
          </a:p>
        </p:txBody>
      </p:sp>
    </p:spTree>
    <p:extLst>
      <p:ext uri="{BB962C8B-B14F-4D97-AF65-F5344CB8AC3E}">
        <p14:creationId xmlns:p14="http://schemas.microsoft.com/office/powerpoint/2010/main" val="145009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3311" y="2366163"/>
            <a:ext cx="8650844" cy="1632681"/>
          </a:xfrm>
        </p:spPr>
        <p:txBody>
          <a:bodyPr/>
          <a:lstStyle/>
          <a:p>
            <a:r>
              <a:rPr lang="en-US" smtClean="0"/>
              <a:t>Click to edit Master title style</a:t>
            </a:r>
            <a:endParaRPr lang="is-IS"/>
          </a:p>
        </p:txBody>
      </p:sp>
      <p:sp>
        <p:nvSpPr>
          <p:cNvPr id="3" name="Subtitle 2"/>
          <p:cNvSpPr>
            <a:spLocks noGrp="1"/>
          </p:cNvSpPr>
          <p:nvPr>
            <p:ph type="subTitle" idx="1"/>
          </p:nvPr>
        </p:nvSpPr>
        <p:spPr>
          <a:xfrm>
            <a:off x="1526621" y="4316201"/>
            <a:ext cx="7124224" cy="1946522"/>
          </a:xfrm>
        </p:spPr>
        <p:txBody>
          <a:bodyPr/>
          <a:lstStyle>
            <a:lvl1pPr marL="0" indent="0" algn="ctr">
              <a:buNone/>
              <a:defRPr/>
            </a:lvl1pPr>
            <a:lvl2pPr marL="453644" indent="0" algn="ctr">
              <a:buNone/>
              <a:defRPr/>
            </a:lvl2pPr>
            <a:lvl3pPr marL="907290" indent="0" algn="ctr">
              <a:buNone/>
              <a:defRPr/>
            </a:lvl3pPr>
            <a:lvl4pPr marL="1360932" indent="0" algn="ctr">
              <a:buNone/>
              <a:defRPr/>
            </a:lvl4pPr>
            <a:lvl5pPr marL="1814578" indent="0" algn="ctr">
              <a:buNone/>
              <a:defRPr/>
            </a:lvl5pPr>
            <a:lvl6pPr marL="2268221" indent="0" algn="ctr">
              <a:buNone/>
              <a:defRPr/>
            </a:lvl6pPr>
            <a:lvl7pPr marL="2721868" indent="0" algn="ctr">
              <a:buNone/>
              <a:defRPr/>
            </a:lvl7pPr>
            <a:lvl8pPr marL="3175511" indent="0" algn="ctr">
              <a:buNone/>
              <a:defRPr/>
            </a:lvl8pPr>
            <a:lvl9pPr marL="3629154" indent="0" algn="ctr">
              <a:buNone/>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3EB71ACA-EBFD-4E0A-B175-7FC5E804B2C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B153A553-AE11-4F40-A436-FF2202BD43F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9262" y="1204994"/>
            <a:ext cx="2291697" cy="55990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508882" y="1204994"/>
            <a:ext cx="6710765" cy="55990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A4A309F0-BC5F-4695-B01F-531DDCE220C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is-I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CD37B114-7A5A-43A8-A456-5AB7E6AEFE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949" y="4894517"/>
            <a:ext cx="8650844" cy="1512786"/>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803949" y="3228338"/>
            <a:ext cx="8650844" cy="1666180"/>
          </a:xfrm>
        </p:spPr>
        <p:txBody>
          <a:bodyPr anchor="b"/>
          <a:lstStyle>
            <a:lvl1pPr marL="0" indent="0">
              <a:buNone/>
              <a:defRPr sz="2000"/>
            </a:lvl1pPr>
            <a:lvl2pPr marL="453644" indent="0">
              <a:buNone/>
              <a:defRPr sz="1800"/>
            </a:lvl2pPr>
            <a:lvl3pPr marL="907290" indent="0">
              <a:buNone/>
              <a:defRPr sz="1600"/>
            </a:lvl3pPr>
            <a:lvl4pPr marL="1360932" indent="0">
              <a:buNone/>
              <a:defRPr sz="1400"/>
            </a:lvl4pPr>
            <a:lvl5pPr marL="1814578" indent="0">
              <a:buNone/>
              <a:defRPr sz="1400"/>
            </a:lvl5pPr>
            <a:lvl6pPr marL="2268221" indent="0">
              <a:buNone/>
              <a:defRPr sz="1400"/>
            </a:lvl6pPr>
            <a:lvl7pPr marL="2721868" indent="0">
              <a:buNone/>
              <a:defRPr sz="1400"/>
            </a:lvl7pPr>
            <a:lvl8pPr marL="3175511" indent="0">
              <a:buNone/>
              <a:defRPr sz="1400"/>
            </a:lvl8pPr>
            <a:lvl9pPr marL="3629154"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FC60100D-B1EB-44DA-AA59-112EA3B1AA5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50887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Content Placeholder 3"/>
          <p:cNvSpPr>
            <a:spLocks noGrp="1"/>
          </p:cNvSpPr>
          <p:nvPr>
            <p:ph sz="half" idx="2"/>
          </p:nvPr>
        </p:nvSpPr>
        <p:spPr>
          <a:xfrm>
            <a:off x="517354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9CAA9832-EE32-48A6-A8BE-EDE61DAF53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873" y="1051269"/>
            <a:ext cx="9159717" cy="1269471"/>
          </a:xfrm>
        </p:spPr>
        <p:txBody>
          <a:bodyPr/>
          <a:lstStyle>
            <a:lvl1pPr>
              <a:defRPr/>
            </a:lvl1pPr>
          </a:lstStyle>
          <a:p>
            <a:r>
              <a:rPr lang="en-US" dirty="0" smtClean="0"/>
              <a:t>Click to edit Master title style</a:t>
            </a:r>
            <a:endParaRPr lang="is-IS" dirty="0"/>
          </a:p>
        </p:txBody>
      </p:sp>
      <p:sp>
        <p:nvSpPr>
          <p:cNvPr id="3" name="Text Placeholder 2"/>
          <p:cNvSpPr>
            <a:spLocks noGrp="1"/>
          </p:cNvSpPr>
          <p:nvPr>
            <p:ph type="body" idx="1"/>
          </p:nvPr>
        </p:nvSpPr>
        <p:spPr>
          <a:xfrm>
            <a:off x="508873" y="2354029"/>
            <a:ext cx="4496814"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873" y="3064577"/>
            <a:ext cx="4496814"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5" name="Text Placeholder 4"/>
          <p:cNvSpPr>
            <a:spLocks noGrp="1"/>
          </p:cNvSpPr>
          <p:nvPr>
            <p:ph type="body" sz="quarter" idx="3"/>
          </p:nvPr>
        </p:nvSpPr>
        <p:spPr>
          <a:xfrm>
            <a:off x="5170017" y="2354029"/>
            <a:ext cx="4498580"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0017" y="3064577"/>
            <a:ext cx="4498580"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9" name="Slide Number Placeholder 5"/>
          <p:cNvSpPr>
            <a:spLocks noGrp="1"/>
          </p:cNvSpPr>
          <p:nvPr>
            <p:ph type="sldNum" sz="quarter" idx="12"/>
          </p:nvPr>
        </p:nvSpPr>
        <p:spPr/>
        <p:txBody>
          <a:bodyPr/>
          <a:lstStyle>
            <a:lvl1pPr>
              <a:defRPr/>
            </a:lvl1pPr>
          </a:lstStyle>
          <a:p>
            <a:pPr>
              <a:defRPr/>
            </a:pPr>
            <a:fld id="{F6515117-A375-4E50-AF72-70A65B53FF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5" name="Slide Number Placeholder 5"/>
          <p:cNvSpPr>
            <a:spLocks noGrp="1"/>
          </p:cNvSpPr>
          <p:nvPr>
            <p:ph type="sldNum" sz="quarter" idx="12"/>
          </p:nvPr>
        </p:nvSpPr>
        <p:spPr/>
        <p:txBody>
          <a:bodyPr/>
          <a:lstStyle>
            <a:lvl1pPr>
              <a:defRPr/>
            </a:lvl1pPr>
          </a:lstStyle>
          <a:p>
            <a:pPr>
              <a:defRPr/>
            </a:pPr>
            <a:fld id="{4AEDDD0F-EFBA-42FB-ACF0-01D4114664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4" name="Slide Number Placeholder 5"/>
          <p:cNvSpPr>
            <a:spLocks noGrp="1"/>
          </p:cNvSpPr>
          <p:nvPr>
            <p:ph type="sldNum" sz="quarter" idx="12"/>
          </p:nvPr>
        </p:nvSpPr>
        <p:spPr/>
        <p:txBody>
          <a:bodyPr/>
          <a:lstStyle>
            <a:lvl1pPr>
              <a:defRPr/>
            </a:lvl1pPr>
          </a:lstStyle>
          <a:p>
            <a:pPr>
              <a:defRPr/>
            </a:pPr>
            <a:fld id="{6CEB5E37-FCF9-4A63-8251-EE994A28B07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883" y="1204987"/>
            <a:ext cx="3348315" cy="1290630"/>
          </a:xfrm>
        </p:spPr>
        <p:txBody>
          <a:bodyPr anchor="b"/>
          <a:lstStyle>
            <a:lvl1pPr algn="l">
              <a:defRPr sz="2000" b="1"/>
            </a:lvl1pPr>
          </a:lstStyle>
          <a:p>
            <a:r>
              <a:rPr lang="en-US" dirty="0" smtClean="0"/>
              <a:t>Click to edit Master title style</a:t>
            </a:r>
            <a:endParaRPr lang="is-IS" dirty="0"/>
          </a:p>
        </p:txBody>
      </p:sp>
      <p:sp>
        <p:nvSpPr>
          <p:cNvPr id="3" name="Content Placeholder 2"/>
          <p:cNvSpPr>
            <a:spLocks noGrp="1"/>
          </p:cNvSpPr>
          <p:nvPr>
            <p:ph idx="1"/>
          </p:nvPr>
        </p:nvSpPr>
        <p:spPr>
          <a:xfrm>
            <a:off x="3979105" y="1204988"/>
            <a:ext cx="5689485" cy="5599026"/>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Text Placeholder 3"/>
          <p:cNvSpPr>
            <a:spLocks noGrp="1"/>
          </p:cNvSpPr>
          <p:nvPr>
            <p:ph type="body" sz="half" idx="2"/>
          </p:nvPr>
        </p:nvSpPr>
        <p:spPr>
          <a:xfrm>
            <a:off x="508883" y="2543899"/>
            <a:ext cx="3348315" cy="4260121"/>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BA69AA96-3DD9-458C-B99B-2573B73FC26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855" y="5331780"/>
            <a:ext cx="6106478" cy="62944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2298001" y="1179748"/>
            <a:ext cx="5500186" cy="4116345"/>
          </a:xfrm>
        </p:spPr>
        <p:txBody>
          <a:bodyPr/>
          <a:lstStyle>
            <a:lvl1pPr marL="0" indent="0">
              <a:buNone/>
              <a:defRPr sz="3200"/>
            </a:lvl1pPr>
            <a:lvl2pPr marL="453644" indent="0">
              <a:buNone/>
              <a:defRPr sz="2800"/>
            </a:lvl2pPr>
            <a:lvl3pPr marL="907290" indent="0">
              <a:buNone/>
              <a:defRPr sz="2300"/>
            </a:lvl3pPr>
            <a:lvl4pPr marL="1360932" indent="0">
              <a:buNone/>
              <a:defRPr sz="2000"/>
            </a:lvl4pPr>
            <a:lvl5pPr marL="1814578" indent="0">
              <a:buNone/>
              <a:defRPr sz="2000"/>
            </a:lvl5pPr>
            <a:lvl6pPr marL="2268221" indent="0">
              <a:buNone/>
              <a:defRPr sz="2000"/>
            </a:lvl6pPr>
            <a:lvl7pPr marL="2721868" indent="0">
              <a:buNone/>
              <a:defRPr sz="2000"/>
            </a:lvl7pPr>
            <a:lvl8pPr marL="3175511" indent="0">
              <a:buNone/>
              <a:defRPr sz="2000"/>
            </a:lvl8pPr>
            <a:lvl9pPr marL="3629154" indent="0">
              <a:buNone/>
              <a:defRPr sz="2000"/>
            </a:lvl9pPr>
          </a:lstStyle>
          <a:p>
            <a:pPr lvl="0"/>
            <a:endParaRPr lang="is-IS" noProof="0" dirty="0" smtClean="0"/>
          </a:p>
        </p:txBody>
      </p:sp>
      <p:sp>
        <p:nvSpPr>
          <p:cNvPr id="4" name="Text Placeholder 3"/>
          <p:cNvSpPr>
            <a:spLocks noGrp="1"/>
          </p:cNvSpPr>
          <p:nvPr>
            <p:ph type="body" sz="half" idx="2"/>
          </p:nvPr>
        </p:nvSpPr>
        <p:spPr>
          <a:xfrm>
            <a:off x="1994855" y="5961233"/>
            <a:ext cx="6106478" cy="893917"/>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Jón Torfi Jónasson  Espoo 2018  Northern Lights – Theme: Teacher, teacher´s role  and data</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FCC4E89-94CA-4FB9-95A8-C53DC6E442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I_ppt_FVS-04.jpg"/>
          <p:cNvPicPr>
            <a:picLocks noChangeAspect="1"/>
          </p:cNvPicPr>
          <p:nvPr userDrawn="1"/>
        </p:nvPicPr>
        <p:blipFill>
          <a:blip r:embed="rId13" cstate="print"/>
          <a:srcRect/>
          <a:stretch>
            <a:fillRect/>
          </a:stretch>
        </p:blipFill>
        <p:spPr bwMode="auto">
          <a:xfrm>
            <a:off x="19057" y="0"/>
            <a:ext cx="10139363" cy="7616825"/>
          </a:xfrm>
          <a:prstGeom prst="rect">
            <a:avLst/>
          </a:prstGeom>
          <a:noFill/>
          <a:ln w="9525">
            <a:noFill/>
            <a:miter lim="800000"/>
            <a:headEnd/>
            <a:tailEnd/>
          </a:ln>
        </p:spPr>
      </p:pic>
      <p:sp>
        <p:nvSpPr>
          <p:cNvPr id="1027" name="Title Placeholder 1"/>
          <p:cNvSpPr>
            <a:spLocks noGrp="1"/>
          </p:cNvSpPr>
          <p:nvPr>
            <p:ph type="title"/>
          </p:nvPr>
        </p:nvSpPr>
        <p:spPr bwMode="auto">
          <a:xfrm>
            <a:off x="506414" y="1055687"/>
            <a:ext cx="9158286" cy="1270000"/>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509594" y="2470156"/>
            <a:ext cx="9158286" cy="4333875"/>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9588" y="7059618"/>
            <a:ext cx="2373312" cy="404812"/>
          </a:xfrm>
          <a:prstGeom prst="rect">
            <a:avLst/>
          </a:prstGeom>
        </p:spPr>
        <p:txBody>
          <a:bodyPr vert="horz" wrap="square" lIns="90727" tIns="45364" rIns="90727" bIns="45364" numCol="1" anchor="ctr" anchorCtr="0" compatLnSpc="1">
            <a:prstTxWarp prst="textNoShape">
              <a:avLst/>
            </a:prstTxWarp>
          </a:bodyPr>
          <a:lstStyle>
            <a:lvl1pPr>
              <a:defRPr sz="1200">
                <a:solidFill>
                  <a:srgbClr val="898989"/>
                </a:solidFill>
                <a:latin typeface="Calibri" pitchFamily="34" charset="0"/>
                <a:ea typeface="+mn-ea"/>
              </a:defRPr>
            </a:lvl1pPr>
          </a:lstStyle>
          <a:p>
            <a:pPr>
              <a:defRPr/>
            </a:pPr>
            <a:endParaRPr lang="en-US" dirty="0"/>
          </a:p>
        </p:txBody>
      </p:sp>
      <p:sp>
        <p:nvSpPr>
          <p:cNvPr id="5" name="Footer Placeholder 4"/>
          <p:cNvSpPr>
            <a:spLocks noGrp="1"/>
          </p:cNvSpPr>
          <p:nvPr>
            <p:ph type="ftr" sz="quarter" idx="3"/>
          </p:nvPr>
        </p:nvSpPr>
        <p:spPr>
          <a:xfrm>
            <a:off x="3476632" y="7059618"/>
            <a:ext cx="3224213" cy="404812"/>
          </a:xfrm>
          <a:prstGeom prst="rect">
            <a:avLst/>
          </a:prstGeom>
        </p:spPr>
        <p:txBody>
          <a:bodyPr vert="horz" wrap="square" lIns="90727" tIns="45364" rIns="90727" bIns="45364" numCol="1" anchor="ctr" anchorCtr="0" compatLnSpc="1">
            <a:prstTxWarp prst="textNoShape">
              <a:avLst/>
            </a:prstTxWarp>
          </a:bodyPr>
          <a:lstStyle>
            <a:lvl1pPr algn="ctr">
              <a:defRPr sz="1200">
                <a:solidFill>
                  <a:srgbClr val="898989"/>
                </a:solidFill>
                <a:latin typeface="Calibri" pitchFamily="34" charset="0"/>
                <a:ea typeface="+mn-ea"/>
              </a:defRPr>
            </a:lvl1pPr>
          </a:lstStyle>
          <a:p>
            <a:pPr>
              <a:defRPr/>
            </a:pPr>
            <a:r>
              <a:rPr lang="en-US" dirty="0" smtClean="0"/>
              <a:t>Jón Torfi Jónasson  Espoo 2018  Northern Lights – Theme: Teacher, teacher´s role  and data</a:t>
            </a:r>
            <a:endParaRPr lang="is-IS" dirty="0"/>
          </a:p>
        </p:txBody>
      </p:sp>
      <p:sp>
        <p:nvSpPr>
          <p:cNvPr id="6" name="Slide Number Placeholder 5"/>
          <p:cNvSpPr>
            <a:spLocks noGrp="1"/>
          </p:cNvSpPr>
          <p:nvPr>
            <p:ph type="sldNum" sz="quarter" idx="4"/>
          </p:nvPr>
        </p:nvSpPr>
        <p:spPr>
          <a:xfrm>
            <a:off x="7294563" y="7059618"/>
            <a:ext cx="2373312" cy="404812"/>
          </a:xfrm>
          <a:prstGeom prst="rect">
            <a:avLst/>
          </a:prstGeom>
        </p:spPr>
        <p:txBody>
          <a:bodyPr vert="horz" wrap="square" lIns="90727" tIns="45364" rIns="90727" bIns="45364" numCol="1" anchor="ctr" anchorCtr="0" compatLnSpc="1">
            <a:prstTxWarp prst="textNoShape">
              <a:avLst/>
            </a:prstTxWarp>
          </a:bodyPr>
          <a:lstStyle>
            <a:lvl1pPr algn="r">
              <a:defRPr sz="1200">
                <a:solidFill>
                  <a:srgbClr val="898989"/>
                </a:solidFill>
                <a:latin typeface="Calibri" charset="0"/>
              </a:defRPr>
            </a:lvl1pPr>
          </a:lstStyle>
          <a:p>
            <a:pPr>
              <a:defRPr/>
            </a:pPr>
            <a:fld id="{3BD41C9F-189A-419D-B369-68A5754904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dt="0"/>
  <p:txStyles>
    <p:titleStyle>
      <a:lvl1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pitchFamily="34" charset="0"/>
        </a:defRPr>
      </a:lvl1pPr>
      <a:lvl2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2pPr>
      <a:lvl3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3pPr>
      <a:lvl4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4pPr>
      <a:lvl5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5pPr>
      <a:lvl6pPr marL="453644" algn="ctr" defTabSz="453644" rtl="0" fontAlgn="base">
        <a:spcBef>
          <a:spcPct val="0"/>
        </a:spcBef>
        <a:spcAft>
          <a:spcPct val="0"/>
        </a:spcAft>
        <a:defRPr sz="3800">
          <a:solidFill>
            <a:schemeClr val="tx1"/>
          </a:solidFill>
          <a:latin typeface="Calibri" pitchFamily="34" charset="0"/>
        </a:defRPr>
      </a:lvl6pPr>
      <a:lvl7pPr marL="907290" algn="ctr" defTabSz="453644" rtl="0" fontAlgn="base">
        <a:spcBef>
          <a:spcPct val="0"/>
        </a:spcBef>
        <a:spcAft>
          <a:spcPct val="0"/>
        </a:spcAft>
        <a:defRPr sz="3800">
          <a:solidFill>
            <a:schemeClr val="tx1"/>
          </a:solidFill>
          <a:latin typeface="Calibri" pitchFamily="34" charset="0"/>
        </a:defRPr>
      </a:lvl7pPr>
      <a:lvl8pPr marL="1360932" algn="ctr" defTabSz="453644" rtl="0" fontAlgn="base">
        <a:spcBef>
          <a:spcPct val="0"/>
        </a:spcBef>
        <a:spcAft>
          <a:spcPct val="0"/>
        </a:spcAft>
        <a:defRPr sz="3800">
          <a:solidFill>
            <a:schemeClr val="tx1"/>
          </a:solidFill>
          <a:latin typeface="Calibri" pitchFamily="34" charset="0"/>
        </a:defRPr>
      </a:lvl8pPr>
      <a:lvl9pPr marL="1814578" algn="ctr" defTabSz="453644" rtl="0" fontAlgn="base">
        <a:spcBef>
          <a:spcPct val="0"/>
        </a:spcBef>
        <a:spcAft>
          <a:spcPct val="0"/>
        </a:spcAft>
        <a:defRPr sz="3800">
          <a:solidFill>
            <a:schemeClr val="tx1"/>
          </a:solidFill>
          <a:latin typeface="Calibri" pitchFamily="34" charset="0"/>
        </a:defRPr>
      </a:lvl9pPr>
    </p:titleStyle>
    <p:body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p:bodyStyle>
    <p:otherStyle>
      <a:defPPr>
        <a:defRPr lang="is-IS"/>
      </a:defPPr>
      <a:lvl1pPr marL="0" algn="l" defTabSz="907290" rtl="0" eaLnBrk="1" latinLnBrk="0" hangingPunct="1">
        <a:defRPr sz="1800" kern="1200">
          <a:solidFill>
            <a:schemeClr val="tx1"/>
          </a:solidFill>
          <a:latin typeface="+mn-lt"/>
          <a:ea typeface="+mn-ea"/>
          <a:cs typeface="+mn-cs"/>
        </a:defRPr>
      </a:lvl1pPr>
      <a:lvl2pPr marL="453644" algn="l" defTabSz="907290" rtl="0" eaLnBrk="1" latinLnBrk="0" hangingPunct="1">
        <a:defRPr sz="1800" kern="1200">
          <a:solidFill>
            <a:schemeClr val="tx1"/>
          </a:solidFill>
          <a:latin typeface="+mn-lt"/>
          <a:ea typeface="+mn-ea"/>
          <a:cs typeface="+mn-cs"/>
        </a:defRPr>
      </a:lvl2pPr>
      <a:lvl3pPr marL="907290" algn="l" defTabSz="907290" rtl="0" eaLnBrk="1" latinLnBrk="0" hangingPunct="1">
        <a:defRPr sz="1800" kern="1200">
          <a:solidFill>
            <a:schemeClr val="tx1"/>
          </a:solidFill>
          <a:latin typeface="+mn-lt"/>
          <a:ea typeface="+mn-ea"/>
          <a:cs typeface="+mn-cs"/>
        </a:defRPr>
      </a:lvl3pPr>
      <a:lvl4pPr marL="1360932" algn="l" defTabSz="907290" rtl="0" eaLnBrk="1" latinLnBrk="0" hangingPunct="1">
        <a:defRPr sz="1800" kern="1200">
          <a:solidFill>
            <a:schemeClr val="tx1"/>
          </a:solidFill>
          <a:latin typeface="+mn-lt"/>
          <a:ea typeface="+mn-ea"/>
          <a:cs typeface="+mn-cs"/>
        </a:defRPr>
      </a:lvl4pPr>
      <a:lvl5pPr marL="1814578" algn="l" defTabSz="907290" rtl="0" eaLnBrk="1" latinLnBrk="0" hangingPunct="1">
        <a:defRPr sz="1800" kern="1200">
          <a:solidFill>
            <a:schemeClr val="tx1"/>
          </a:solidFill>
          <a:latin typeface="+mn-lt"/>
          <a:ea typeface="+mn-ea"/>
          <a:cs typeface="+mn-cs"/>
        </a:defRPr>
      </a:lvl5pPr>
      <a:lvl6pPr marL="2268221" algn="l" defTabSz="907290" rtl="0" eaLnBrk="1" latinLnBrk="0" hangingPunct="1">
        <a:defRPr sz="1800" kern="1200">
          <a:solidFill>
            <a:schemeClr val="tx1"/>
          </a:solidFill>
          <a:latin typeface="+mn-lt"/>
          <a:ea typeface="+mn-ea"/>
          <a:cs typeface="+mn-cs"/>
        </a:defRPr>
      </a:lvl6pPr>
      <a:lvl7pPr marL="2721868" algn="l" defTabSz="907290" rtl="0" eaLnBrk="1" latinLnBrk="0" hangingPunct="1">
        <a:defRPr sz="1800" kern="1200">
          <a:solidFill>
            <a:schemeClr val="tx1"/>
          </a:solidFill>
          <a:latin typeface="+mn-lt"/>
          <a:ea typeface="+mn-ea"/>
          <a:cs typeface="+mn-cs"/>
        </a:defRPr>
      </a:lvl7pPr>
      <a:lvl8pPr marL="3175511" algn="l" defTabSz="907290" rtl="0" eaLnBrk="1" latinLnBrk="0" hangingPunct="1">
        <a:defRPr sz="1800" kern="1200">
          <a:solidFill>
            <a:schemeClr val="tx1"/>
          </a:solidFill>
          <a:latin typeface="+mn-lt"/>
          <a:ea typeface="+mn-ea"/>
          <a:cs typeface="+mn-cs"/>
        </a:defRPr>
      </a:lvl8pPr>
      <a:lvl9pPr marL="3629154" algn="l" defTabSz="907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tj@hi.is"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notendur.hi.is/jtj/"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worldbank.org/en/publication/wdr2018" TargetMode="External"/><Relationship Id="rId5" Type="http://schemas.openxmlformats.org/officeDocument/2006/relationships/image" Target="../media/image4.png"/><Relationship Id="rId4" Type="http://schemas.openxmlformats.org/officeDocument/2006/relationships/hyperlink" Target="http://unesdoc.unesco.org/images/0022/002200/220033E.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uni.hi.is/jtj/files/2018/01/JTJ-Published-versio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orbes.com/sites/parmyolson/2018/08/29/pearson-education-ai/#5247fc6c18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earson.com/content/dam/one-dot-com/one-dot-com/global/Files/about-pearson/innovation/Intelligence-Unleashed-Publication.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dweek.org/ew/articles/2018/06/20/getting-feedback-right-a-qa-with-joh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I_ppt_FVS-03.jpg"/>
          <p:cNvPicPr>
            <a:picLocks noChangeAspect="1"/>
          </p:cNvPicPr>
          <p:nvPr/>
        </p:nvPicPr>
        <p:blipFill>
          <a:blip r:embed="rId2" cstate="print"/>
          <a:srcRect/>
          <a:stretch>
            <a:fillRect/>
          </a:stretch>
        </p:blipFill>
        <p:spPr bwMode="auto">
          <a:xfrm>
            <a:off x="20645" y="6357"/>
            <a:ext cx="10136187" cy="7604125"/>
          </a:xfrm>
          <a:prstGeom prst="rect">
            <a:avLst/>
          </a:prstGeom>
          <a:noFill/>
          <a:ln w="9525">
            <a:noFill/>
            <a:miter lim="800000"/>
            <a:headEnd/>
            <a:tailEnd/>
          </a:ln>
        </p:spPr>
      </p:pic>
      <p:sp>
        <p:nvSpPr>
          <p:cNvPr id="2051" name="Rectangle 2"/>
          <p:cNvSpPr>
            <a:spLocks noGrp="1"/>
          </p:cNvSpPr>
          <p:nvPr>
            <p:ph type="ctrTitle"/>
          </p:nvPr>
        </p:nvSpPr>
        <p:spPr>
          <a:xfrm>
            <a:off x="120179" y="554405"/>
            <a:ext cx="3771942" cy="1872208"/>
          </a:xfrm>
          <a:solidFill>
            <a:schemeClr val="bg1"/>
          </a:solidFill>
        </p:spPr>
        <p:txBody>
          <a:bodyPr/>
          <a:lstStyle/>
          <a:p>
            <a:r>
              <a:rPr lang="en-GB" sz="2400" dirty="0" smtClean="0">
                <a:latin typeface="+mn-lt"/>
              </a:rPr>
              <a:t>Northern Lights</a:t>
            </a:r>
            <a:br>
              <a:rPr lang="en-GB" sz="2400" dirty="0" smtClean="0">
                <a:latin typeface="+mn-lt"/>
              </a:rPr>
            </a:br>
            <a:r>
              <a:rPr lang="en-GB" sz="2400" dirty="0" smtClean="0">
                <a:latin typeface="+mn-lt"/>
              </a:rPr>
              <a:t>Espoo, Finland</a:t>
            </a:r>
            <a:br>
              <a:rPr lang="en-GB" sz="2400" dirty="0" smtClean="0">
                <a:latin typeface="+mn-lt"/>
              </a:rPr>
            </a:br>
            <a:r>
              <a:rPr lang="en-US" sz="2400" b="0" dirty="0" smtClean="0">
                <a:latin typeface="+mn-lt"/>
              </a:rPr>
              <a:t>27.-28.9.2018</a:t>
            </a:r>
            <a:endParaRPr lang="en-GB" sz="2400" b="0" dirty="0" smtClean="0">
              <a:solidFill>
                <a:srgbClr val="002060"/>
              </a:solidFill>
              <a:latin typeface="+mn-lt"/>
              <a:cs typeface="Arial" charset="0"/>
            </a:endParaRPr>
          </a:p>
        </p:txBody>
      </p:sp>
      <p:sp>
        <p:nvSpPr>
          <p:cNvPr id="2052" name="Rectangle 3"/>
          <p:cNvSpPr>
            <a:spLocks noGrp="1"/>
          </p:cNvSpPr>
          <p:nvPr>
            <p:ph type="subTitle" idx="1"/>
          </p:nvPr>
        </p:nvSpPr>
        <p:spPr>
          <a:xfrm>
            <a:off x="984282" y="3938064"/>
            <a:ext cx="8208912" cy="1166491"/>
          </a:xfrm>
        </p:spPr>
        <p:txBody>
          <a:bodyPr/>
          <a:lstStyle/>
          <a:p>
            <a:r>
              <a:rPr lang="en-US" dirty="0">
                <a:latin typeface="+mn-lt"/>
              </a:rPr>
              <a:t>In the direction of good education, teachers navigate the seas of data</a:t>
            </a:r>
            <a:endParaRPr lang="is-IS" dirty="0">
              <a:latin typeface="+mn-lt"/>
            </a:endParaRPr>
          </a:p>
        </p:txBody>
      </p:sp>
      <p:sp>
        <p:nvSpPr>
          <p:cNvPr id="5" name="Rectangle 2"/>
          <p:cNvSpPr txBox="1">
            <a:spLocks/>
          </p:cNvSpPr>
          <p:nvPr/>
        </p:nvSpPr>
        <p:spPr bwMode="auto">
          <a:xfrm>
            <a:off x="5952827" y="554404"/>
            <a:ext cx="3932897" cy="2677944"/>
          </a:xfrm>
          <a:prstGeom prst="rect">
            <a:avLst/>
          </a:prstGeom>
          <a:solidFill>
            <a:schemeClr val="bg1"/>
          </a:solidFill>
          <a:ln w="9525">
            <a:noFill/>
            <a:miter lim="800000"/>
            <a:headEnd/>
            <a:tailEnd/>
          </a:ln>
        </p:spPr>
        <p:txBody>
          <a:bodyPr vert="horz" wrap="square" lIns="90727" tIns="45364" rIns="90727" bIns="45364" numCol="1" anchor="ctr" anchorCtr="0" compatLnSpc="1">
            <a:prstTxWarp prst="textNoShape">
              <a:avLst/>
            </a:prstTxWarp>
          </a:bodyPr>
          <a:lstStyle/>
          <a:p>
            <a:r>
              <a:rPr lang="en-GB" dirty="0"/>
              <a:t>THEME</a:t>
            </a:r>
            <a:r>
              <a:rPr lang="en-GB" dirty="0" smtClean="0"/>
              <a:t>:</a:t>
            </a:r>
          </a:p>
          <a:p>
            <a:endParaRPr lang="en-GB" dirty="0"/>
          </a:p>
          <a:p>
            <a:r>
              <a:rPr lang="en-GB" dirty="0" smtClean="0"/>
              <a:t>TEACHER AND TEACHER’S ROLE</a:t>
            </a:r>
            <a:endParaRPr lang="en-GB" dirty="0"/>
          </a:p>
        </p:txBody>
      </p:sp>
      <p:sp>
        <p:nvSpPr>
          <p:cNvPr id="10" name="Rectangle 3"/>
          <p:cNvSpPr txBox="1">
            <a:spLocks/>
          </p:cNvSpPr>
          <p:nvPr/>
        </p:nvSpPr>
        <p:spPr bwMode="auto">
          <a:xfrm>
            <a:off x="1344315" y="5503466"/>
            <a:ext cx="8208912" cy="1112540"/>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lvl1pPr marL="0" indent="0" algn="ctr" defTabSz="450608" rtl="0" eaLnBrk="0" fontAlgn="base" hangingPunct="0">
              <a:spcBef>
                <a:spcPct val="20000"/>
              </a:spcBef>
              <a:spcAft>
                <a:spcPct val="0"/>
              </a:spcAft>
              <a:buFont typeface="Arial" charset="0"/>
              <a:buNone/>
              <a:defRPr sz="3200">
                <a:solidFill>
                  <a:schemeClr val="tx1"/>
                </a:solidFill>
                <a:latin typeface="Frutiger LT Std 55 Roman" pitchFamily="34" charset="0"/>
                <a:ea typeface="Arial" charset="0"/>
                <a:cs typeface="Arial" pitchFamily="34" charset="0"/>
              </a:defRPr>
            </a:lvl1pPr>
            <a:lvl2pPr marL="453644" indent="0" algn="ctr" defTabSz="450608" rtl="0" eaLnBrk="0" fontAlgn="base" hangingPunct="0">
              <a:spcBef>
                <a:spcPct val="20000"/>
              </a:spcBef>
              <a:spcAft>
                <a:spcPct val="0"/>
              </a:spcAft>
              <a:buFont typeface="Arial" charset="0"/>
              <a:buNone/>
              <a:defRPr sz="2800">
                <a:solidFill>
                  <a:schemeClr val="tx1"/>
                </a:solidFill>
                <a:latin typeface="Frutiger LT Std 55 Roman" pitchFamily="34" charset="0"/>
                <a:ea typeface="Arial" charset="0"/>
                <a:cs typeface="Arial" pitchFamily="34" charset="0"/>
              </a:defRPr>
            </a:lvl2pPr>
            <a:lvl3pPr marL="907290" indent="0" algn="ctr" defTabSz="450608" rtl="0" eaLnBrk="0" fontAlgn="base" hangingPunct="0">
              <a:spcBef>
                <a:spcPct val="20000"/>
              </a:spcBef>
              <a:spcAft>
                <a:spcPct val="0"/>
              </a:spcAft>
              <a:buFont typeface="Arial" charset="0"/>
              <a:buNone/>
              <a:defRPr sz="2300">
                <a:solidFill>
                  <a:schemeClr val="tx1"/>
                </a:solidFill>
                <a:latin typeface="Frutiger LT Std 55 Roman" pitchFamily="34" charset="0"/>
                <a:ea typeface="Arial" charset="0"/>
                <a:cs typeface="Arial" pitchFamily="34" charset="0"/>
              </a:defRPr>
            </a:lvl3pPr>
            <a:lvl4pPr marL="1360932"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4pPr>
            <a:lvl5pPr marL="1814578"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5pPr>
            <a:lvl6pPr marL="2268221" indent="0" algn="ctr" defTabSz="453644" rtl="0" fontAlgn="base">
              <a:spcBef>
                <a:spcPct val="20000"/>
              </a:spcBef>
              <a:spcAft>
                <a:spcPct val="0"/>
              </a:spcAft>
              <a:buFont typeface="Arial" charset="0"/>
              <a:buNone/>
              <a:defRPr sz="2000">
                <a:solidFill>
                  <a:schemeClr val="tx1"/>
                </a:solidFill>
                <a:latin typeface="+mn-lt"/>
              </a:defRPr>
            </a:lvl6pPr>
            <a:lvl7pPr marL="2721868" indent="0" algn="ctr" defTabSz="453644" rtl="0" fontAlgn="base">
              <a:spcBef>
                <a:spcPct val="20000"/>
              </a:spcBef>
              <a:spcAft>
                <a:spcPct val="0"/>
              </a:spcAft>
              <a:buFont typeface="Arial" charset="0"/>
              <a:buNone/>
              <a:defRPr sz="2000">
                <a:solidFill>
                  <a:schemeClr val="tx1"/>
                </a:solidFill>
                <a:latin typeface="+mn-lt"/>
              </a:defRPr>
            </a:lvl7pPr>
            <a:lvl8pPr marL="3175511" indent="0" algn="ctr" defTabSz="453644" rtl="0" fontAlgn="base">
              <a:spcBef>
                <a:spcPct val="20000"/>
              </a:spcBef>
              <a:spcAft>
                <a:spcPct val="0"/>
              </a:spcAft>
              <a:buFont typeface="Arial" charset="0"/>
              <a:buNone/>
              <a:defRPr sz="2000">
                <a:solidFill>
                  <a:schemeClr val="tx1"/>
                </a:solidFill>
                <a:latin typeface="+mn-lt"/>
              </a:defRPr>
            </a:lvl8pPr>
            <a:lvl9pPr marL="3629154" indent="0" algn="ctr" defTabSz="453644" rtl="0" fontAlgn="base">
              <a:spcBef>
                <a:spcPct val="20000"/>
              </a:spcBef>
              <a:spcAft>
                <a:spcPct val="0"/>
              </a:spcAft>
              <a:buFont typeface="Arial" charset="0"/>
              <a:buNone/>
              <a:defRPr sz="2000">
                <a:solidFill>
                  <a:schemeClr val="tx1"/>
                </a:solidFill>
                <a:latin typeface="+mn-lt"/>
              </a:defRPr>
            </a:lvl9pPr>
          </a:lstStyle>
          <a:p>
            <a:r>
              <a:rPr lang="en-GB" sz="1600" kern="0" dirty="0" smtClean="0">
                <a:latin typeface="+mn-lt"/>
                <a:cs typeface="Arial" charset="0"/>
              </a:rPr>
              <a:t>Jón Torfi Jónasson, </a:t>
            </a:r>
          </a:p>
          <a:p>
            <a:r>
              <a:rPr lang="en-GB" sz="1600" kern="0" dirty="0" smtClean="0">
                <a:latin typeface="+mn-lt"/>
                <a:cs typeface="Arial" charset="0"/>
              </a:rPr>
              <a:t>School of Education, University of Iceland             </a:t>
            </a:r>
          </a:p>
          <a:p>
            <a:r>
              <a:rPr lang="en-GB" sz="1600" u="sng" kern="0" dirty="0" smtClean="0">
                <a:latin typeface="+mn-lt"/>
                <a:cs typeface="Arial" charset="0"/>
                <a:hlinkClick r:id="rId3"/>
              </a:rPr>
              <a:t>jtj@hi.is</a:t>
            </a:r>
            <a:r>
              <a:rPr lang="en-GB" sz="1600" u="sng" kern="0" dirty="0" smtClean="0">
                <a:latin typeface="+mn-lt"/>
                <a:cs typeface="Arial" charset="0"/>
              </a:rPr>
              <a:t>        </a:t>
            </a:r>
            <a:r>
              <a:rPr lang="en-GB" sz="1600" u="sng" kern="0" dirty="0" smtClean="0">
                <a:latin typeface="+mn-lt"/>
                <a:cs typeface="Arial" charset="0"/>
                <a:hlinkClick r:id="rId4"/>
              </a:rPr>
              <a:t>https://notendur.hi.is/jtj/</a:t>
            </a:r>
            <a:r>
              <a:rPr lang="en-GB" sz="1600" u="sng" kern="0" dirty="0" smtClean="0">
                <a:latin typeface="+mn-lt"/>
                <a:cs typeface="Arial" charset="0"/>
              </a:rPr>
              <a:t> </a:t>
            </a:r>
            <a:endParaRPr lang="is-IS" sz="1600" kern="0" dirty="0" smtClean="0">
              <a:latin typeface="+mn-lt"/>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8905155" cy="2296244"/>
          </a:xfrm>
          <a:gradFill flip="none" rotWithShape="1">
            <a:gsLst>
              <a:gs pos="0">
                <a:schemeClr val="accent1">
                  <a:lumMod val="5000"/>
                  <a:lumOff val="95000"/>
                </a:schemeClr>
              </a:gs>
              <a:gs pos="100000">
                <a:srgbClr val="C00000"/>
              </a:gs>
            </a:gsLst>
            <a:lin ang="2700000" scaled="1"/>
            <a:tileRect/>
          </a:gradFill>
        </p:spPr>
        <p:txBody>
          <a:bodyPr/>
          <a:lstStyle/>
          <a:p>
            <a:pPr algn="l"/>
            <a:r>
              <a:rPr lang="en-US" sz="1400" b="0" dirty="0" smtClean="0">
                <a:latin typeface="+mj-lt"/>
              </a:rPr>
              <a:t>	</a:t>
            </a:r>
            <a:r>
              <a:rPr lang="en-US" sz="2400" b="0" dirty="0">
                <a:latin typeface="+mj-lt"/>
              </a:rPr>
              <a:t>Part I	Chapter III</a:t>
            </a:r>
            <a:br>
              <a:rPr lang="en-US" sz="2400" b="0" dirty="0">
                <a:latin typeface="+mj-lt"/>
              </a:rPr>
            </a:br>
            <a:r>
              <a:rPr lang="en-US" sz="2400" b="0" dirty="0">
                <a:latin typeface="+mj-lt"/>
              </a:rPr>
              <a:t/>
            </a:r>
            <a:br>
              <a:rPr lang="en-US" sz="2400" b="0" dirty="0">
                <a:latin typeface="+mj-lt"/>
              </a:rPr>
            </a:br>
            <a:r>
              <a:rPr lang="en-US" sz="2400" b="0" dirty="0" smtClean="0">
                <a:latin typeface="+mj-lt"/>
              </a:rPr>
              <a:t>		</a:t>
            </a:r>
            <a:r>
              <a:rPr lang="en-US" sz="2400" b="0" dirty="0" smtClean="0">
                <a:latin typeface="+mj-lt"/>
              </a:rPr>
              <a:t>What </a:t>
            </a:r>
            <a:r>
              <a:rPr lang="en-US" sz="2400" b="0" dirty="0">
                <a:latin typeface="+mj-lt"/>
              </a:rPr>
              <a:t>can we do </a:t>
            </a:r>
            <a:r>
              <a:rPr lang="en-US" sz="2400" b="0" u="sng" dirty="0">
                <a:latin typeface="+mj-lt"/>
              </a:rPr>
              <a:t>without</a:t>
            </a:r>
            <a:r>
              <a:rPr lang="en-US" sz="2400" b="0" dirty="0">
                <a:latin typeface="+mj-lt"/>
              </a:rPr>
              <a:t> </a:t>
            </a:r>
            <a:r>
              <a:rPr lang="en-US" sz="2400" b="0" dirty="0" smtClean="0">
                <a:latin typeface="+mj-lt"/>
              </a:rPr>
              <a:t>the data</a:t>
            </a:r>
            <a:r>
              <a:rPr lang="en-US" sz="2400" b="0" dirty="0" smtClean="0">
                <a:latin typeface="+mj-lt"/>
              </a:rPr>
              <a:t>?</a:t>
            </a:r>
            <a:br>
              <a:rPr lang="en-US" sz="2400" b="0" dirty="0" smtClean="0">
                <a:latin typeface="+mj-lt"/>
              </a:rPr>
            </a:b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10</a:t>
            </a:fld>
            <a:endParaRPr lang="en-US" dirty="0" smtClean="0"/>
          </a:p>
        </p:txBody>
      </p:sp>
      <p:sp>
        <p:nvSpPr>
          <p:cNvPr id="8" name="Rectangle 2"/>
          <p:cNvSpPr txBox="1">
            <a:spLocks/>
          </p:cNvSpPr>
          <p:nvPr/>
        </p:nvSpPr>
        <p:spPr bwMode="auto">
          <a:xfrm>
            <a:off x="480219" y="2440260"/>
            <a:ext cx="8856984" cy="502417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2000" dirty="0" smtClean="0">
                <a:latin typeface="+mn-lt"/>
                <a:cs typeface="Arial" panose="020B0604020202020204" pitchFamily="34" charset="0"/>
              </a:rPr>
              <a:t>How do we </a:t>
            </a:r>
            <a:r>
              <a:rPr lang="en-GB" sz="2000" dirty="0" smtClean="0">
                <a:latin typeface="+mn-lt"/>
                <a:cs typeface="Arial" panose="020B0604020202020204" pitchFamily="34" charset="0"/>
              </a:rPr>
              <a:t>guide</a:t>
            </a:r>
            <a:r>
              <a:rPr lang="en-GB" sz="2000" dirty="0" smtClean="0">
                <a:latin typeface="+mn-lt"/>
                <a:cs typeface="Arial" panose="020B0604020202020204" pitchFamily="34" charset="0"/>
              </a:rPr>
              <a:t>, instruct, teach, - feed </a:t>
            </a:r>
            <a:r>
              <a:rPr lang="en-GB" sz="2000" dirty="0" smtClean="0">
                <a:latin typeface="+mn-lt"/>
                <a:cs typeface="Arial" panose="020B0604020202020204" pitchFamily="34" charset="0"/>
              </a:rPr>
              <a:t>forward  - how do we educate? </a:t>
            </a:r>
            <a:endParaRPr lang="en-GB" sz="2000" dirty="0" smtClean="0">
              <a:latin typeface="+mn-lt"/>
              <a:cs typeface="Arial" panose="020B0604020202020204" pitchFamily="34" charset="0"/>
            </a:endParaRPr>
          </a:p>
          <a:p>
            <a:pPr marL="342900" indent="-342900">
              <a:spcBef>
                <a:spcPts val="600"/>
              </a:spcBef>
              <a:buFont typeface="Arial" panose="020B0604020202020204" pitchFamily="34" charset="0"/>
              <a:buChar char="•"/>
            </a:pPr>
            <a:r>
              <a:rPr lang="en-GB" sz="2000" dirty="0" smtClean="0">
                <a:latin typeface="+mn-lt"/>
                <a:cs typeface="Arial" panose="020B0604020202020204" pitchFamily="34" charset="0"/>
              </a:rPr>
              <a:t>On what basis do we do it? </a:t>
            </a:r>
          </a:p>
          <a:p>
            <a:pPr marL="342900" indent="-342900">
              <a:spcBef>
                <a:spcPts val="600"/>
              </a:spcBef>
              <a:buFont typeface="Arial" panose="020B0604020202020204" pitchFamily="34" charset="0"/>
              <a:buChar char="•"/>
            </a:pPr>
            <a:r>
              <a:rPr lang="en-GB" sz="2000" dirty="0" smtClean="0">
                <a:latin typeface="+mn-lt"/>
                <a:cs typeface="Arial" panose="020B0604020202020204" pitchFamily="34" charset="0"/>
              </a:rPr>
              <a:t>What knowledge (competence) and information do we need to do it properly? </a:t>
            </a:r>
          </a:p>
          <a:p>
            <a:pPr>
              <a:spcBef>
                <a:spcPts val="600"/>
              </a:spcBef>
            </a:pPr>
            <a:r>
              <a:rPr lang="en-GB" sz="2000" dirty="0" smtClean="0">
                <a:latin typeface="+mn-lt"/>
                <a:cs typeface="Arial" panose="020B0604020202020204" pitchFamily="34" charset="0"/>
              </a:rPr>
              <a:t>In particular, do we need assessment? </a:t>
            </a:r>
          </a:p>
          <a:p>
            <a:pPr>
              <a:spcBef>
                <a:spcPts val="600"/>
              </a:spcBef>
            </a:pPr>
            <a:r>
              <a:rPr lang="en-GB" sz="2000" dirty="0" smtClean="0">
                <a:latin typeface="+mn-lt"/>
                <a:cs typeface="Arial" panose="020B0604020202020204" pitchFamily="34" charset="0"/>
              </a:rPr>
              <a:t>What do we call assessment? What type of information do we need, or would be most helpful? When is information equivalent to data, and when is it not?</a:t>
            </a:r>
          </a:p>
          <a:p>
            <a:pPr>
              <a:spcBef>
                <a:spcPts val="600"/>
              </a:spcBef>
            </a:pPr>
            <a:r>
              <a:rPr lang="en-GB" sz="2000" dirty="0" smtClean="0">
                <a:latin typeface="+mn-lt"/>
                <a:cs typeface="Arial" panose="020B0604020202020204" pitchFamily="34" charset="0"/>
              </a:rPr>
              <a:t>When is data useful, and when is it needed and then for what? </a:t>
            </a:r>
            <a:endParaRPr lang="en-GB" sz="2000" dirty="0">
              <a:latin typeface="+mn-lt"/>
              <a:cs typeface="Arial" panose="020B0604020202020204" pitchFamily="34" charset="0"/>
            </a:endParaRPr>
          </a:p>
          <a:p>
            <a:pPr>
              <a:spcBef>
                <a:spcPts val="600"/>
              </a:spcBef>
            </a:pPr>
            <a:r>
              <a:rPr lang="en-GB" sz="2000" dirty="0" smtClean="0">
                <a:latin typeface="+mn-lt"/>
                <a:cs typeface="Arial" panose="020B0604020202020204" pitchFamily="34" charset="0"/>
              </a:rPr>
              <a:t>These are definitional issues, and they are crucial for the whole educational establishment – which has not, by any means paid sufficient attention </a:t>
            </a:r>
            <a:r>
              <a:rPr lang="en-GB" sz="2000" dirty="0" smtClean="0">
                <a:latin typeface="+mn-lt"/>
                <a:cs typeface="Arial" panose="020B0604020202020204" pitchFamily="34" charset="0"/>
              </a:rPr>
              <a:t>to them, </a:t>
            </a:r>
            <a:r>
              <a:rPr lang="en-GB" sz="2000" dirty="0" smtClean="0">
                <a:latin typeface="+mn-lt"/>
                <a:cs typeface="Arial" panose="020B0604020202020204" pitchFamily="34" charset="0"/>
              </a:rPr>
              <a:t>and thus has not addressed </a:t>
            </a:r>
            <a:r>
              <a:rPr lang="en-GB" sz="2000" dirty="0" smtClean="0">
                <a:latin typeface="+mn-lt"/>
                <a:cs typeface="Arial" panose="020B0604020202020204" pitchFamily="34" charset="0"/>
              </a:rPr>
              <a:t>them </a:t>
            </a:r>
            <a:r>
              <a:rPr lang="en-GB" sz="2000" dirty="0" smtClean="0">
                <a:latin typeface="+mn-lt"/>
                <a:cs typeface="Arial" panose="020B0604020202020204" pitchFamily="34" charset="0"/>
              </a:rPr>
              <a:t>critically. </a:t>
            </a:r>
            <a:endParaRPr lang="en-GB" sz="2000" dirty="0">
              <a:latin typeface="+mn-lt"/>
              <a:cs typeface="Arial" panose="020B0604020202020204" pitchFamily="34" charset="0"/>
            </a:endParaRPr>
          </a:p>
          <a:p>
            <a:pPr>
              <a:spcBef>
                <a:spcPts val="600"/>
              </a:spcBef>
            </a:pPr>
            <a:r>
              <a:rPr lang="en-GB" sz="2000" dirty="0" smtClean="0">
                <a:latin typeface="+mn-lt"/>
                <a:cs typeface="Arial" panose="020B0604020202020204" pitchFamily="34" charset="0"/>
              </a:rPr>
              <a:t>Another way to approach this issue is to explore the question: When moving into the arena of formative assessment, could we do the formative part without the assessment part? </a:t>
            </a:r>
          </a:p>
          <a:p>
            <a:pPr>
              <a:spcBef>
                <a:spcPts val="600"/>
              </a:spcBef>
            </a:pPr>
            <a:endParaRPr lang="en-GB" sz="2000" dirty="0" smtClean="0">
              <a:latin typeface="+mn-lt"/>
              <a:cs typeface="Arial" panose="020B0604020202020204" pitchFamily="34" charset="0"/>
            </a:endParaRPr>
          </a:p>
          <a:p>
            <a:pPr>
              <a:spcBef>
                <a:spcPts val="600"/>
              </a:spcBef>
            </a:pPr>
            <a:endParaRPr lang="en-US" sz="2000" dirty="0">
              <a:latin typeface="+mn-lt"/>
            </a:endParaRPr>
          </a:p>
        </p:txBody>
      </p:sp>
    </p:spTree>
    <p:extLst>
      <p:ext uri="{BB962C8B-B14F-4D97-AF65-F5344CB8AC3E}">
        <p14:creationId xmlns:p14="http://schemas.microsoft.com/office/powerpoint/2010/main" val="31348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8905155" cy="2296244"/>
          </a:xfrm>
          <a:gradFill flip="none" rotWithShape="1">
            <a:gsLst>
              <a:gs pos="0">
                <a:schemeClr val="accent1">
                  <a:lumMod val="5000"/>
                  <a:lumOff val="95000"/>
                </a:schemeClr>
              </a:gs>
              <a:gs pos="100000">
                <a:srgbClr val="00B050"/>
              </a:gs>
            </a:gsLst>
            <a:lin ang="2700000" scaled="1"/>
            <a:tileRect/>
          </a:gradFill>
        </p:spPr>
        <p:txBody>
          <a:bodyPr/>
          <a:lstStyle/>
          <a:p>
            <a:pPr algn="l"/>
            <a:r>
              <a:rPr lang="en-US" sz="2400" b="0" dirty="0" smtClean="0">
                <a:latin typeface="+mj-lt"/>
              </a:rPr>
              <a:t>	Part I	Chapter IV – an aside</a:t>
            </a:r>
            <a:br>
              <a:rPr lang="en-US" sz="2400" b="0" dirty="0" smtClean="0">
                <a:latin typeface="+mj-lt"/>
              </a:rPr>
            </a:br>
            <a:r>
              <a:rPr lang="en-US" sz="2400" b="0" dirty="0">
                <a:latin typeface="+mj-lt"/>
              </a:rPr>
              <a:t>	</a:t>
            </a:r>
            <a:r>
              <a:rPr lang="en-US" sz="2400" b="0" dirty="0" smtClean="0">
                <a:latin typeface="+mj-lt"/>
              </a:rPr>
              <a:t>Does </a:t>
            </a:r>
            <a:r>
              <a:rPr lang="en-US" sz="2400" b="0" dirty="0">
                <a:latin typeface="+mj-lt"/>
              </a:rPr>
              <a:t>data and data collection present any pernicious effects</a:t>
            </a:r>
            <a:r>
              <a:rPr lang="en-US" sz="2400" b="0" dirty="0" smtClean="0">
                <a:latin typeface="+mj-lt"/>
              </a:rPr>
              <a:t>?</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11</a:t>
            </a:fld>
            <a:endParaRPr lang="en-US" dirty="0" smtClean="0"/>
          </a:p>
        </p:txBody>
      </p:sp>
      <p:sp>
        <p:nvSpPr>
          <p:cNvPr id="8" name="Rectangle 2"/>
          <p:cNvSpPr txBox="1">
            <a:spLocks/>
          </p:cNvSpPr>
          <p:nvPr/>
        </p:nvSpPr>
        <p:spPr bwMode="auto">
          <a:xfrm>
            <a:off x="624235" y="2440260"/>
            <a:ext cx="8568952" cy="482453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dirty="0" smtClean="0">
                <a:latin typeface="+mn-lt"/>
                <a:cs typeface="Arial" panose="020B0604020202020204" pitchFamily="34" charset="0"/>
              </a:rPr>
              <a:t>There are as always both pluses and minuses. </a:t>
            </a:r>
            <a:r>
              <a:rPr lang="en-US" dirty="0" smtClean="0">
                <a:latin typeface="+mn-lt"/>
              </a:rPr>
              <a:t>I </a:t>
            </a:r>
            <a:r>
              <a:rPr lang="en-US" dirty="0">
                <a:latin typeface="+mn-lt"/>
              </a:rPr>
              <a:t>will, </a:t>
            </a:r>
            <a:r>
              <a:rPr lang="en-US" dirty="0" smtClean="0">
                <a:latin typeface="+mn-lt"/>
              </a:rPr>
              <a:t>but </a:t>
            </a:r>
            <a:r>
              <a:rPr lang="en-US" dirty="0">
                <a:latin typeface="+mn-lt"/>
              </a:rPr>
              <a:t>very briefly, touch on the potential negative washback effects of testing, but that discussion may detract from my main points. </a:t>
            </a:r>
            <a:endParaRPr lang="en-US" dirty="0" smtClean="0">
              <a:latin typeface="+mn-lt"/>
            </a:endParaRPr>
          </a:p>
          <a:p>
            <a:pPr>
              <a:spcBef>
                <a:spcPts val="600"/>
              </a:spcBef>
            </a:pPr>
            <a:r>
              <a:rPr lang="en-US" dirty="0" smtClean="0">
                <a:latin typeface="+mn-lt"/>
              </a:rPr>
              <a:t>Here</a:t>
            </a:r>
            <a:r>
              <a:rPr lang="en-US" dirty="0">
                <a:latin typeface="+mn-lt"/>
              </a:rPr>
              <a:t>, </a:t>
            </a:r>
            <a:r>
              <a:rPr lang="en-US" dirty="0" smtClean="0">
                <a:latin typeface="+mn-lt"/>
              </a:rPr>
              <a:t>I note three </a:t>
            </a:r>
            <a:r>
              <a:rPr lang="en-US" dirty="0" smtClean="0">
                <a:latin typeface="+mn-lt"/>
              </a:rPr>
              <a:t>concerns</a:t>
            </a:r>
            <a:endParaRPr lang="en-US" dirty="0" smtClean="0">
              <a:latin typeface="+mn-lt"/>
            </a:endParaRPr>
          </a:p>
          <a:p>
            <a:pPr marL="514350" indent="-514350">
              <a:spcBef>
                <a:spcPts val="600"/>
              </a:spcBef>
              <a:buAutoNum type="romanUcPeriod"/>
            </a:pPr>
            <a:r>
              <a:rPr lang="en-US" dirty="0" smtClean="0">
                <a:latin typeface="+mn-lt"/>
              </a:rPr>
              <a:t>The f</a:t>
            </a:r>
            <a:r>
              <a:rPr lang="en-US" dirty="0" smtClean="0">
                <a:latin typeface="+mn-lt"/>
              </a:rPr>
              <a:t>irst </a:t>
            </a:r>
            <a:r>
              <a:rPr lang="en-US" dirty="0">
                <a:latin typeface="+mn-lt"/>
              </a:rPr>
              <a:t>is that proper assessment methods are (increasingly) complex and demand much </a:t>
            </a:r>
            <a:r>
              <a:rPr lang="en-US" dirty="0" smtClean="0">
                <a:latin typeface="+mn-lt"/>
              </a:rPr>
              <a:t>knowledge (in fact expertise), </a:t>
            </a:r>
            <a:r>
              <a:rPr lang="en-US" dirty="0">
                <a:latin typeface="+mn-lt"/>
              </a:rPr>
              <a:t>attention, time and </a:t>
            </a:r>
            <a:r>
              <a:rPr lang="en-US" dirty="0" smtClean="0">
                <a:latin typeface="+mn-lt"/>
              </a:rPr>
              <a:t>perhaps stress </a:t>
            </a:r>
            <a:r>
              <a:rPr lang="en-US" dirty="0">
                <a:latin typeface="+mn-lt"/>
              </a:rPr>
              <a:t>by the schools and teachers, which </a:t>
            </a:r>
            <a:r>
              <a:rPr lang="en-US" dirty="0" smtClean="0">
                <a:latin typeface="+mn-lt"/>
              </a:rPr>
              <a:t>often consumes </a:t>
            </a:r>
            <a:r>
              <a:rPr lang="en-US" dirty="0">
                <a:latin typeface="+mn-lt"/>
              </a:rPr>
              <a:t>formidable energy. </a:t>
            </a:r>
            <a:r>
              <a:rPr lang="en-US" dirty="0" smtClean="0">
                <a:latin typeface="+mn-lt"/>
              </a:rPr>
              <a:t>Therefore the benefits must be judged in this context.</a:t>
            </a:r>
          </a:p>
          <a:p>
            <a:pPr marL="514350" indent="-514350">
              <a:spcBef>
                <a:spcPts val="600"/>
              </a:spcBef>
              <a:buAutoNum type="romanUcPeriod"/>
            </a:pPr>
            <a:r>
              <a:rPr lang="en-US" dirty="0" smtClean="0">
                <a:latin typeface="+mn-lt"/>
              </a:rPr>
              <a:t>The s</a:t>
            </a:r>
            <a:r>
              <a:rPr lang="en-US" dirty="0" smtClean="0">
                <a:latin typeface="+mn-lt"/>
              </a:rPr>
              <a:t>econd</a:t>
            </a:r>
            <a:r>
              <a:rPr lang="en-US" dirty="0">
                <a:latin typeface="+mn-lt"/>
              </a:rPr>
              <a:t> </a:t>
            </a:r>
            <a:r>
              <a:rPr lang="en-US" dirty="0" smtClean="0">
                <a:latin typeface="+mn-lt"/>
              </a:rPr>
              <a:t>is that</a:t>
            </a:r>
            <a:r>
              <a:rPr lang="en-US" dirty="0" smtClean="0">
                <a:latin typeface="+mn-lt"/>
              </a:rPr>
              <a:t> </a:t>
            </a:r>
            <a:r>
              <a:rPr lang="en-US" dirty="0">
                <a:latin typeface="+mn-lt"/>
              </a:rPr>
              <a:t>fields that are competently assessed tend to gain in focus as compared to those that are not. T</a:t>
            </a:r>
            <a:r>
              <a:rPr lang="en-US" dirty="0" smtClean="0">
                <a:latin typeface="+mn-lt"/>
              </a:rPr>
              <a:t>his naturally relates to the stakes involved, but </a:t>
            </a:r>
            <a:r>
              <a:rPr lang="en-US" dirty="0" smtClean="0">
                <a:latin typeface="+mn-lt"/>
              </a:rPr>
              <a:t>they may </a:t>
            </a:r>
            <a:r>
              <a:rPr lang="en-US" dirty="0" smtClean="0">
                <a:latin typeface="+mn-lt"/>
              </a:rPr>
              <a:t>not tell the whole story. </a:t>
            </a:r>
          </a:p>
          <a:p>
            <a:pPr marL="514350" indent="-514350">
              <a:spcBef>
                <a:spcPts val="600"/>
              </a:spcBef>
              <a:buAutoNum type="romanUcPeriod"/>
            </a:pPr>
            <a:r>
              <a:rPr lang="en-US" dirty="0" smtClean="0">
                <a:latin typeface="+mn-lt"/>
              </a:rPr>
              <a:t>However</a:t>
            </a:r>
            <a:r>
              <a:rPr lang="en-US" dirty="0">
                <a:latin typeface="+mn-lt"/>
              </a:rPr>
              <a:t>, the main </a:t>
            </a:r>
            <a:r>
              <a:rPr lang="en-US" dirty="0" smtClean="0">
                <a:latin typeface="+mn-lt"/>
              </a:rPr>
              <a:t>concern </a:t>
            </a:r>
            <a:r>
              <a:rPr lang="en-US" dirty="0">
                <a:latin typeface="+mn-lt"/>
              </a:rPr>
              <a:t>is that the well-intended emphasis on data and evaluation highlights the assessment characteristics of the school system rather than its educational character. </a:t>
            </a:r>
            <a:r>
              <a:rPr lang="en-US" dirty="0" smtClean="0">
                <a:latin typeface="+mn-lt"/>
              </a:rPr>
              <a:t>It tends to dominate the tone of the </a:t>
            </a:r>
            <a:r>
              <a:rPr lang="en-US" dirty="0" smtClean="0">
                <a:latin typeface="+mn-lt"/>
              </a:rPr>
              <a:t>discourse, and thus </a:t>
            </a:r>
            <a:r>
              <a:rPr lang="en-US" dirty="0" smtClean="0">
                <a:latin typeface="+mn-lt"/>
              </a:rPr>
              <a:t>the nature of </a:t>
            </a:r>
            <a:r>
              <a:rPr lang="en-US" dirty="0" smtClean="0">
                <a:latin typeface="+mn-lt"/>
              </a:rPr>
              <a:t>education, </a:t>
            </a:r>
            <a:r>
              <a:rPr lang="en-US" dirty="0" smtClean="0">
                <a:latin typeface="+mn-lt"/>
              </a:rPr>
              <a:t>in the process. </a:t>
            </a:r>
            <a:r>
              <a:rPr lang="en-US" dirty="0" smtClean="0">
                <a:latin typeface="+mn-lt"/>
              </a:rPr>
              <a:t>I think this needs to be attended to. </a:t>
            </a:r>
            <a:endParaRPr lang="en-US" dirty="0">
              <a:latin typeface="+mn-lt"/>
            </a:endParaRPr>
          </a:p>
        </p:txBody>
      </p:sp>
    </p:spTree>
    <p:extLst>
      <p:ext uri="{BB962C8B-B14F-4D97-AF65-F5344CB8AC3E}">
        <p14:creationId xmlns:p14="http://schemas.microsoft.com/office/powerpoint/2010/main" val="24802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667875" cy="1936204"/>
          </a:xfrm>
          <a:gradFill flip="none" rotWithShape="1">
            <a:gsLst>
              <a:gs pos="0">
                <a:schemeClr val="accent1">
                  <a:lumMod val="5000"/>
                  <a:lumOff val="95000"/>
                </a:schemeClr>
              </a:gs>
              <a:gs pos="100000">
                <a:srgbClr val="FFC000"/>
              </a:gs>
            </a:gsLst>
            <a:lin ang="2700000" scaled="1"/>
            <a:tileRect/>
          </a:gradFill>
        </p:spPr>
        <p:txBody>
          <a:bodyPr/>
          <a:lstStyle/>
          <a:p>
            <a:pPr algn="l"/>
            <a:r>
              <a:rPr lang="en-US" sz="2400" b="0" dirty="0" smtClean="0">
                <a:latin typeface="+mj-lt"/>
              </a:rPr>
              <a:t>	</a:t>
            </a:r>
            <a:r>
              <a:rPr lang="en-US" sz="2000" b="0" dirty="0" smtClean="0">
                <a:latin typeface="+mj-lt"/>
              </a:rPr>
              <a:t>Part II	</a:t>
            </a:r>
            <a:br>
              <a:rPr lang="en-US" sz="2000" b="0" dirty="0" smtClean="0">
                <a:latin typeface="+mj-lt"/>
              </a:rPr>
            </a:br>
            <a:r>
              <a:rPr lang="en-US" sz="2000" b="0" dirty="0">
                <a:latin typeface="+mj-lt"/>
              </a:rPr>
              <a:t>	</a:t>
            </a:r>
            <a:r>
              <a:rPr lang="en-US" sz="2000" b="0" dirty="0" smtClean="0">
                <a:latin typeface="+mj-lt"/>
              </a:rPr>
              <a:t>	Turning to the overarching aims of education:</a:t>
            </a:r>
            <a:r>
              <a:rPr lang="en-US" sz="2000" b="0" dirty="0">
                <a:latin typeface="+mj-lt"/>
              </a:rPr>
              <a:t>	</a:t>
            </a:r>
            <a:r>
              <a:rPr lang="en-US" sz="2000" b="0" dirty="0" smtClean="0">
                <a:latin typeface="+mj-lt"/>
              </a:rPr>
              <a:t/>
            </a:r>
            <a:br>
              <a:rPr lang="en-US" sz="2000" b="0" dirty="0" smtClean="0">
                <a:latin typeface="+mj-lt"/>
              </a:rPr>
            </a:br>
            <a:r>
              <a:rPr lang="en-US" sz="2000" b="0" dirty="0">
                <a:latin typeface="+mj-lt"/>
              </a:rPr>
              <a:t/>
            </a:r>
            <a:br>
              <a:rPr lang="en-US" sz="2000" b="0" dirty="0">
                <a:latin typeface="+mj-lt"/>
              </a:rPr>
            </a:br>
            <a:r>
              <a:rPr lang="en-US" sz="2000" b="0" dirty="0" smtClean="0">
                <a:latin typeface="+mj-lt"/>
              </a:rPr>
              <a:t>		</a:t>
            </a:r>
            <a:r>
              <a:rPr lang="en-US" sz="2400" b="0" dirty="0" smtClean="0">
                <a:latin typeface="+mj-lt"/>
              </a:rPr>
              <a:t>Where </a:t>
            </a:r>
            <a:r>
              <a:rPr lang="en-US" sz="2400" b="0" dirty="0">
                <a:latin typeface="+mj-lt"/>
              </a:rPr>
              <a:t>is the place for education within </a:t>
            </a:r>
            <a:r>
              <a:rPr lang="en-US" sz="2400" b="0" dirty="0" smtClean="0">
                <a:latin typeface="+mj-lt"/>
              </a:rPr>
              <a:t>the various data </a:t>
            </a:r>
            <a:r>
              <a:rPr lang="en-US" sz="2400" b="0" dirty="0">
                <a:latin typeface="+mj-lt"/>
              </a:rPr>
              <a:t>discourses</a:t>
            </a:r>
            <a:r>
              <a:rPr lang="en-US" sz="2400" b="0" dirty="0" smtClean="0">
                <a:latin typeface="+mj-lt"/>
              </a:rPr>
              <a:t>?</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12</a:t>
            </a:fld>
            <a:endParaRPr lang="en-US" dirty="0" smtClean="0"/>
          </a:p>
        </p:txBody>
      </p:sp>
      <p:sp>
        <p:nvSpPr>
          <p:cNvPr id="8" name="Rectangle 2"/>
          <p:cNvSpPr txBox="1">
            <a:spLocks/>
          </p:cNvSpPr>
          <p:nvPr/>
        </p:nvSpPr>
        <p:spPr bwMode="auto">
          <a:xfrm>
            <a:off x="552227" y="1943303"/>
            <a:ext cx="9505056" cy="531872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dirty="0" smtClean="0">
                <a:latin typeface="+mn-lt"/>
                <a:cs typeface="Arial" panose="020B0604020202020204" pitchFamily="34" charset="0"/>
              </a:rPr>
              <a:t>To me, this increasingly pressing </a:t>
            </a:r>
            <a:r>
              <a:rPr lang="en-GB" dirty="0" smtClean="0">
                <a:latin typeface="+mn-lt"/>
                <a:cs typeface="Arial" panose="020B0604020202020204" pitchFamily="34" charset="0"/>
              </a:rPr>
              <a:t>question, </a:t>
            </a:r>
            <a:r>
              <a:rPr lang="en-GB" dirty="0" smtClean="0">
                <a:latin typeface="+mn-lt"/>
                <a:cs typeface="Arial" panose="020B0604020202020204" pitchFamily="34" charset="0"/>
              </a:rPr>
              <a:t>may possibly be crowded-out, in an environment dominated by the understandable strive for accountability, assessment </a:t>
            </a:r>
            <a:r>
              <a:rPr lang="en-GB" b="1" dirty="0" smtClean="0">
                <a:latin typeface="+mn-lt"/>
                <a:cs typeface="Arial" panose="020B0604020202020204" pitchFamily="34" charset="0"/>
              </a:rPr>
              <a:t>and data</a:t>
            </a:r>
            <a:r>
              <a:rPr lang="en-GB" dirty="0" smtClean="0">
                <a:latin typeface="+mn-lt"/>
                <a:cs typeface="Arial" panose="020B0604020202020204" pitchFamily="34" charset="0"/>
              </a:rPr>
              <a:t>. </a:t>
            </a:r>
          </a:p>
          <a:p>
            <a:pPr>
              <a:spcBef>
                <a:spcPts val="600"/>
              </a:spcBef>
            </a:pPr>
            <a:r>
              <a:rPr lang="en-GB" dirty="0" smtClean="0">
                <a:latin typeface="+mn-lt"/>
                <a:cs typeface="Arial" panose="020B0604020202020204" pitchFamily="34" charset="0"/>
              </a:rPr>
              <a:t>Thus I ask, if the challenges of the next decades and the possibly dwindling truly educational character of the school system have perhaps been marginalised by our genuine endeavour to do even better what we have been striving to do well for the last several decades? </a:t>
            </a:r>
          </a:p>
          <a:p>
            <a:pPr>
              <a:spcBef>
                <a:spcPts val="600"/>
              </a:spcBef>
            </a:pPr>
            <a:r>
              <a:rPr lang="en-GB" dirty="0" smtClean="0">
                <a:latin typeface="+mn-lt"/>
                <a:cs typeface="Arial" panose="020B0604020202020204" pitchFamily="34" charset="0"/>
              </a:rPr>
              <a:t>This concern about an unduly narrow perspective is at least partly acknowledged by the recent emphasis UNESCO and OECD have placed on welfare, global competencies and sustainability issues. See also documents from the World Bank and </a:t>
            </a:r>
            <a:r>
              <a:rPr lang="en-GB" dirty="0" smtClean="0">
                <a:latin typeface="+mn-lt"/>
                <a:cs typeface="Arial" panose="020B0604020202020204" pitchFamily="34" charset="0"/>
              </a:rPr>
              <a:t>the World </a:t>
            </a:r>
            <a:r>
              <a:rPr lang="en-GB" dirty="0" smtClean="0">
                <a:latin typeface="+mn-lt"/>
                <a:cs typeface="Arial" panose="020B0604020202020204" pitchFamily="34" charset="0"/>
              </a:rPr>
              <a:t>economic forum. </a:t>
            </a:r>
          </a:p>
          <a:p>
            <a:pPr>
              <a:spcBef>
                <a:spcPts val="600"/>
              </a:spcBef>
            </a:pPr>
            <a:r>
              <a:rPr lang="en-GB" dirty="0" smtClean="0">
                <a:latin typeface="+mn-lt"/>
                <a:cs typeface="Arial" panose="020B0604020202020204" pitchFamily="34" charset="0"/>
              </a:rPr>
              <a:t>Interesting educational thinkers – understood and understand the breadth of the task, the personal, the humanistic and cultural, emotional, social, democratic, communicative,  -- and  the physical and the artistic dimensions, + </a:t>
            </a:r>
            <a:r>
              <a:rPr lang="en-GB" dirty="0" smtClean="0">
                <a:latin typeface="+mn-lt"/>
                <a:cs typeface="Arial" panose="020B0604020202020204" pitchFamily="34" charset="0"/>
              </a:rPr>
              <a:t>there is the question about various </a:t>
            </a:r>
            <a:r>
              <a:rPr lang="en-GB" dirty="0" smtClean="0">
                <a:latin typeface="+mn-lt"/>
                <a:cs typeface="Arial" panose="020B0604020202020204" pitchFamily="34" charset="0"/>
              </a:rPr>
              <a:t>new subjects (where are they?), making sure the students ….</a:t>
            </a:r>
          </a:p>
          <a:p>
            <a:pPr>
              <a:spcBef>
                <a:spcPts val="600"/>
              </a:spcBef>
            </a:pPr>
            <a:r>
              <a:rPr lang="en-GB" dirty="0" smtClean="0">
                <a:latin typeface="+mn-lt"/>
                <a:cs typeface="Arial" panose="020B0604020202020204" pitchFamily="34" charset="0"/>
              </a:rPr>
              <a:t>Education </a:t>
            </a:r>
            <a:r>
              <a:rPr lang="en-GB" dirty="0">
                <a:latin typeface="+mn-lt"/>
                <a:cs typeface="Arial" panose="020B0604020202020204" pitchFamily="34" charset="0"/>
              </a:rPr>
              <a:t>is primarily a cultural endeavour, focussing on people as persons and their societies, fostering communication and creativity. </a:t>
            </a:r>
            <a:r>
              <a:rPr lang="en-GB" dirty="0" smtClean="0">
                <a:latin typeface="+mn-lt"/>
                <a:cs typeface="Arial" panose="020B0604020202020204" pitchFamily="34" charset="0"/>
              </a:rPr>
              <a:t>The operation of the system must reflect this very clearly.</a:t>
            </a:r>
          </a:p>
          <a:p>
            <a:pPr>
              <a:spcBef>
                <a:spcPts val="600"/>
              </a:spcBef>
            </a:pPr>
            <a:endParaRPr lang="en-GB" sz="1000" dirty="0" smtClean="0">
              <a:latin typeface="+mn-lt"/>
              <a:cs typeface="Arial" panose="020B0604020202020204" pitchFamily="34" charset="0"/>
            </a:endParaRPr>
          </a:p>
          <a:p>
            <a:pPr>
              <a:spcBef>
                <a:spcPts val="600"/>
              </a:spcBef>
            </a:pPr>
            <a:r>
              <a:rPr lang="en-GB" sz="2400" dirty="0" smtClean="0">
                <a:latin typeface="+mn-lt"/>
                <a:cs typeface="Arial" panose="020B0604020202020204" pitchFamily="34" charset="0"/>
              </a:rPr>
              <a:t>Thus</a:t>
            </a:r>
            <a:r>
              <a:rPr lang="en-GB" sz="2400" dirty="0">
                <a:latin typeface="+mn-lt"/>
                <a:cs typeface="Arial" panose="020B0604020202020204" pitchFamily="34" charset="0"/>
              </a:rPr>
              <a:t>, I conclude </a:t>
            </a:r>
            <a:r>
              <a:rPr lang="en-GB" sz="2400" dirty="0" smtClean="0">
                <a:latin typeface="+mn-lt"/>
                <a:cs typeface="Arial" panose="020B0604020202020204" pitchFamily="34" charset="0"/>
              </a:rPr>
              <a:t>this </a:t>
            </a:r>
            <a:r>
              <a:rPr lang="en-GB" sz="2400" dirty="0" smtClean="0">
                <a:latin typeface="+mn-lt"/>
                <a:cs typeface="Arial" panose="020B0604020202020204" pitchFamily="34" charset="0"/>
              </a:rPr>
              <a:t>part, </a:t>
            </a:r>
            <a:r>
              <a:rPr lang="en-GB" sz="2400" dirty="0" smtClean="0">
                <a:latin typeface="+mn-lt"/>
                <a:cs typeface="Arial" panose="020B0604020202020204" pitchFamily="34" charset="0"/>
              </a:rPr>
              <a:t>by </a:t>
            </a:r>
            <a:r>
              <a:rPr lang="en-GB" sz="2400" dirty="0">
                <a:latin typeface="+mn-lt"/>
                <a:cs typeface="Arial" panose="020B0604020202020204" pitchFamily="34" charset="0"/>
              </a:rPr>
              <a:t>asking how we can set as a priority that teachers navigate the seas of data in the direction of good </a:t>
            </a:r>
            <a:r>
              <a:rPr lang="en-GB" sz="2400" dirty="0" smtClean="0">
                <a:latin typeface="+mn-lt"/>
                <a:cs typeface="Arial" panose="020B0604020202020204" pitchFamily="34" charset="0"/>
              </a:rPr>
              <a:t>education? </a:t>
            </a:r>
            <a:endParaRPr lang="en-US" sz="2400" dirty="0">
              <a:latin typeface="+mn-lt"/>
            </a:endParaRPr>
          </a:p>
        </p:txBody>
      </p:sp>
    </p:spTree>
    <p:extLst>
      <p:ext uri="{BB962C8B-B14F-4D97-AF65-F5344CB8AC3E}">
        <p14:creationId xmlns:p14="http://schemas.microsoft.com/office/powerpoint/2010/main" val="5725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8833147" cy="1936204"/>
          </a:xfrm>
          <a:gradFill flip="none" rotWithShape="1">
            <a:gsLst>
              <a:gs pos="0">
                <a:schemeClr val="accent1">
                  <a:lumMod val="5000"/>
                  <a:lumOff val="95000"/>
                </a:schemeClr>
              </a:gs>
              <a:gs pos="100000">
                <a:srgbClr val="FFFF00"/>
              </a:gs>
            </a:gsLst>
            <a:lin ang="2700000" scaled="1"/>
            <a:tileRect/>
          </a:gradFill>
        </p:spPr>
        <p:txBody>
          <a:bodyPr/>
          <a:lstStyle/>
          <a:p>
            <a:pPr algn="l"/>
            <a:r>
              <a:rPr lang="en-US" sz="2000" b="0" dirty="0">
                <a:latin typeface="+mj-lt"/>
              </a:rPr>
              <a:t>	</a:t>
            </a:r>
            <a:r>
              <a:rPr lang="en-US" sz="2000" b="0" dirty="0" smtClean="0">
                <a:latin typeface="+mj-lt"/>
              </a:rPr>
              <a:t>Part III – a footnote</a:t>
            </a:r>
            <a:br>
              <a:rPr lang="en-US" sz="2000" b="0" dirty="0" smtClean="0">
                <a:latin typeface="+mj-lt"/>
              </a:rPr>
            </a:br>
            <a:r>
              <a:rPr lang="en-US" sz="2000" b="0" dirty="0">
                <a:latin typeface="+mj-lt"/>
              </a:rPr>
              <a:t>	</a:t>
            </a:r>
            <a:r>
              <a:rPr lang="en-US" sz="2000" b="0" dirty="0" smtClean="0">
                <a:latin typeface="+mj-lt"/>
              </a:rPr>
              <a:t/>
            </a:r>
            <a:br>
              <a:rPr lang="en-US" sz="2000" b="0" dirty="0" smtClean="0">
                <a:latin typeface="+mj-lt"/>
              </a:rPr>
            </a:br>
            <a:r>
              <a:rPr lang="en-US" sz="2000" b="0" dirty="0">
                <a:latin typeface="+mj-lt"/>
              </a:rPr>
              <a:t>	</a:t>
            </a:r>
            <a:r>
              <a:rPr lang="en-US" sz="2000" b="0" dirty="0" smtClean="0">
                <a:latin typeface="+mj-lt"/>
              </a:rPr>
              <a:t>What </a:t>
            </a:r>
            <a:r>
              <a:rPr lang="en-US" sz="2000" b="0" dirty="0">
                <a:latin typeface="+mj-lt"/>
              </a:rPr>
              <a:t>might be most useful for teachers to know</a:t>
            </a:r>
            <a:r>
              <a:rPr lang="en-US" sz="2000" b="0" dirty="0" smtClean="0">
                <a:latin typeface="+mj-lt"/>
              </a:rPr>
              <a:t>?</a:t>
            </a:r>
            <a:endParaRPr lang="en-US" sz="2000" b="0" dirty="0">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13</a:t>
            </a:fld>
            <a:endParaRPr lang="en-US" dirty="0" smtClean="0"/>
          </a:p>
        </p:txBody>
      </p:sp>
      <p:sp>
        <p:nvSpPr>
          <p:cNvPr id="8" name="Rectangle 2"/>
          <p:cNvSpPr txBox="1">
            <a:spLocks/>
          </p:cNvSpPr>
          <p:nvPr/>
        </p:nvSpPr>
        <p:spPr bwMode="auto">
          <a:xfrm>
            <a:off x="912267" y="2080220"/>
            <a:ext cx="7200800" cy="468091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dirty="0" smtClean="0">
                <a:latin typeface="+mn-lt"/>
                <a:cs typeface="Arial" panose="020B0604020202020204" pitchFamily="34" charset="0"/>
              </a:rPr>
              <a:t>What might teachers be taught in a </a:t>
            </a:r>
            <a:r>
              <a:rPr lang="en-GB" b="1" dirty="0" smtClean="0">
                <a:latin typeface="+mn-lt"/>
                <a:cs typeface="Arial" panose="020B0604020202020204" pitchFamily="34" charset="0"/>
              </a:rPr>
              <a:t>practical course on education and data</a:t>
            </a:r>
            <a:r>
              <a:rPr lang="en-GB" dirty="0" smtClean="0">
                <a:latin typeface="+mn-lt"/>
                <a:cs typeface="Arial" panose="020B0604020202020204" pitchFamily="34" charset="0"/>
              </a:rPr>
              <a:t>, in order to master the latter without losing sight of the former? </a:t>
            </a:r>
          </a:p>
          <a:p>
            <a:pPr>
              <a:spcBef>
                <a:spcPts val="600"/>
              </a:spcBef>
            </a:pPr>
            <a:r>
              <a:rPr lang="en-GB" dirty="0" smtClean="0">
                <a:latin typeface="+mn-lt"/>
                <a:cs typeface="Arial" panose="020B0604020202020204" pitchFamily="34" charset="0"/>
              </a:rPr>
              <a:t>First, I would include something quite different from the statistics and research methodology that often characterises a method curriculum influenced by scientific ambitions (such as in my methodology courses). Thus, there would be much emphasis on </a:t>
            </a:r>
            <a:r>
              <a:rPr lang="en-GB" i="1" dirty="0" smtClean="0">
                <a:latin typeface="+mn-lt"/>
                <a:cs typeface="Arial" panose="020B0604020202020204" pitchFamily="34" charset="0"/>
              </a:rPr>
              <a:t>validity</a:t>
            </a:r>
            <a:r>
              <a:rPr lang="en-GB" dirty="0" smtClean="0">
                <a:latin typeface="+mn-lt"/>
                <a:cs typeface="Arial" panose="020B0604020202020204" pitchFamily="34" charset="0"/>
              </a:rPr>
              <a:t> and the </a:t>
            </a:r>
            <a:r>
              <a:rPr lang="en-GB" i="1" dirty="0" smtClean="0">
                <a:latin typeface="+mn-lt"/>
                <a:cs typeface="Arial" panose="020B0604020202020204" pitchFamily="34" charset="0"/>
              </a:rPr>
              <a:t>directional value of data</a:t>
            </a:r>
            <a:r>
              <a:rPr lang="en-GB" dirty="0" smtClean="0">
                <a:latin typeface="+mn-lt"/>
                <a:cs typeface="Arial" panose="020B0604020202020204" pitchFamily="34" charset="0"/>
              </a:rPr>
              <a:t>. </a:t>
            </a:r>
          </a:p>
          <a:p>
            <a:pPr>
              <a:spcBef>
                <a:spcPts val="600"/>
              </a:spcBef>
            </a:pPr>
            <a:r>
              <a:rPr lang="en-GB" dirty="0" smtClean="0">
                <a:latin typeface="+mn-lt"/>
                <a:cs typeface="Arial" panose="020B0604020202020204" pitchFamily="34" charset="0"/>
              </a:rPr>
              <a:t>Second, it would also have overriding </a:t>
            </a:r>
            <a:r>
              <a:rPr lang="en-GB" i="1" dirty="0" smtClean="0">
                <a:latin typeface="+mn-lt"/>
                <a:cs typeface="Arial" panose="020B0604020202020204" pitchFamily="34" charset="0"/>
              </a:rPr>
              <a:t>conceptual overtones</a:t>
            </a:r>
            <a:r>
              <a:rPr lang="en-GB" dirty="0" smtClean="0">
                <a:latin typeface="+mn-lt"/>
                <a:cs typeface="Arial" panose="020B0604020202020204" pitchFamily="34" charset="0"/>
              </a:rPr>
              <a:t>, rather than technical ones with much attention on the big picture. It would still be essentially practical with reference to the examples used. </a:t>
            </a:r>
          </a:p>
          <a:p>
            <a:pPr>
              <a:spcBef>
                <a:spcPts val="600"/>
              </a:spcBef>
            </a:pPr>
            <a:endParaRPr lang="en-GB" dirty="0" smtClean="0">
              <a:latin typeface="+mn-lt"/>
              <a:cs typeface="Arial" panose="020B0604020202020204" pitchFamily="34" charset="0"/>
            </a:endParaRPr>
          </a:p>
          <a:p>
            <a:pPr>
              <a:spcBef>
                <a:spcPts val="600"/>
              </a:spcBef>
            </a:pPr>
            <a:r>
              <a:rPr lang="en-GB" dirty="0" smtClean="0">
                <a:latin typeface="+mn-lt"/>
                <a:cs typeface="Arial" panose="020B0604020202020204" pitchFamily="34" charset="0"/>
              </a:rPr>
              <a:t>Third, I would also note the pressing need to </a:t>
            </a:r>
            <a:r>
              <a:rPr lang="en-GB" dirty="0" smtClean="0">
                <a:latin typeface="+mn-lt"/>
                <a:cs typeface="Arial" panose="020B0604020202020204" pitchFamily="34" charset="0"/>
              </a:rPr>
              <a:t>emphasise,  - </a:t>
            </a:r>
            <a:r>
              <a:rPr lang="en-GB" smtClean="0">
                <a:latin typeface="+mn-lt"/>
                <a:cs typeface="Arial" panose="020B0604020202020204" pitchFamily="34" charset="0"/>
              </a:rPr>
              <a:t>that all content </a:t>
            </a:r>
            <a:r>
              <a:rPr lang="en-GB" dirty="0" smtClean="0">
                <a:latin typeface="+mn-lt"/>
                <a:cs typeface="Arial" panose="020B0604020202020204" pitchFamily="34" charset="0"/>
              </a:rPr>
              <a:t>and technical knowledge (in teacher education) </a:t>
            </a:r>
            <a:r>
              <a:rPr lang="en-GB" dirty="0" smtClean="0">
                <a:latin typeface="+mn-lt"/>
                <a:cs typeface="Arial" panose="020B0604020202020204" pitchFamily="34" charset="0"/>
              </a:rPr>
              <a:t>- must </a:t>
            </a:r>
            <a:r>
              <a:rPr lang="en-GB" dirty="0" smtClean="0">
                <a:latin typeface="+mn-lt"/>
                <a:cs typeface="Arial" panose="020B0604020202020204" pitchFamily="34" charset="0"/>
              </a:rPr>
              <a:t>be placed in the context of a thorough </a:t>
            </a:r>
            <a:r>
              <a:rPr lang="en-GB" dirty="0" smtClean="0">
                <a:latin typeface="+mn-lt"/>
                <a:cs typeface="Arial" panose="020B0604020202020204" pitchFamily="34" charset="0"/>
              </a:rPr>
              <a:t>and ongoing discussion </a:t>
            </a:r>
            <a:r>
              <a:rPr lang="en-GB" dirty="0" smtClean="0">
                <a:latin typeface="+mn-lt"/>
                <a:cs typeface="Arial" panose="020B0604020202020204" pitchFamily="34" charset="0"/>
              </a:rPr>
              <a:t>about the </a:t>
            </a:r>
            <a:r>
              <a:rPr lang="en-GB" i="1" dirty="0" smtClean="0">
                <a:latin typeface="+mn-lt"/>
                <a:cs typeface="Arial" panose="020B0604020202020204" pitchFamily="34" charset="0"/>
              </a:rPr>
              <a:t>aims and nature of education</a:t>
            </a:r>
            <a:r>
              <a:rPr lang="en-GB" dirty="0" smtClean="0">
                <a:latin typeface="+mn-lt"/>
                <a:cs typeface="Arial" panose="020B0604020202020204" pitchFamily="34" charset="0"/>
              </a:rPr>
              <a:t>. </a:t>
            </a:r>
          </a:p>
          <a:p>
            <a:pPr>
              <a:spcBef>
                <a:spcPts val="600"/>
              </a:spcBef>
            </a:pPr>
            <a:endParaRPr lang="en-US" sz="2000" dirty="0">
              <a:latin typeface="+mn-lt"/>
            </a:endParaRPr>
          </a:p>
        </p:txBody>
      </p:sp>
    </p:spTree>
    <p:extLst>
      <p:ext uri="{BB962C8B-B14F-4D97-AF65-F5344CB8AC3E}">
        <p14:creationId xmlns:p14="http://schemas.microsoft.com/office/powerpoint/2010/main" val="348575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íðufótarstaðgengill 1"/>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pic>
        <p:nvPicPr>
          <p:cNvPr id="3" name="Picture 2"/>
          <p:cNvPicPr>
            <a:picLocks noChangeAspect="1"/>
          </p:cNvPicPr>
          <p:nvPr/>
        </p:nvPicPr>
        <p:blipFill>
          <a:blip r:embed="rId2"/>
          <a:stretch>
            <a:fillRect/>
          </a:stretch>
        </p:blipFill>
        <p:spPr>
          <a:xfrm>
            <a:off x="1184387" y="2182495"/>
            <a:ext cx="7264908" cy="5440680"/>
          </a:xfrm>
          <a:prstGeom prst="rect">
            <a:avLst/>
          </a:prstGeom>
        </p:spPr>
      </p:pic>
      <p:pic>
        <p:nvPicPr>
          <p:cNvPr id="4" name="Picture 3"/>
          <p:cNvPicPr>
            <a:picLocks noChangeAspect="1"/>
          </p:cNvPicPr>
          <p:nvPr/>
        </p:nvPicPr>
        <p:blipFill>
          <a:blip r:embed="rId3"/>
          <a:stretch>
            <a:fillRect/>
          </a:stretch>
        </p:blipFill>
        <p:spPr>
          <a:xfrm>
            <a:off x="-12279" y="-6"/>
            <a:ext cx="6050001" cy="4026000"/>
          </a:xfrm>
          <a:prstGeom prst="rect">
            <a:avLst/>
          </a:prstGeom>
        </p:spPr>
      </p:pic>
      <p:sp>
        <p:nvSpPr>
          <p:cNvPr id="5" name="Slide Number Placeholder 4"/>
          <p:cNvSpPr>
            <a:spLocks noGrp="1"/>
          </p:cNvSpPr>
          <p:nvPr>
            <p:ph type="sldNum" sz="quarter" idx="12"/>
          </p:nvPr>
        </p:nvSpPr>
        <p:spPr/>
        <p:txBody>
          <a:bodyPr/>
          <a:lstStyle/>
          <a:p>
            <a:pPr>
              <a:defRPr/>
            </a:pPr>
            <a:fld id="{CD37B114-7A5A-43A8-A456-5AB7E6AEFE35}" type="slidenum">
              <a:rPr lang="en-US" smtClean="0"/>
              <a:pPr>
                <a:defRPr/>
              </a:pPr>
              <a:t>14</a:t>
            </a:fld>
            <a:endParaRPr lang="en-US" dirty="0"/>
          </a:p>
        </p:txBody>
      </p:sp>
      <p:sp>
        <p:nvSpPr>
          <p:cNvPr id="20482" name="Title 1"/>
          <p:cNvSpPr>
            <a:spLocks noGrp="1"/>
          </p:cNvSpPr>
          <p:nvPr>
            <p:ph type="title"/>
          </p:nvPr>
        </p:nvSpPr>
        <p:spPr>
          <a:xfrm>
            <a:off x="6312867" y="-955"/>
            <a:ext cx="3214165" cy="1289087"/>
          </a:xfrm>
          <a:solidFill>
            <a:schemeClr val="bg1"/>
          </a:solidFill>
        </p:spPr>
        <p:txBody>
          <a:bodyPr/>
          <a:lstStyle/>
          <a:p>
            <a:r>
              <a:rPr lang="en-GB" sz="2800" b="0" dirty="0" smtClean="0">
                <a:latin typeface="+mn-lt"/>
                <a:cs typeface="Arial" charset="0"/>
              </a:rPr>
              <a:t>Thank you</a:t>
            </a:r>
          </a:p>
        </p:txBody>
      </p:sp>
      <p:pic>
        <p:nvPicPr>
          <p:cNvPr id="7" name="Picture 2" descr="C:\Users\jtj\Pictures\2014 Torfajökull 20-9-2104\IMG_60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294" y="1072108"/>
            <a:ext cx="4924169"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9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409211" cy="774712"/>
          </a:xfrm>
          <a:solidFill>
            <a:schemeClr val="bg1"/>
          </a:solidFill>
        </p:spPr>
        <p:txBody>
          <a:bodyPr/>
          <a:lstStyle/>
          <a:p>
            <a:pPr algn="l"/>
            <a:r>
              <a:rPr lang="en-GB" sz="2000" b="0" dirty="0" smtClean="0">
                <a:latin typeface="+mj-lt"/>
              </a:rPr>
              <a:t>There is clearly an official </a:t>
            </a:r>
            <a:r>
              <a:rPr lang="en-GB" sz="2000" b="0" dirty="0" smtClean="0">
                <a:latin typeface="+mj-lt"/>
              </a:rPr>
              <a:t>– </a:t>
            </a:r>
            <a:r>
              <a:rPr lang="en-GB" sz="2000" b="0" dirty="0" smtClean="0">
                <a:latin typeface="+mj-lt"/>
              </a:rPr>
              <a:t>local and global </a:t>
            </a:r>
            <a:r>
              <a:rPr lang="en-GB" sz="2000" b="0" dirty="0" smtClean="0">
                <a:latin typeface="+mj-lt"/>
              </a:rPr>
              <a:t>- emphasis on measurement and visibility</a:t>
            </a:r>
            <a:endParaRPr lang="en-GB" sz="2000" b="0" dirty="0">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a:t>
            </a:fld>
            <a:endParaRPr lang="en-US" dirty="0" smtClean="0"/>
          </a:p>
        </p:txBody>
      </p:sp>
      <p:pic>
        <p:nvPicPr>
          <p:cNvPr id="2" name="Picture 1"/>
          <p:cNvPicPr>
            <a:picLocks noChangeAspect="1"/>
          </p:cNvPicPr>
          <p:nvPr/>
        </p:nvPicPr>
        <p:blipFill>
          <a:blip r:embed="rId3"/>
          <a:stretch>
            <a:fillRect/>
          </a:stretch>
        </p:blipFill>
        <p:spPr>
          <a:xfrm>
            <a:off x="211844" y="812357"/>
            <a:ext cx="2819591" cy="3101912"/>
          </a:xfrm>
          <a:prstGeom prst="rect">
            <a:avLst/>
          </a:prstGeom>
        </p:spPr>
      </p:pic>
      <p:sp>
        <p:nvSpPr>
          <p:cNvPr id="7" name="Rectangle 2"/>
          <p:cNvSpPr txBox="1">
            <a:spLocks/>
          </p:cNvSpPr>
          <p:nvPr/>
        </p:nvSpPr>
        <p:spPr bwMode="auto">
          <a:xfrm>
            <a:off x="3360539" y="774712"/>
            <a:ext cx="2029490" cy="3249725"/>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1200"/>
              </a:spcBef>
            </a:pPr>
            <a:r>
              <a:rPr lang="en-GB" dirty="0" smtClean="0">
                <a:latin typeface="+mn-lt"/>
                <a:cs typeface="Arial" panose="020B0604020202020204" pitchFamily="34" charset="0"/>
              </a:rPr>
              <a:t>UNESCO The Global  Education Monitoring Report.  </a:t>
            </a:r>
            <a:r>
              <a:rPr lang="en-GB" dirty="0">
                <a:latin typeface="+mn-lt"/>
                <a:cs typeface="Arial" panose="020B0604020202020204" pitchFamily="34" charset="0"/>
              </a:rPr>
              <a:t>A</a:t>
            </a:r>
            <a:r>
              <a:rPr lang="en-GB" dirty="0" smtClean="0">
                <a:latin typeface="+mn-lt"/>
                <a:cs typeface="Arial" panose="020B0604020202020204" pitchFamily="34" charset="0"/>
              </a:rPr>
              <a:t>ccountability in education</a:t>
            </a:r>
          </a:p>
          <a:p>
            <a:pPr>
              <a:spcBef>
                <a:spcPts val="1200"/>
              </a:spcBef>
            </a:pPr>
            <a:r>
              <a:rPr lang="is-IS" i="1" u="sng" dirty="0" err="1" smtClean="0">
                <a:latin typeface="+mn-lt"/>
                <a:hlinkClick r:id="rId4"/>
              </a:rPr>
              <a:t>Proposed</a:t>
            </a:r>
            <a:r>
              <a:rPr lang="is-IS" i="1" u="sng" dirty="0" smtClean="0">
                <a:latin typeface="+mn-lt"/>
                <a:hlinkClick r:id="rId4"/>
              </a:rPr>
              <a:t> </a:t>
            </a:r>
            <a:r>
              <a:rPr lang="is-IS" i="1" u="sng" dirty="0">
                <a:latin typeface="+mn-lt"/>
                <a:hlinkClick r:id="rId4"/>
              </a:rPr>
              <a:t>post-2015 </a:t>
            </a:r>
            <a:r>
              <a:rPr lang="is-IS" i="1" u="sng" dirty="0" err="1">
                <a:latin typeface="+mn-lt"/>
                <a:hlinkClick r:id="rId4"/>
              </a:rPr>
              <a:t>education</a:t>
            </a:r>
            <a:r>
              <a:rPr lang="is-IS" i="1" u="sng" dirty="0">
                <a:latin typeface="+mn-lt"/>
                <a:hlinkClick r:id="rId4"/>
              </a:rPr>
              <a:t> </a:t>
            </a:r>
            <a:r>
              <a:rPr lang="is-IS" i="1" u="sng" dirty="0" err="1">
                <a:latin typeface="+mn-lt"/>
                <a:hlinkClick r:id="rId4"/>
              </a:rPr>
              <a:t>goals</a:t>
            </a:r>
            <a:r>
              <a:rPr lang="is-IS" i="1" u="sng" dirty="0">
                <a:latin typeface="+mn-lt"/>
                <a:hlinkClick r:id="rId4"/>
              </a:rPr>
              <a:t>: </a:t>
            </a:r>
            <a:r>
              <a:rPr lang="is-IS" i="1" u="sng" dirty="0" err="1">
                <a:latin typeface="+mn-lt"/>
                <a:hlinkClick r:id="rId4"/>
              </a:rPr>
              <a:t>Emphasizing</a:t>
            </a:r>
            <a:r>
              <a:rPr lang="is-IS" i="1" u="sng" dirty="0">
                <a:latin typeface="+mn-lt"/>
                <a:hlinkClick r:id="rId4"/>
              </a:rPr>
              <a:t> </a:t>
            </a:r>
            <a:r>
              <a:rPr lang="is-IS" i="1" u="sng" dirty="0" err="1">
                <a:latin typeface="+mn-lt"/>
                <a:hlinkClick r:id="rId4"/>
              </a:rPr>
              <a:t>equity</a:t>
            </a:r>
            <a:r>
              <a:rPr lang="is-IS" i="1" u="sng" dirty="0">
                <a:latin typeface="+mn-lt"/>
                <a:hlinkClick r:id="rId4"/>
              </a:rPr>
              <a:t>, </a:t>
            </a:r>
            <a:r>
              <a:rPr lang="is-IS" i="1" u="sng" dirty="0" err="1">
                <a:latin typeface="+mn-lt"/>
                <a:hlinkClick r:id="rId4"/>
              </a:rPr>
              <a:t>measurability</a:t>
            </a:r>
            <a:r>
              <a:rPr lang="is-IS" i="1" u="sng" dirty="0">
                <a:latin typeface="+mn-lt"/>
                <a:hlinkClick r:id="rId4"/>
              </a:rPr>
              <a:t> and </a:t>
            </a:r>
            <a:r>
              <a:rPr lang="is-IS" i="1" u="sng" dirty="0" err="1" smtClean="0">
                <a:latin typeface="+mn-lt"/>
                <a:hlinkClick r:id="rId4"/>
              </a:rPr>
              <a:t>finance</a:t>
            </a:r>
            <a:r>
              <a:rPr lang="is-IS" i="1" u="sng" dirty="0" smtClean="0">
                <a:latin typeface="+mn-lt"/>
              </a:rPr>
              <a:t>.</a:t>
            </a:r>
            <a:endParaRPr lang="en-GB" dirty="0" smtClean="0">
              <a:latin typeface="+mn-lt"/>
              <a:cs typeface="Arial" panose="020B0604020202020204" pitchFamily="34" charset="0"/>
            </a:endParaRPr>
          </a:p>
        </p:txBody>
      </p:sp>
      <p:sp>
        <p:nvSpPr>
          <p:cNvPr id="10" name="Rounded Rectangle 9"/>
          <p:cNvSpPr/>
          <p:nvPr/>
        </p:nvSpPr>
        <p:spPr>
          <a:xfrm>
            <a:off x="80081" y="640060"/>
            <a:ext cx="5584714" cy="33843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55" y="4274454"/>
            <a:ext cx="2344302" cy="3175614"/>
          </a:xfrm>
          <a:prstGeom prst="rect">
            <a:avLst/>
          </a:prstGeom>
          <a:ln w="25400" cap="rnd">
            <a:solidFill>
              <a:schemeClr val="tx2"/>
            </a:solidFill>
          </a:ln>
          <a:effectLst>
            <a:softEdge rad="31750"/>
          </a:effectLst>
        </p:spPr>
      </p:pic>
      <p:sp>
        <p:nvSpPr>
          <p:cNvPr id="8" name="Rectangle 2"/>
          <p:cNvSpPr txBox="1">
            <a:spLocks/>
          </p:cNvSpPr>
          <p:nvPr/>
        </p:nvSpPr>
        <p:spPr bwMode="auto">
          <a:xfrm>
            <a:off x="2681457" y="4670441"/>
            <a:ext cx="3977869" cy="2779627"/>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r>
              <a:rPr lang="en-GB" sz="1600" u="sng" dirty="0" smtClean="0">
                <a:latin typeface="+mn-lt"/>
                <a:hlinkClick r:id="rId6"/>
              </a:rPr>
              <a:t>World Bank </a:t>
            </a:r>
            <a:endParaRPr lang="en-GB" sz="1600" u="sng" dirty="0" smtClean="0">
              <a:latin typeface="+mn-lt"/>
              <a:hlinkClick r:id="rId6"/>
            </a:endParaRPr>
          </a:p>
          <a:p>
            <a:r>
              <a:rPr lang="en-GB" sz="1600" u="sng" dirty="0" smtClean="0">
                <a:latin typeface="+mn-lt"/>
                <a:hlinkClick r:id="rId6"/>
              </a:rPr>
              <a:t>World </a:t>
            </a:r>
            <a:r>
              <a:rPr lang="en-GB" sz="1600" u="sng" dirty="0">
                <a:latin typeface="+mn-lt"/>
                <a:hlinkClick r:id="rId6"/>
              </a:rPr>
              <a:t>Development Report 2018: Learning to Realize Education's Promise</a:t>
            </a:r>
            <a:endParaRPr lang="is-IS" sz="1600" dirty="0">
              <a:latin typeface="+mn-lt"/>
            </a:endParaRPr>
          </a:p>
          <a:p>
            <a:endParaRPr lang="en-US" sz="1600" dirty="0">
              <a:latin typeface="+mn-lt"/>
            </a:endParaRPr>
          </a:p>
          <a:p>
            <a:r>
              <a:rPr lang="en-US" sz="1600" dirty="0" smtClean="0">
                <a:latin typeface="+mn-lt"/>
              </a:rPr>
              <a:t>The p</a:t>
            </a:r>
            <a:r>
              <a:rPr lang="en-US" sz="1600" dirty="0" smtClean="0">
                <a:latin typeface="+mn-lt"/>
              </a:rPr>
              <a:t>olicy </a:t>
            </a:r>
            <a:r>
              <a:rPr lang="en-US" sz="1600" dirty="0">
                <a:latin typeface="+mn-lt"/>
              </a:rPr>
              <a:t>a</a:t>
            </a:r>
            <a:r>
              <a:rPr lang="en-US" sz="1600" dirty="0" smtClean="0">
                <a:latin typeface="+mn-lt"/>
              </a:rPr>
              <a:t>ctions they emphasize to address </a:t>
            </a:r>
            <a:r>
              <a:rPr lang="en-US" sz="1600" dirty="0">
                <a:latin typeface="+mn-lt"/>
              </a:rPr>
              <a:t>the </a:t>
            </a:r>
            <a:r>
              <a:rPr lang="en-US" sz="1600" dirty="0" smtClean="0">
                <a:latin typeface="+mn-lt"/>
              </a:rPr>
              <a:t>Learning  Crisis, </a:t>
            </a:r>
            <a:r>
              <a:rPr lang="en-US" sz="1600" dirty="0" smtClean="0">
                <a:latin typeface="+mn-lt"/>
              </a:rPr>
              <a:t>are e.g</a:t>
            </a:r>
            <a:r>
              <a:rPr lang="en-US" sz="1600" dirty="0" smtClean="0">
                <a:latin typeface="+mn-lt"/>
              </a:rPr>
              <a:t>. </a:t>
            </a:r>
            <a:endParaRPr lang="en-US" sz="1600" dirty="0">
              <a:latin typeface="+mn-lt"/>
            </a:endParaRPr>
          </a:p>
          <a:p>
            <a:pPr marL="342900" indent="-342900">
              <a:buFont typeface="Arial" panose="020B0604020202020204" pitchFamily="34" charset="0"/>
              <a:buChar char="•"/>
            </a:pPr>
            <a:r>
              <a:rPr lang="en-US" sz="1600" dirty="0">
                <a:latin typeface="+mn-lt"/>
              </a:rPr>
              <a:t>Assess learning, to make it a serious goal.</a:t>
            </a:r>
          </a:p>
          <a:p>
            <a:pPr marL="342900" indent="-342900">
              <a:buFont typeface="Arial" panose="020B0604020202020204" pitchFamily="34" charset="0"/>
              <a:buChar char="•"/>
            </a:pPr>
            <a:r>
              <a:rPr lang="en-US" sz="1600" dirty="0">
                <a:latin typeface="+mn-lt"/>
              </a:rPr>
              <a:t>Act on evidence, to make schools work for learners</a:t>
            </a:r>
            <a:r>
              <a:rPr lang="en-US" sz="1600" dirty="0" smtClean="0">
                <a:latin typeface="+mn-lt"/>
              </a:rPr>
              <a:t>.</a:t>
            </a:r>
            <a:endParaRPr lang="en-US" sz="1600" dirty="0">
              <a:latin typeface="+mn-lt"/>
            </a:endParaRPr>
          </a:p>
        </p:txBody>
      </p:sp>
      <p:sp>
        <p:nvSpPr>
          <p:cNvPr id="16" name="Rectangle 2"/>
          <p:cNvSpPr txBox="1">
            <a:spLocks/>
          </p:cNvSpPr>
          <p:nvPr/>
        </p:nvSpPr>
        <p:spPr bwMode="auto">
          <a:xfrm>
            <a:off x="6790978" y="2008212"/>
            <a:ext cx="3242644" cy="536258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r>
              <a:rPr lang="en-GB" sz="1600" dirty="0" smtClean="0">
                <a:latin typeface="+mn-lt"/>
              </a:rPr>
              <a:t>Chapter </a:t>
            </a:r>
            <a:r>
              <a:rPr lang="en-GB" sz="1600" dirty="0">
                <a:latin typeface="+mn-lt"/>
              </a:rPr>
              <a:t>4: To take learning seriously, start by measuring it  </a:t>
            </a:r>
            <a:r>
              <a:rPr lang="en-GB" sz="1600" dirty="0" smtClean="0">
                <a:latin typeface="+mn-lt"/>
              </a:rPr>
              <a:t>- (p. 91)</a:t>
            </a:r>
          </a:p>
          <a:p>
            <a:endParaRPr lang="en-GB" sz="1600" dirty="0" smtClean="0">
              <a:latin typeface="+mn-lt"/>
            </a:endParaRPr>
          </a:p>
          <a:p>
            <a:pPr marL="342900" indent="-342900">
              <a:spcBef>
                <a:spcPts val="1200"/>
              </a:spcBef>
              <a:buFont typeface="Arial" panose="020B0604020202020204" pitchFamily="34" charset="0"/>
              <a:buChar char="•"/>
            </a:pPr>
            <a:r>
              <a:rPr lang="en-US" sz="1600" dirty="0">
                <a:latin typeface="+mn-lt"/>
              </a:rPr>
              <a:t>The learning crisis is often hidden—but measurement makes it visible</a:t>
            </a:r>
          </a:p>
          <a:p>
            <a:pPr marL="342900" indent="-342900">
              <a:spcBef>
                <a:spcPts val="1200"/>
              </a:spcBef>
              <a:buFont typeface="Arial" panose="020B0604020202020204" pitchFamily="34" charset="0"/>
              <a:buChar char="•"/>
            </a:pPr>
            <a:r>
              <a:rPr lang="en-US" sz="1600" b="1" dirty="0">
                <a:latin typeface="+mn-lt"/>
              </a:rPr>
              <a:t>Measures for learning guide action</a:t>
            </a:r>
          </a:p>
          <a:p>
            <a:pPr marL="342900" indent="-342900">
              <a:spcBef>
                <a:spcPts val="1200"/>
              </a:spcBef>
              <a:buFont typeface="Arial" panose="020B0604020202020204" pitchFamily="34" charset="0"/>
              <a:buChar char="•"/>
            </a:pPr>
            <a:r>
              <a:rPr lang="en-US" sz="1600" dirty="0">
                <a:latin typeface="+mn-lt"/>
              </a:rPr>
              <a:t>Measures of learning spur action</a:t>
            </a:r>
          </a:p>
          <a:p>
            <a:pPr marL="342900" indent="-342900">
              <a:spcBef>
                <a:spcPts val="1200"/>
              </a:spcBef>
              <a:buFont typeface="Arial" panose="020B0604020202020204" pitchFamily="34" charset="0"/>
              <a:buChar char="•"/>
            </a:pPr>
            <a:r>
              <a:rPr lang="en-US" sz="1600" dirty="0">
                <a:latin typeface="+mn-lt"/>
              </a:rPr>
              <a:t>Choose learning metrics based on what the country needs</a:t>
            </a:r>
          </a:p>
          <a:p>
            <a:pPr marL="342900" indent="-342900">
              <a:spcBef>
                <a:spcPts val="1200"/>
              </a:spcBef>
              <a:buFont typeface="Arial" panose="020B0604020202020204" pitchFamily="34" charset="0"/>
              <a:buChar char="•"/>
            </a:pPr>
            <a:r>
              <a:rPr lang="en-US" sz="1600" b="1" dirty="0">
                <a:latin typeface="+mn-lt"/>
              </a:rPr>
              <a:t>Will learning metrics narrow the vision for education?</a:t>
            </a:r>
          </a:p>
          <a:p>
            <a:pPr marL="342900" indent="-342900">
              <a:spcBef>
                <a:spcPts val="1200"/>
              </a:spcBef>
              <a:buFont typeface="Arial" panose="020B0604020202020204" pitchFamily="34" charset="0"/>
              <a:buChar char="•"/>
            </a:pPr>
            <a:r>
              <a:rPr lang="en-US" sz="1600" dirty="0">
                <a:latin typeface="+mn-lt"/>
              </a:rPr>
              <a:t>Six tips for effective learning measurement</a:t>
            </a:r>
          </a:p>
          <a:p>
            <a:pPr marL="342900" indent="-342900">
              <a:spcBef>
                <a:spcPts val="1200"/>
              </a:spcBef>
              <a:buFont typeface="Arial" panose="020B0604020202020204" pitchFamily="34" charset="0"/>
              <a:buChar char="•"/>
            </a:pPr>
            <a:r>
              <a:rPr lang="en-US" sz="1600" b="1" dirty="0">
                <a:latin typeface="+mn-lt"/>
              </a:rPr>
              <a:t>Spotlight 3: The multidimensionality of </a:t>
            </a:r>
            <a:r>
              <a:rPr lang="en-US" sz="1600" b="1" dirty="0" smtClean="0">
                <a:latin typeface="+mn-lt"/>
              </a:rPr>
              <a:t>skills</a:t>
            </a:r>
            <a:endParaRPr lang="en-US" sz="1600" b="1" dirty="0">
              <a:latin typeface="+mn-lt"/>
            </a:endParaRPr>
          </a:p>
        </p:txBody>
      </p:sp>
      <p:sp>
        <p:nvSpPr>
          <p:cNvPr id="12" name="Right Arrow 11"/>
          <p:cNvSpPr/>
          <p:nvPr/>
        </p:nvSpPr>
        <p:spPr>
          <a:xfrm>
            <a:off x="4725421" y="3592388"/>
            <a:ext cx="2730166" cy="144016"/>
          </a:xfrm>
          <a:prstGeom prst="rightArrow">
            <a:avLst/>
          </a:prstGeom>
          <a:solidFill>
            <a:schemeClr val="accent6">
              <a:lumMod val="60000"/>
              <a:lumOff val="40000"/>
            </a:schemeClr>
          </a:solidFill>
          <a:ln>
            <a:solidFill>
              <a:schemeClr val="accent2">
                <a:lumMod val="75000"/>
              </a:schemeClr>
            </a:solidFill>
          </a:ln>
          <a:scene3d>
            <a:camera prst="orthographicFront">
              <a:rot lat="0" lon="602246" rev="33522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5275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P spid="16"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8905155" cy="919713"/>
          </a:xfrm>
          <a:solidFill>
            <a:schemeClr val="bg1"/>
          </a:solidFill>
        </p:spPr>
        <p:txBody>
          <a:bodyPr/>
          <a:lstStyle/>
          <a:p>
            <a:pPr algn="l"/>
            <a:r>
              <a:rPr lang="en-GB" sz="3200" b="0" dirty="0" smtClean="0">
                <a:latin typeface="+mj-lt"/>
              </a:rPr>
              <a:t>	</a:t>
            </a:r>
            <a:r>
              <a:rPr lang="en-GB" sz="2400" b="0" dirty="0" smtClean="0">
                <a:latin typeface="+mj-lt"/>
              </a:rPr>
              <a:t>Introduction – </a:t>
            </a:r>
            <a:r>
              <a:rPr lang="en-GB" sz="2400" b="0" dirty="0" smtClean="0">
                <a:latin typeface="+mj-lt"/>
              </a:rPr>
              <a:t>my points </a:t>
            </a:r>
            <a:r>
              <a:rPr lang="en-GB" sz="2400" b="0" dirty="0" smtClean="0">
                <a:latin typeface="+mj-lt"/>
              </a:rPr>
              <a:t>of departure</a:t>
            </a:r>
            <a:endParaRPr lang="en-GB" sz="2400" b="0" dirty="0">
              <a:latin typeface="+mj-lt"/>
            </a:endParaRPr>
          </a:p>
        </p:txBody>
      </p:sp>
      <p:sp>
        <p:nvSpPr>
          <p:cNvPr id="4" name="Síðufótarstaðgengill 3"/>
          <p:cNvSpPr>
            <a:spLocks noGrp="1"/>
          </p:cNvSpPr>
          <p:nvPr>
            <p:ph type="ftr" sz="quarter" idx="11"/>
          </p:nvPr>
        </p:nvSpPr>
        <p:spPr/>
        <p:txBody>
          <a:bodyPr/>
          <a:lstStyle/>
          <a:p>
            <a:pPr>
              <a:defRPr/>
            </a:pPr>
            <a:r>
              <a:rPr lang="en-US"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3</a:t>
            </a:fld>
            <a:endParaRPr lang="en-US" dirty="0" smtClean="0"/>
          </a:p>
        </p:txBody>
      </p:sp>
      <p:sp>
        <p:nvSpPr>
          <p:cNvPr id="8" name="Rectangle 2"/>
          <p:cNvSpPr txBox="1">
            <a:spLocks/>
          </p:cNvSpPr>
          <p:nvPr/>
        </p:nvSpPr>
        <p:spPr bwMode="auto">
          <a:xfrm>
            <a:off x="480219" y="767318"/>
            <a:ext cx="9018654" cy="6697112"/>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180975" indent="-180975">
              <a:spcBef>
                <a:spcPts val="1200"/>
              </a:spcBef>
              <a:buFont typeface="Arial" panose="020B0604020202020204" pitchFamily="34" charset="0"/>
              <a:buChar char="•"/>
            </a:pPr>
            <a:endParaRPr lang="en-GB" dirty="0" smtClean="0">
              <a:latin typeface="+mn-lt"/>
              <a:cs typeface="Arial" panose="020B0604020202020204" pitchFamily="34" charset="0"/>
            </a:endParaRPr>
          </a:p>
          <a:p>
            <a:pPr marL="180975" indent="-180975">
              <a:spcBef>
                <a:spcPts val="1200"/>
              </a:spcBef>
              <a:buFont typeface="Arial" panose="020B0604020202020204" pitchFamily="34" charset="0"/>
              <a:buChar char="•"/>
            </a:pPr>
            <a:r>
              <a:rPr lang="en-GB" dirty="0" smtClean="0">
                <a:latin typeface="+mn-lt"/>
                <a:cs typeface="Arial" panose="020B0604020202020204" pitchFamily="34" charset="0"/>
              </a:rPr>
              <a:t>The </a:t>
            </a:r>
            <a:r>
              <a:rPr lang="en-GB" dirty="0" smtClean="0">
                <a:latin typeface="+mn-lt"/>
                <a:cs typeface="Arial" panose="020B0604020202020204" pitchFamily="34" charset="0"/>
              </a:rPr>
              <a:t>global emphasis on evaluation, measurement, testing and data, … ; it is suggested that we shouldn’t or cannot sensibly move without the guidance of data</a:t>
            </a:r>
            <a:r>
              <a:rPr lang="en-GB" dirty="0" smtClean="0">
                <a:latin typeface="+mn-lt"/>
                <a:cs typeface="Arial" panose="020B0604020202020204" pitchFamily="34" charset="0"/>
              </a:rPr>
              <a:t>. </a:t>
            </a:r>
            <a:r>
              <a:rPr lang="en-GB" dirty="0" smtClean="0">
                <a:latin typeface="+mn-lt"/>
                <a:cs typeface="Arial" panose="020B0604020202020204" pitchFamily="34" charset="0"/>
              </a:rPr>
              <a:t>Thus we have to know a lot about data.</a:t>
            </a:r>
            <a:endParaRPr lang="en-GB" dirty="0" smtClean="0">
              <a:latin typeface="+mn-lt"/>
              <a:cs typeface="Arial" panose="020B0604020202020204" pitchFamily="34" charset="0"/>
            </a:endParaRPr>
          </a:p>
          <a:p>
            <a:pPr marL="180975" indent="-180975">
              <a:spcBef>
                <a:spcPts val="1200"/>
              </a:spcBef>
              <a:buFont typeface="Arial" panose="020B0604020202020204" pitchFamily="34" charset="0"/>
              <a:buChar char="•"/>
            </a:pPr>
            <a:r>
              <a:rPr lang="en-GB" dirty="0" smtClean="0">
                <a:latin typeface="+mn-lt"/>
                <a:cs typeface="Arial" panose="020B0604020202020204" pitchFamily="34" charset="0"/>
              </a:rPr>
              <a:t>There </a:t>
            </a:r>
            <a:r>
              <a:rPr lang="en-GB" dirty="0" smtClean="0">
                <a:latin typeface="+mn-lt"/>
                <a:cs typeface="Arial" panose="020B0604020202020204" pitchFamily="34" charset="0"/>
              </a:rPr>
              <a:t>is both </a:t>
            </a:r>
            <a:r>
              <a:rPr lang="en-GB" dirty="0">
                <a:latin typeface="+mn-lt"/>
                <a:cs typeface="Arial" panose="020B0604020202020204" pitchFamily="34" charset="0"/>
              </a:rPr>
              <a:t>“big data?” (or huge data) </a:t>
            </a:r>
            <a:r>
              <a:rPr lang="en-GB" dirty="0" smtClean="0">
                <a:latin typeface="+mn-lt"/>
                <a:cs typeface="Arial" panose="020B0604020202020204" pitchFamily="34" charset="0"/>
              </a:rPr>
              <a:t>and </a:t>
            </a:r>
            <a:r>
              <a:rPr lang="en-GB" dirty="0">
                <a:latin typeface="+mn-lt"/>
                <a:cs typeface="Arial" panose="020B0604020202020204" pitchFamily="34" charset="0"/>
              </a:rPr>
              <a:t>“small data</a:t>
            </a:r>
            <a:r>
              <a:rPr lang="en-GB" dirty="0" smtClean="0">
                <a:latin typeface="+mn-lt"/>
                <a:cs typeface="Arial" panose="020B0604020202020204" pitchFamily="34" charset="0"/>
              </a:rPr>
              <a:t>?” (classroom data</a:t>
            </a:r>
            <a:r>
              <a:rPr lang="en-GB" dirty="0" smtClean="0">
                <a:latin typeface="+mn-lt"/>
                <a:cs typeface="Arial" panose="020B0604020202020204" pitchFamily="34" charset="0"/>
              </a:rPr>
              <a:t>). We have to think about both data arenas – there are interesting and important similarities. </a:t>
            </a:r>
            <a:endParaRPr lang="en-GB" dirty="0">
              <a:latin typeface="+mn-lt"/>
              <a:cs typeface="Arial" panose="020B0604020202020204" pitchFamily="34" charset="0"/>
            </a:endParaRPr>
          </a:p>
          <a:p>
            <a:pPr marL="180975" indent="-180975">
              <a:spcBef>
                <a:spcPts val="1200"/>
              </a:spcBef>
              <a:buFont typeface="Arial" panose="020B0604020202020204" pitchFamily="34" charset="0"/>
              <a:buChar char="•"/>
            </a:pPr>
            <a:r>
              <a:rPr lang="en-GB" dirty="0" smtClean="0">
                <a:latin typeface="+mn-lt"/>
                <a:cs typeface="Arial" panose="020B0604020202020204" pitchFamily="34" charset="0"/>
              </a:rPr>
              <a:t>I take t</a:t>
            </a:r>
            <a:r>
              <a:rPr lang="en-GB" dirty="0" smtClean="0">
                <a:latin typeface="+mn-lt"/>
                <a:cs typeface="Arial" panose="020B0604020202020204" pitchFamily="34" charset="0"/>
              </a:rPr>
              <a:t>he </a:t>
            </a:r>
            <a:r>
              <a:rPr lang="en-GB" dirty="0" smtClean="0">
                <a:latin typeface="+mn-lt"/>
                <a:cs typeface="Arial" panose="020B0604020202020204" pitchFamily="34" charset="0"/>
              </a:rPr>
              <a:t>fascinating discourses around the Pearson </a:t>
            </a:r>
            <a:r>
              <a:rPr lang="en-GB" dirty="0">
                <a:latin typeface="+mn-lt"/>
                <a:cs typeface="Arial" panose="020B0604020202020204" pitchFamily="34" charset="0"/>
              </a:rPr>
              <a:t>+</a:t>
            </a:r>
            <a:r>
              <a:rPr lang="en-GB" dirty="0" smtClean="0">
                <a:latin typeface="+mn-lt"/>
                <a:cs typeface="Arial" panose="020B0604020202020204" pitchFamily="34" charset="0"/>
              </a:rPr>
              <a:t> IBM AI </a:t>
            </a:r>
            <a:r>
              <a:rPr lang="en-GB" dirty="0" smtClean="0">
                <a:latin typeface="+mn-lt"/>
                <a:cs typeface="Arial" panose="020B0604020202020204" pitchFamily="34" charset="0"/>
              </a:rPr>
              <a:t>endeavours as an interesting case of a data immersed world.</a:t>
            </a:r>
            <a:endParaRPr lang="en-GB" dirty="0" smtClean="0">
              <a:latin typeface="+mn-lt"/>
              <a:cs typeface="Arial" panose="020B0604020202020204" pitchFamily="34" charset="0"/>
            </a:endParaRPr>
          </a:p>
          <a:p>
            <a:pPr marL="180975" indent="-180975">
              <a:spcBef>
                <a:spcPts val="1200"/>
              </a:spcBef>
              <a:buFont typeface="Arial" panose="020B0604020202020204" pitchFamily="34" charset="0"/>
              <a:buChar char="•"/>
            </a:pPr>
            <a:r>
              <a:rPr lang="en-GB" dirty="0" smtClean="0">
                <a:latin typeface="+mn-lt"/>
                <a:cs typeface="Arial" panose="020B0604020202020204" pitchFamily="34" charset="0"/>
              </a:rPr>
              <a:t>My </a:t>
            </a:r>
            <a:r>
              <a:rPr lang="en-GB" dirty="0" smtClean="0">
                <a:latin typeface="+mn-lt"/>
                <a:cs typeface="Arial" panose="020B0604020202020204" pitchFamily="34" charset="0"/>
              </a:rPr>
              <a:t>interest in the </a:t>
            </a:r>
            <a:r>
              <a:rPr lang="en-GB" dirty="0" smtClean="0">
                <a:latin typeface="+mn-lt"/>
                <a:cs typeface="Arial" panose="020B0604020202020204" pitchFamily="34" charset="0"/>
              </a:rPr>
              <a:t>enormous modern data wealth, </a:t>
            </a:r>
            <a:r>
              <a:rPr lang="en-GB" dirty="0" smtClean="0">
                <a:latin typeface="+mn-lt"/>
                <a:cs typeface="Arial" panose="020B0604020202020204" pitchFamily="34" charset="0"/>
              </a:rPr>
              <a:t>is also a point of departure. Data can indeed be a gold mine. </a:t>
            </a:r>
            <a:r>
              <a:rPr lang="en-GB" dirty="0" smtClean="0">
                <a:latin typeface="+mn-lt"/>
                <a:cs typeface="Arial" panose="020B0604020202020204" pitchFamily="34" charset="0"/>
              </a:rPr>
              <a:t>I am working on a </a:t>
            </a:r>
            <a:r>
              <a:rPr lang="en-GB" dirty="0" smtClean="0">
                <a:latin typeface="+mn-lt"/>
                <a:cs typeface="Arial" panose="020B0604020202020204" pitchFamily="34" charset="0"/>
              </a:rPr>
              <a:t>project, </a:t>
            </a:r>
            <a:r>
              <a:rPr lang="en-GB" dirty="0" smtClean="0">
                <a:latin typeface="+mn-lt"/>
                <a:cs typeface="Arial" panose="020B0604020202020204" pitchFamily="34" charset="0"/>
              </a:rPr>
              <a:t>exploring how ILSA data could be better harnessed for social justice comparisons, at the global, European and the Nordic levels (see e.g. the World inequality data base). (See also Ch. 2 in NL-2018).</a:t>
            </a:r>
          </a:p>
          <a:p>
            <a:pPr marL="180975" indent="-180975">
              <a:spcBef>
                <a:spcPts val="1200"/>
              </a:spcBef>
              <a:buFont typeface="Arial" panose="020B0604020202020204" pitchFamily="34" charset="0"/>
              <a:buChar char="•"/>
            </a:pPr>
            <a:r>
              <a:rPr lang="en-GB" dirty="0" smtClean="0">
                <a:latin typeface="+mn-lt"/>
                <a:cs typeface="Arial" panose="020B0604020202020204" pitchFamily="34" charset="0"/>
              </a:rPr>
              <a:t>I am also concerned about </a:t>
            </a:r>
            <a:r>
              <a:rPr lang="en-GB" dirty="0" smtClean="0">
                <a:latin typeface="+mn-lt"/>
                <a:cs typeface="Arial" panose="020B0604020202020204" pitchFamily="34" charset="0"/>
              </a:rPr>
              <a:t>the inertia </a:t>
            </a:r>
            <a:r>
              <a:rPr lang="en-GB" dirty="0" smtClean="0">
                <a:latin typeface="+mn-lt"/>
                <a:cs typeface="Arial" panose="020B0604020202020204" pitchFamily="34" charset="0"/>
              </a:rPr>
              <a:t>I suggest characterises </a:t>
            </a:r>
            <a:r>
              <a:rPr lang="en-GB" dirty="0" smtClean="0">
                <a:latin typeface="+mn-lt"/>
                <a:cs typeface="Arial" panose="020B0604020202020204" pitchFamily="34" charset="0"/>
              </a:rPr>
              <a:t>western </a:t>
            </a:r>
            <a:r>
              <a:rPr lang="en-GB" dirty="0" smtClean="0">
                <a:latin typeface="+mn-lt"/>
                <a:cs typeface="Arial" panose="020B0604020202020204" pitchFamily="34" charset="0"/>
              </a:rPr>
              <a:t>educational </a:t>
            </a:r>
            <a:r>
              <a:rPr lang="en-GB" dirty="0" smtClean="0">
                <a:latin typeface="+mn-lt"/>
                <a:cs typeface="Arial" panose="020B0604020202020204" pitchFamily="34" charset="0"/>
              </a:rPr>
              <a:t>systems. Their form may be OK, but less their emphasis or content. We don’t have to wait for things to happen, we can take the </a:t>
            </a:r>
            <a:r>
              <a:rPr lang="en-GB" dirty="0" smtClean="0">
                <a:latin typeface="+mn-lt"/>
                <a:cs typeface="Arial" panose="020B0604020202020204" pitchFamily="34" charset="0"/>
              </a:rPr>
              <a:t>lead, but we do only very slowly!</a:t>
            </a:r>
            <a:r>
              <a:rPr lang="en-US" sz="1400" dirty="0" smtClean="0">
                <a:latin typeface="+mn-lt"/>
              </a:rPr>
              <a:t>Jón </a:t>
            </a:r>
            <a:r>
              <a:rPr lang="en-US" sz="1400" dirty="0">
                <a:latin typeface="+mn-lt"/>
              </a:rPr>
              <a:t>Torfi Jónasson. (2016). Educational change, inertia and potential futures. Why is it difficult to change the content of education? European Journal of Futures Research,  4: 7  doi:10.1007/s40309-016-0087-z </a:t>
            </a:r>
            <a:r>
              <a:rPr lang="en-US" sz="1400" dirty="0">
                <a:latin typeface="+mn-lt"/>
                <a:hlinkClick r:id="rId3"/>
              </a:rPr>
              <a:t>JTJ Published </a:t>
            </a:r>
            <a:r>
              <a:rPr lang="en-US" sz="1400" dirty="0" smtClean="0">
                <a:latin typeface="+mn-lt"/>
                <a:hlinkClick r:id="rId3"/>
              </a:rPr>
              <a:t>version</a:t>
            </a:r>
            <a:endParaRPr lang="en-US" sz="1400" dirty="0" smtClean="0">
              <a:latin typeface="+mn-lt"/>
            </a:endParaRPr>
          </a:p>
          <a:p>
            <a:pPr marL="180975" indent="-180975">
              <a:spcBef>
                <a:spcPts val="1200"/>
              </a:spcBef>
              <a:buFont typeface="Arial" panose="020B0604020202020204" pitchFamily="34" charset="0"/>
              <a:buChar char="•"/>
            </a:pPr>
            <a:r>
              <a:rPr lang="en-GB" dirty="0">
                <a:latin typeface="+mn-lt"/>
                <a:cs typeface="Arial" panose="020B0604020202020204" pitchFamily="34" charset="0"/>
              </a:rPr>
              <a:t>My focus here is on teaching, rather than learning, i.e. what teachers have to </a:t>
            </a:r>
            <a:r>
              <a:rPr lang="en-GB" dirty="0" smtClean="0">
                <a:latin typeface="+mn-lt"/>
                <a:cs typeface="Arial" panose="020B0604020202020204" pitchFamily="34" charset="0"/>
              </a:rPr>
              <a:t>know or think about </a:t>
            </a:r>
            <a:r>
              <a:rPr lang="en-GB" dirty="0">
                <a:latin typeface="+mn-lt"/>
                <a:cs typeface="Arial" panose="020B0604020202020204" pitchFamily="34" charset="0"/>
              </a:rPr>
              <a:t>and can do in order to enhance learning – here </a:t>
            </a:r>
            <a:r>
              <a:rPr lang="en-GB" dirty="0" smtClean="0">
                <a:latin typeface="+mn-lt"/>
                <a:cs typeface="Arial" panose="020B0604020202020204" pitchFamily="34" charset="0"/>
              </a:rPr>
              <a:t>with the focus on </a:t>
            </a:r>
            <a:r>
              <a:rPr lang="en-GB" dirty="0">
                <a:latin typeface="+mn-lt"/>
                <a:cs typeface="Arial" panose="020B0604020202020204" pitchFamily="34" charset="0"/>
              </a:rPr>
              <a:t>a data rich environment. </a:t>
            </a:r>
          </a:p>
          <a:p>
            <a:pPr marL="180975" indent="-180975">
              <a:spcBef>
                <a:spcPts val="1200"/>
              </a:spcBef>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2760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5882415" cy="568052"/>
          </a:xfrm>
          <a:solidFill>
            <a:schemeClr val="bg1"/>
          </a:solidFill>
        </p:spPr>
        <p:txBody>
          <a:bodyPr/>
          <a:lstStyle/>
          <a:p>
            <a:r>
              <a:rPr lang="en-GB" sz="3200" b="0" dirty="0" smtClean="0">
                <a:latin typeface="+mj-lt"/>
              </a:rPr>
              <a:t>	</a:t>
            </a:r>
            <a:r>
              <a:rPr lang="en-US" sz="2000" b="0" dirty="0" smtClean="0">
                <a:latin typeface="+mn-lt"/>
              </a:rPr>
              <a:t>Pearson, AI and data</a:t>
            </a:r>
            <a:endParaRPr lang="en-US" sz="2000" b="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4</a:t>
            </a:fld>
            <a:endParaRPr lang="en-US" dirty="0" smtClean="0"/>
          </a:p>
        </p:txBody>
      </p:sp>
      <p:sp>
        <p:nvSpPr>
          <p:cNvPr id="8" name="Rectangle 2"/>
          <p:cNvSpPr txBox="1">
            <a:spLocks/>
          </p:cNvSpPr>
          <p:nvPr/>
        </p:nvSpPr>
        <p:spPr bwMode="auto">
          <a:xfrm>
            <a:off x="5778319" y="0"/>
            <a:ext cx="4379787" cy="759936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1200"/>
              </a:spcBef>
            </a:pPr>
            <a:r>
              <a:rPr lang="en-US" sz="1600" dirty="0" smtClean="0">
                <a:latin typeface="+mn-lt"/>
              </a:rPr>
              <a:t>Building Brains: How Pearson Plans To Automate Education With AI 	</a:t>
            </a:r>
            <a:r>
              <a:rPr lang="en-US" sz="1400" dirty="0" smtClean="0">
                <a:latin typeface="+mn-lt"/>
              </a:rPr>
              <a:t>by Parmy Olson, Aug 29, 2018 </a:t>
            </a:r>
            <a:r>
              <a:rPr lang="en-US" sz="1400" dirty="0" smtClean="0">
                <a:latin typeface="+mn-lt"/>
                <a:hlinkClick r:id="rId3"/>
              </a:rPr>
              <a:t>https://www.forbes.com/sites/parmyolson/2018/08/29/pearson-education-ai/#5247fc6c1833</a:t>
            </a:r>
            <a:r>
              <a:rPr lang="en-US" sz="1400" dirty="0" smtClean="0">
                <a:latin typeface="+mn-lt"/>
              </a:rPr>
              <a:t> </a:t>
            </a:r>
          </a:p>
          <a:p>
            <a:pPr>
              <a:spcBef>
                <a:spcPts val="1200"/>
              </a:spcBef>
            </a:pPr>
            <a:r>
              <a:rPr lang="en-US" sz="1600" dirty="0" smtClean="0">
                <a:latin typeface="+mn-lt"/>
              </a:rPr>
              <a:t>This is no easy task. With millions of students using its education-software, </a:t>
            </a:r>
            <a:r>
              <a:rPr lang="en-US" sz="1600" b="1" dirty="0" smtClean="0">
                <a:latin typeface="+mn-lt"/>
              </a:rPr>
              <a:t>Pearson has amassed “terabytes” of data </a:t>
            </a:r>
            <a:r>
              <a:rPr lang="en-US" sz="1600" dirty="0" smtClean="0">
                <a:latin typeface="+mn-lt"/>
              </a:rPr>
              <a:t>from student homework and even textbooks that have been digitized, data that Marinova is now pulling together to build software </a:t>
            </a:r>
            <a:r>
              <a:rPr lang="en-US" sz="1600" b="1" dirty="0" smtClean="0">
                <a:latin typeface="+mn-lt"/>
              </a:rPr>
              <a:t>that can automatically give students feedback on their work like a teacher would</a:t>
            </a:r>
            <a:r>
              <a:rPr lang="en-US" sz="1600" dirty="0" smtClean="0">
                <a:latin typeface="+mn-lt"/>
              </a:rPr>
              <a:t>.</a:t>
            </a:r>
          </a:p>
          <a:p>
            <a:pPr>
              <a:spcBef>
                <a:spcPts val="1200"/>
              </a:spcBef>
            </a:pPr>
            <a:endParaRPr lang="en-US" sz="1600" dirty="0" smtClean="0">
              <a:latin typeface="+mn-lt"/>
            </a:endParaRPr>
          </a:p>
          <a:p>
            <a:r>
              <a:rPr lang="en-US" sz="1600" dirty="0" smtClean="0">
                <a:latin typeface="+mn-lt"/>
              </a:rPr>
              <a:t>Milena „Marinova’s [senior vice president, AI products and solutions] challenge, which is a common one among large companies that want to use Big Data and AI to become more efficient and attractive to their customers</a:t>
            </a:r>
            <a:r>
              <a:rPr lang="en-US" sz="1600" b="1" dirty="0" smtClean="0">
                <a:latin typeface="+mn-lt"/>
              </a:rPr>
              <a:t>, is parsing a mountain of data to build the right algorithms. </a:t>
            </a:r>
            <a:r>
              <a:rPr lang="en-US" sz="1600" dirty="0" smtClean="0">
                <a:latin typeface="+mn-lt"/>
              </a:rPr>
              <a:t>How do you measure how effectively a human being has learned something, for instance? How do you get software to do it?</a:t>
            </a:r>
          </a:p>
          <a:p>
            <a:r>
              <a:rPr lang="en-US" sz="1600" dirty="0" smtClean="0">
                <a:latin typeface="+mn-lt"/>
              </a:rPr>
              <a:t>Marinova says she’ll be drawing from “millions of samples” of homework data that Pearson has collected from student assessments and coursework exercises over the years, including the 12 million students who are enrolled in MyLab, a suite of homework assessment tools.”</a:t>
            </a:r>
          </a:p>
          <a:p>
            <a:endParaRPr lang="en-US" sz="1400" dirty="0" smtClean="0">
              <a:latin typeface="+mn-lt"/>
            </a:endParaRPr>
          </a:p>
        </p:txBody>
      </p:sp>
      <p:sp>
        <p:nvSpPr>
          <p:cNvPr id="9" name="Rectangle 2"/>
          <p:cNvSpPr txBox="1">
            <a:spLocks/>
          </p:cNvSpPr>
          <p:nvPr/>
        </p:nvSpPr>
        <p:spPr bwMode="auto">
          <a:xfrm>
            <a:off x="1" y="568052"/>
            <a:ext cx="5736802" cy="704877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1200"/>
              </a:spcBef>
            </a:pPr>
            <a:r>
              <a:rPr lang="en-US" sz="2000" dirty="0">
                <a:latin typeface="+mn-lt"/>
              </a:rPr>
              <a:t>Intelligence Unleashed </a:t>
            </a:r>
            <a:r>
              <a:rPr lang="en-US" sz="2000" dirty="0" smtClean="0">
                <a:latin typeface="+mn-lt"/>
              </a:rPr>
              <a:t>- </a:t>
            </a:r>
            <a:r>
              <a:rPr lang="en-US" dirty="0" smtClean="0">
                <a:latin typeface="+mn-lt"/>
              </a:rPr>
              <a:t>An </a:t>
            </a:r>
            <a:r>
              <a:rPr lang="en-US" dirty="0">
                <a:latin typeface="+mn-lt"/>
              </a:rPr>
              <a:t>argument for AI in </a:t>
            </a:r>
            <a:r>
              <a:rPr lang="en-US" dirty="0" smtClean="0">
                <a:latin typeface="+mn-lt"/>
              </a:rPr>
              <a:t>Education, </a:t>
            </a:r>
          </a:p>
          <a:p>
            <a:pPr>
              <a:spcBef>
                <a:spcPts val="1200"/>
              </a:spcBef>
            </a:pPr>
            <a:r>
              <a:rPr lang="en-US" sz="1400" dirty="0" smtClean="0">
                <a:latin typeface="+mn-lt"/>
              </a:rPr>
              <a:t>Pearson 2016  </a:t>
            </a:r>
            <a:r>
              <a:rPr lang="en-US" sz="1000" dirty="0" smtClean="0">
                <a:latin typeface="+mn-lt"/>
                <a:hlinkClick r:id="rId4"/>
              </a:rPr>
              <a:t>https</a:t>
            </a:r>
            <a:r>
              <a:rPr lang="en-US" sz="1000" dirty="0">
                <a:latin typeface="+mn-lt"/>
                <a:hlinkClick r:id="rId4"/>
              </a:rPr>
              <a:t>://</a:t>
            </a:r>
            <a:r>
              <a:rPr lang="en-US" sz="1000" dirty="0" smtClean="0">
                <a:latin typeface="+mn-lt"/>
                <a:hlinkClick r:id="rId4"/>
              </a:rPr>
              <a:t>www.pearson.com/content/dam/one-dot-com/one-dot-com/global/Files/about-pearson/innovation/Intelligence-Unleashed-Publication.pdf</a:t>
            </a:r>
            <a:endParaRPr lang="en-US" sz="1000" dirty="0" smtClean="0">
              <a:latin typeface="+mn-lt"/>
            </a:endParaRPr>
          </a:p>
          <a:p>
            <a:pPr>
              <a:spcBef>
                <a:spcPts val="1200"/>
              </a:spcBef>
            </a:pPr>
            <a:r>
              <a:rPr lang="en-US" sz="1600" dirty="0" smtClean="0">
                <a:latin typeface="+mn-lt"/>
              </a:rPr>
              <a:t>“MACHINE </a:t>
            </a:r>
            <a:r>
              <a:rPr lang="en-US" sz="1600" dirty="0">
                <a:latin typeface="+mn-lt"/>
              </a:rPr>
              <a:t>LEARNING </a:t>
            </a:r>
            <a:r>
              <a:rPr lang="en-US" sz="1600" b="1" dirty="0">
                <a:latin typeface="+mn-lt"/>
              </a:rPr>
              <a:t>Computer systems that learn from data</a:t>
            </a:r>
            <a:r>
              <a:rPr lang="en-US" sz="1600" dirty="0">
                <a:latin typeface="+mn-lt"/>
              </a:rPr>
              <a:t>, enabling them to make increasingly better predictions</a:t>
            </a:r>
            <a:r>
              <a:rPr lang="en-US" sz="1600" dirty="0" smtClean="0">
                <a:latin typeface="+mn-lt"/>
              </a:rPr>
              <a:t>. …</a:t>
            </a:r>
          </a:p>
          <a:p>
            <a:pPr>
              <a:spcBef>
                <a:spcPts val="1200"/>
              </a:spcBef>
            </a:pPr>
            <a:r>
              <a:rPr lang="en-US" sz="1600" dirty="0" smtClean="0">
                <a:latin typeface="+mn-lt"/>
              </a:rPr>
              <a:t>One </a:t>
            </a:r>
            <a:r>
              <a:rPr lang="en-US" sz="1600" dirty="0">
                <a:latin typeface="+mn-lt"/>
              </a:rPr>
              <a:t>of the advantages of </a:t>
            </a:r>
            <a:r>
              <a:rPr lang="en-US" sz="1600" b="1" dirty="0">
                <a:latin typeface="+mn-lt"/>
              </a:rPr>
              <a:t>adaptive </a:t>
            </a:r>
            <a:r>
              <a:rPr lang="en-US" sz="1600" b="1" dirty="0" smtClean="0">
                <a:latin typeface="+mn-lt"/>
              </a:rPr>
              <a:t>AI-Ed </a:t>
            </a:r>
            <a:r>
              <a:rPr lang="en-US" sz="1600" b="1" dirty="0">
                <a:latin typeface="+mn-lt"/>
              </a:rPr>
              <a:t>systems is that they typically gather large amounts of data</a:t>
            </a:r>
            <a:r>
              <a:rPr lang="en-US" sz="1600" dirty="0">
                <a:latin typeface="+mn-lt"/>
              </a:rPr>
              <a:t>, which, in a virtuous circle, can then be computed to dynamically improve the pedagogy and domain models. </a:t>
            </a:r>
            <a:r>
              <a:rPr lang="en-US" sz="1600" dirty="0" smtClean="0">
                <a:latin typeface="+mn-lt"/>
              </a:rPr>
              <a:t>…    A </a:t>
            </a:r>
            <a:r>
              <a:rPr lang="en-US" sz="1600" dirty="0">
                <a:latin typeface="+mn-lt"/>
              </a:rPr>
              <a:t>multitude of </a:t>
            </a:r>
            <a:r>
              <a:rPr lang="en-US" sz="1600" dirty="0" smtClean="0">
                <a:latin typeface="+mn-lt"/>
              </a:rPr>
              <a:t>AI Ed-driven </a:t>
            </a:r>
            <a:r>
              <a:rPr lang="en-US" sz="1600" dirty="0">
                <a:latin typeface="+mn-lt"/>
              </a:rPr>
              <a:t>applications are already in use in our schools and universities. Many incorporate AIEd and educational data mining (EDM) techniques to ‘track’ the </a:t>
            </a:r>
            <a:r>
              <a:rPr lang="en-US" sz="1600" dirty="0" smtClean="0">
                <a:latin typeface="+mn-lt"/>
              </a:rPr>
              <a:t>behaviors </a:t>
            </a:r>
            <a:r>
              <a:rPr lang="en-US" sz="1600" dirty="0">
                <a:latin typeface="+mn-lt"/>
              </a:rPr>
              <a:t>of students – for example, collecting data on class attendance and assignment submission in order to identify (and provide support) to students at risk of abandoning their studies. </a:t>
            </a:r>
            <a:r>
              <a:rPr lang="en-US" sz="1600" dirty="0" smtClean="0">
                <a:latin typeface="+mn-lt"/>
              </a:rPr>
              <a:t> …</a:t>
            </a:r>
          </a:p>
          <a:p>
            <a:pPr>
              <a:spcBef>
                <a:spcPts val="1200"/>
              </a:spcBef>
            </a:pPr>
            <a:r>
              <a:rPr lang="en-US" sz="1600" dirty="0">
                <a:latin typeface="+mn-lt"/>
              </a:rPr>
              <a:t>Instead of models, many recent ITS use machine learning techniques, self-training algorithms based on large data sets, and neural networks, to enable them to make appropriate decisions about what learning content to provide to the learner. However, with this approach, it can be difficult to make the rationale for those decisions explicit. </a:t>
            </a:r>
            <a:r>
              <a:rPr lang="en-US" sz="1600" dirty="0" smtClean="0">
                <a:latin typeface="+mn-lt"/>
              </a:rPr>
              <a:t>…</a:t>
            </a:r>
          </a:p>
          <a:p>
            <a:pPr>
              <a:spcBef>
                <a:spcPts val="1200"/>
              </a:spcBef>
            </a:pPr>
            <a:r>
              <a:rPr lang="en-US" sz="1600" b="1" dirty="0">
                <a:latin typeface="+mn-lt"/>
              </a:rPr>
              <a:t>The increasing range of data capture devices – such as biological data, voice recognition, and eye tracking – will enable AIEd systems to provide new types of evidence for currently difficult to assess </a:t>
            </a:r>
            <a:r>
              <a:rPr lang="en-US" sz="1600" b="1" dirty="0" smtClean="0">
                <a:latin typeface="+mn-lt"/>
              </a:rPr>
              <a:t>skills</a:t>
            </a:r>
            <a:r>
              <a:rPr lang="en-US" sz="1600" dirty="0" smtClean="0">
                <a:latin typeface="+mn-lt"/>
              </a:rPr>
              <a:t>. “</a:t>
            </a:r>
          </a:p>
        </p:txBody>
      </p:sp>
    </p:spTree>
    <p:extLst>
      <p:ext uri="{BB962C8B-B14F-4D97-AF65-F5344CB8AC3E}">
        <p14:creationId xmlns:p14="http://schemas.microsoft.com/office/powerpoint/2010/main" val="18893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8905155" cy="1720180"/>
          </a:xfrm>
          <a:solidFill>
            <a:schemeClr val="bg1"/>
          </a:solidFill>
        </p:spPr>
        <p:txBody>
          <a:bodyPr/>
          <a:lstStyle/>
          <a:p>
            <a:pPr algn="l"/>
            <a:r>
              <a:rPr lang="en-GB" sz="2400" b="0" dirty="0" smtClean="0">
                <a:latin typeface="+mj-lt"/>
              </a:rPr>
              <a:t>	Important issues when talking about data in the classroom</a:t>
            </a:r>
            <a:endParaRPr lang="en-GB" sz="2400" b="0" dirty="0">
              <a:latin typeface="+mj-lt"/>
            </a:endParaRPr>
          </a:p>
        </p:txBody>
      </p:sp>
      <p:sp>
        <p:nvSpPr>
          <p:cNvPr id="4" name="Síðufótarstaðgengill 3"/>
          <p:cNvSpPr>
            <a:spLocks noGrp="1"/>
          </p:cNvSpPr>
          <p:nvPr>
            <p:ph type="ftr" sz="quarter" idx="11"/>
          </p:nvPr>
        </p:nvSpPr>
        <p:spPr/>
        <p:txBody>
          <a:bodyPr/>
          <a:lstStyle/>
          <a:p>
            <a:pPr>
              <a:defRPr/>
            </a:pPr>
            <a:r>
              <a:rPr lang="en-US"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5</a:t>
            </a:fld>
            <a:endParaRPr lang="en-US" dirty="0" smtClean="0"/>
          </a:p>
        </p:txBody>
      </p:sp>
      <p:sp>
        <p:nvSpPr>
          <p:cNvPr id="8" name="Rectangle 2"/>
          <p:cNvSpPr txBox="1">
            <a:spLocks/>
          </p:cNvSpPr>
          <p:nvPr/>
        </p:nvSpPr>
        <p:spPr bwMode="auto">
          <a:xfrm>
            <a:off x="768251" y="1288132"/>
            <a:ext cx="8136904" cy="5616624"/>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dirty="0" smtClean="0">
                <a:latin typeface="+mn-lt"/>
                <a:cs typeface="Arial" panose="020B0604020202020204" pitchFamily="34" charset="0"/>
              </a:rPr>
              <a:t>Both, </a:t>
            </a:r>
            <a:r>
              <a:rPr lang="en-GB" dirty="0" smtClean="0">
                <a:latin typeface="+mn-lt"/>
                <a:cs typeface="Arial" panose="020B0604020202020204" pitchFamily="34" charset="0"/>
              </a:rPr>
              <a:t>the ILSAs and the classroom </a:t>
            </a:r>
            <a:r>
              <a:rPr lang="en-GB" dirty="0" smtClean="0">
                <a:latin typeface="+mn-lt"/>
                <a:cs typeface="Arial" panose="020B0604020202020204" pitchFamily="34" charset="0"/>
              </a:rPr>
              <a:t>discussions give rise to essentially similar issues, </a:t>
            </a:r>
            <a:r>
              <a:rPr lang="en-GB" dirty="0" smtClean="0">
                <a:latin typeface="+mn-lt"/>
                <a:cs typeface="Arial" panose="020B0604020202020204" pitchFamily="34" charset="0"/>
              </a:rPr>
              <a:t>but the </a:t>
            </a:r>
            <a:r>
              <a:rPr lang="en-GB" dirty="0" smtClean="0">
                <a:latin typeface="+mn-lt"/>
                <a:cs typeface="Arial" panose="020B0604020202020204" pitchFamily="34" charset="0"/>
              </a:rPr>
              <a:t>settings are </a:t>
            </a:r>
            <a:r>
              <a:rPr lang="en-GB" dirty="0" smtClean="0">
                <a:latin typeface="+mn-lt"/>
                <a:cs typeface="Arial" panose="020B0604020202020204" pitchFamily="34" charset="0"/>
              </a:rPr>
              <a:t>of course </a:t>
            </a:r>
            <a:r>
              <a:rPr lang="en-GB" dirty="0" smtClean="0">
                <a:latin typeface="+mn-lt"/>
                <a:cs typeface="Arial" panose="020B0604020202020204" pitchFamily="34" charset="0"/>
              </a:rPr>
              <a:t>different. There </a:t>
            </a:r>
            <a:r>
              <a:rPr lang="en-GB" dirty="0" smtClean="0">
                <a:latin typeface="+mn-lt"/>
                <a:cs typeface="Arial" panose="020B0604020202020204" pitchFamily="34" charset="0"/>
              </a:rPr>
              <a:t>are many nuanced differences and perhaps the classroom </a:t>
            </a:r>
            <a:r>
              <a:rPr lang="en-GB" dirty="0" smtClean="0">
                <a:latin typeface="+mn-lt"/>
                <a:cs typeface="Arial" panose="020B0604020202020204" pitchFamily="34" charset="0"/>
              </a:rPr>
              <a:t>data </a:t>
            </a:r>
            <a:r>
              <a:rPr lang="en-GB" dirty="0" smtClean="0">
                <a:latin typeface="+mn-lt"/>
                <a:cs typeface="Arial" panose="020B0604020202020204" pitchFamily="34" charset="0"/>
              </a:rPr>
              <a:t>discussion is more varied and </a:t>
            </a:r>
            <a:r>
              <a:rPr lang="en-GB" dirty="0" smtClean="0">
                <a:latin typeface="+mn-lt"/>
                <a:cs typeface="Arial" panose="020B0604020202020204" pitchFamily="34" charset="0"/>
              </a:rPr>
              <a:t>complex, partly because the demand for action by the teacher is more immediate. </a:t>
            </a:r>
            <a:endParaRPr lang="en-GB" dirty="0" smtClean="0">
              <a:latin typeface="+mn-lt"/>
              <a:cs typeface="Arial" panose="020B0604020202020204" pitchFamily="34" charset="0"/>
            </a:endParaRPr>
          </a:p>
          <a:p>
            <a:pPr>
              <a:spcBef>
                <a:spcPts val="600"/>
              </a:spcBef>
            </a:pPr>
            <a:r>
              <a:rPr lang="en-GB" dirty="0" smtClean="0">
                <a:latin typeface="+mn-lt"/>
                <a:cs typeface="Arial" panose="020B0604020202020204" pitchFamily="34" charset="0"/>
              </a:rPr>
              <a:t>The </a:t>
            </a:r>
            <a:r>
              <a:rPr lang="en-GB" dirty="0" smtClean="0">
                <a:latin typeface="+mn-lt"/>
                <a:cs typeface="Arial" panose="020B0604020202020204" pitchFamily="34" charset="0"/>
              </a:rPr>
              <a:t>point of departure  of the detailed discussion </a:t>
            </a:r>
            <a:r>
              <a:rPr lang="en-GB" dirty="0" smtClean="0">
                <a:latin typeface="+mn-lt"/>
                <a:cs typeface="Arial" panose="020B0604020202020204" pitchFamily="34" charset="0"/>
              </a:rPr>
              <a:t>of the use of data in the classroom is of course the </a:t>
            </a:r>
            <a:r>
              <a:rPr lang="en-GB" dirty="0" smtClean="0">
                <a:latin typeface="+mn-lt"/>
                <a:cs typeface="Arial" panose="020B0604020202020204" pitchFamily="34" charset="0"/>
              </a:rPr>
              <a:t>potential usefulness of data </a:t>
            </a:r>
            <a:r>
              <a:rPr lang="en-GB" dirty="0" smtClean="0">
                <a:latin typeface="+mn-lt"/>
                <a:cs typeface="Arial" panose="020B0604020202020204" pitchFamily="34" charset="0"/>
              </a:rPr>
              <a:t>to </a:t>
            </a:r>
            <a:r>
              <a:rPr lang="en-GB" dirty="0" smtClean="0">
                <a:latin typeface="+mn-lt"/>
                <a:cs typeface="Arial" panose="020B0604020202020204" pitchFamily="34" charset="0"/>
              </a:rPr>
              <a:t>the teacher; how data may help or even enable her to find the proper route in the demanding and very complex world of modern </a:t>
            </a:r>
            <a:r>
              <a:rPr lang="en-GB" dirty="0" smtClean="0">
                <a:latin typeface="+mn-lt"/>
                <a:cs typeface="Arial" panose="020B0604020202020204" pitchFamily="34" charset="0"/>
              </a:rPr>
              <a:t>education. </a:t>
            </a:r>
            <a:r>
              <a:rPr lang="en-GB" dirty="0" smtClean="0">
                <a:latin typeface="+mn-lt"/>
                <a:cs typeface="Arial" panose="020B0604020202020204" pitchFamily="34" charset="0"/>
              </a:rPr>
              <a:t>T</a:t>
            </a:r>
            <a:r>
              <a:rPr lang="en-GB" dirty="0" smtClean="0">
                <a:latin typeface="+mn-lt"/>
                <a:cs typeface="Arial" panose="020B0604020202020204" pitchFamily="34" charset="0"/>
              </a:rPr>
              <a:t>hus, discussing this, is an </a:t>
            </a:r>
            <a:r>
              <a:rPr lang="en-GB" dirty="0" smtClean="0">
                <a:latin typeface="+mn-lt"/>
                <a:cs typeface="Arial" panose="020B0604020202020204" pitchFamily="34" charset="0"/>
              </a:rPr>
              <a:t>attempt to chart the principal issues involved when exploring the world of </a:t>
            </a:r>
            <a:r>
              <a:rPr lang="en-GB" dirty="0" smtClean="0">
                <a:latin typeface="+mn-lt"/>
                <a:cs typeface="Arial" panose="020B0604020202020204" pitchFamily="34" charset="0"/>
              </a:rPr>
              <a:t>t</a:t>
            </a:r>
            <a:r>
              <a:rPr lang="en-GB" dirty="0" smtClean="0">
                <a:latin typeface="+mn-lt"/>
                <a:cs typeface="Arial" panose="020B0604020202020204" pitchFamily="34" charset="0"/>
              </a:rPr>
              <a:t>eaching (education) and </a:t>
            </a:r>
            <a:r>
              <a:rPr lang="en-GB" dirty="0" smtClean="0">
                <a:latin typeface="+mn-lt"/>
                <a:cs typeface="Arial" panose="020B0604020202020204" pitchFamily="34" charset="0"/>
              </a:rPr>
              <a:t>data</a:t>
            </a:r>
            <a:r>
              <a:rPr lang="en-GB" dirty="0" smtClean="0">
                <a:latin typeface="+mn-lt"/>
                <a:cs typeface="Arial" panose="020B0604020202020204" pitchFamily="34" charset="0"/>
              </a:rPr>
              <a:t>.</a:t>
            </a:r>
            <a:endParaRPr lang="en-GB" dirty="0" smtClean="0">
              <a:latin typeface="+mn-lt"/>
              <a:cs typeface="Arial" panose="020B0604020202020204" pitchFamily="34" charset="0"/>
            </a:endParaRPr>
          </a:p>
          <a:p>
            <a:pPr marL="457200" indent="-457200">
              <a:spcBef>
                <a:spcPts val="600"/>
              </a:spcBef>
              <a:buFont typeface="Arial" panose="020B0604020202020204" pitchFamily="34" charset="0"/>
              <a:buChar char="•"/>
            </a:pPr>
            <a:r>
              <a:rPr lang="en-GB" dirty="0" smtClean="0">
                <a:latin typeface="+mn-lt"/>
                <a:cs typeface="Arial" panose="020B0604020202020204" pitchFamily="34" charset="0"/>
              </a:rPr>
              <a:t>What data are we talking about</a:t>
            </a:r>
          </a:p>
          <a:p>
            <a:pPr marL="457200" indent="-457200">
              <a:spcBef>
                <a:spcPts val="600"/>
              </a:spcBef>
              <a:buFont typeface="Arial" panose="020B0604020202020204" pitchFamily="34" charset="0"/>
              <a:buChar char="•"/>
            </a:pPr>
            <a:r>
              <a:rPr lang="en-GB" dirty="0" smtClean="0">
                <a:latin typeface="+mn-lt"/>
                <a:cs typeface="Arial" panose="020B0604020202020204" pitchFamily="34" charset="0"/>
              </a:rPr>
              <a:t>What are the validity issues we should be concerned with?</a:t>
            </a:r>
          </a:p>
          <a:p>
            <a:pPr marL="457200" indent="-457200">
              <a:spcBef>
                <a:spcPts val="600"/>
              </a:spcBef>
              <a:buFont typeface="Arial" panose="020B0604020202020204" pitchFamily="34" charset="0"/>
              <a:buChar char="•"/>
            </a:pPr>
            <a:r>
              <a:rPr lang="en-GB" dirty="0" smtClean="0">
                <a:latin typeface="+mn-lt"/>
                <a:cs typeface="Arial" panose="020B0604020202020204" pitchFamily="34" charset="0"/>
              </a:rPr>
              <a:t>What can we do with data? How does it help us?</a:t>
            </a:r>
          </a:p>
          <a:p>
            <a:pPr marL="457200" indent="-457200">
              <a:spcBef>
                <a:spcPts val="600"/>
              </a:spcBef>
              <a:buFont typeface="Arial" panose="020B0604020202020204" pitchFamily="34" charset="0"/>
              <a:buChar char="•"/>
            </a:pPr>
            <a:r>
              <a:rPr lang="en-GB" dirty="0" smtClean="0">
                <a:latin typeface="+mn-lt"/>
                <a:cs typeface="Arial" panose="020B0604020202020204" pitchFamily="34" charset="0"/>
              </a:rPr>
              <a:t>What can we do without it?</a:t>
            </a:r>
          </a:p>
          <a:p>
            <a:pPr marL="457200" indent="-457200">
              <a:spcBef>
                <a:spcPts val="600"/>
              </a:spcBef>
              <a:buFont typeface="Arial" panose="020B0604020202020204" pitchFamily="34" charset="0"/>
              <a:buChar char="•"/>
            </a:pPr>
            <a:r>
              <a:rPr lang="en-GB" dirty="0" smtClean="0">
                <a:latin typeface="+mn-lt"/>
                <a:cs typeface="Arial" panose="020B0604020202020204" pitchFamily="34" charset="0"/>
              </a:rPr>
              <a:t>Does data and data collection present any pernicious effects</a:t>
            </a:r>
            <a:r>
              <a:rPr lang="en-GB" dirty="0" smtClean="0">
                <a:latin typeface="+mn-lt"/>
                <a:cs typeface="Arial" panose="020B0604020202020204" pitchFamily="34" charset="0"/>
              </a:rPr>
              <a:t>?</a:t>
            </a:r>
          </a:p>
          <a:p>
            <a:pPr marL="457200" indent="-457200">
              <a:spcBef>
                <a:spcPts val="600"/>
              </a:spcBef>
              <a:buFont typeface="Arial" panose="020B0604020202020204" pitchFamily="34" charset="0"/>
              <a:buChar char="•"/>
            </a:pPr>
            <a:endParaRPr lang="en-GB" dirty="0" smtClean="0">
              <a:latin typeface="+mn-lt"/>
              <a:cs typeface="Arial" panose="020B0604020202020204" pitchFamily="34" charset="0"/>
            </a:endParaRPr>
          </a:p>
          <a:p>
            <a:pPr marL="457200" indent="-457200">
              <a:spcBef>
                <a:spcPts val="600"/>
              </a:spcBef>
              <a:buFont typeface="Arial" panose="020B0604020202020204" pitchFamily="34" charset="0"/>
              <a:buChar char="•"/>
            </a:pPr>
            <a:r>
              <a:rPr lang="en-GB" b="1" dirty="0" smtClean="0">
                <a:latin typeface="+mn-lt"/>
                <a:cs typeface="Arial" panose="020B0604020202020204" pitchFamily="34" charset="0"/>
              </a:rPr>
              <a:t>Where is the place for education within the various data discourses? </a:t>
            </a:r>
          </a:p>
          <a:p>
            <a:pPr marL="457200" indent="-457200">
              <a:spcBef>
                <a:spcPts val="600"/>
              </a:spcBef>
              <a:buFont typeface="Arial" panose="020B0604020202020204" pitchFamily="34" charset="0"/>
              <a:buChar char="•"/>
            </a:pPr>
            <a:r>
              <a:rPr lang="en-GB" i="1" dirty="0" smtClean="0">
                <a:latin typeface="+mn-lt"/>
                <a:cs typeface="Arial" panose="020B0604020202020204" pitchFamily="34" charset="0"/>
              </a:rPr>
              <a:t>What might be most useful for teachers to know about data?</a:t>
            </a:r>
          </a:p>
          <a:p>
            <a:pPr marL="285750" indent="-285750">
              <a:spcBef>
                <a:spcPts val="600"/>
              </a:spcBef>
              <a:buFont typeface="Arial" panose="020B0604020202020204" pitchFamily="34" charset="0"/>
              <a:buChar char="•"/>
            </a:pPr>
            <a:endParaRPr lang="en-GB" dirty="0" smtClean="0">
              <a:latin typeface="+mn-lt"/>
              <a:cs typeface="Arial" panose="020B0604020202020204" pitchFamily="34" charset="0"/>
            </a:endParaRPr>
          </a:p>
          <a:p>
            <a:pPr>
              <a:spcBef>
                <a:spcPts val="600"/>
              </a:spcBef>
            </a:pPr>
            <a:endParaRPr lang="en-US" sz="2000" dirty="0">
              <a:latin typeface="+mn-lt"/>
            </a:endParaRPr>
          </a:p>
        </p:txBody>
      </p:sp>
    </p:spTree>
    <p:extLst>
      <p:ext uri="{BB962C8B-B14F-4D97-AF65-F5344CB8AC3E}">
        <p14:creationId xmlns:p14="http://schemas.microsoft.com/office/powerpoint/2010/main" val="171630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8905155" cy="2296244"/>
          </a:xfrm>
          <a:gradFill flip="none" rotWithShape="1">
            <a:gsLst>
              <a:gs pos="0">
                <a:schemeClr val="accent1">
                  <a:lumMod val="5000"/>
                  <a:lumOff val="95000"/>
                </a:schemeClr>
              </a:gs>
              <a:gs pos="100000">
                <a:schemeClr val="tx2">
                  <a:lumMod val="40000"/>
                  <a:lumOff val="60000"/>
                </a:schemeClr>
              </a:gs>
            </a:gsLst>
            <a:lin ang="2700000" scaled="1"/>
            <a:tileRect/>
          </a:gradFill>
        </p:spPr>
        <p:txBody>
          <a:bodyPr/>
          <a:lstStyle/>
          <a:p>
            <a:pPr algn="l"/>
            <a:r>
              <a:rPr lang="en-US" sz="2800" b="0" dirty="0" smtClean="0">
                <a:latin typeface="+mj-lt"/>
              </a:rPr>
              <a:t>	</a:t>
            </a:r>
            <a:r>
              <a:rPr lang="en-US" sz="2400" b="0" dirty="0" smtClean="0">
                <a:latin typeface="+mj-lt"/>
              </a:rPr>
              <a:t>Part I 		Chapter I		</a:t>
            </a:r>
            <a:br>
              <a:rPr lang="en-US" sz="2400" b="0" dirty="0" smtClean="0">
                <a:latin typeface="+mj-lt"/>
              </a:rPr>
            </a:br>
            <a:r>
              <a:rPr lang="en-US" sz="2400" b="0" dirty="0">
                <a:latin typeface="+mj-lt"/>
              </a:rPr>
              <a:t>	</a:t>
            </a:r>
            <a:r>
              <a:rPr lang="en-US" sz="2400" b="0" dirty="0" smtClean="0">
                <a:latin typeface="+mj-lt"/>
              </a:rPr>
              <a:t>			What </a:t>
            </a:r>
            <a:r>
              <a:rPr lang="en-US" sz="2400" b="0" dirty="0">
                <a:latin typeface="+mj-lt"/>
              </a:rPr>
              <a:t>data are we talking </a:t>
            </a:r>
            <a:r>
              <a:rPr lang="en-US" sz="2400" b="0" dirty="0" smtClean="0">
                <a:latin typeface="+mj-lt"/>
              </a:rPr>
              <a:t>about?</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6</a:t>
            </a:fld>
            <a:endParaRPr lang="en-US" dirty="0" smtClean="0"/>
          </a:p>
        </p:txBody>
      </p:sp>
      <p:sp>
        <p:nvSpPr>
          <p:cNvPr id="8" name="Rectangle 2"/>
          <p:cNvSpPr txBox="1">
            <a:spLocks/>
          </p:cNvSpPr>
          <p:nvPr/>
        </p:nvSpPr>
        <p:spPr bwMode="auto">
          <a:xfrm>
            <a:off x="264195" y="2440260"/>
            <a:ext cx="2088232" cy="316835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2000" b="1" dirty="0" smtClean="0">
                <a:latin typeface="+mn-lt"/>
                <a:cs typeface="Arial" panose="020B0604020202020204" pitchFamily="34" charset="0"/>
              </a:rPr>
              <a:t>Stable data</a:t>
            </a:r>
          </a:p>
          <a:p>
            <a:pPr>
              <a:spcBef>
                <a:spcPts val="600"/>
              </a:spcBef>
            </a:pPr>
            <a:r>
              <a:rPr lang="en-GB" sz="2000" dirty="0">
                <a:latin typeface="+mn-lt"/>
                <a:cs typeface="Arial" panose="020B0604020202020204" pitchFamily="34" charset="0"/>
              </a:rPr>
              <a:t>Personality </a:t>
            </a:r>
            <a:endParaRPr lang="en-GB" sz="2000" dirty="0" smtClean="0">
              <a:latin typeface="+mn-lt"/>
              <a:cs typeface="Arial" panose="020B0604020202020204" pitchFamily="34" charset="0"/>
            </a:endParaRPr>
          </a:p>
          <a:p>
            <a:pPr>
              <a:spcBef>
                <a:spcPts val="600"/>
              </a:spcBef>
            </a:pPr>
            <a:r>
              <a:rPr lang="en-GB" sz="2000" dirty="0" smtClean="0">
                <a:latin typeface="+mn-lt"/>
                <a:cs typeface="Arial" panose="020B0604020202020204" pitchFamily="34" charset="0"/>
              </a:rPr>
              <a:t>Social background</a:t>
            </a:r>
            <a:endParaRPr lang="en-GB" sz="2000" dirty="0">
              <a:latin typeface="+mn-lt"/>
              <a:cs typeface="Arial" panose="020B0604020202020204" pitchFamily="34" charset="0"/>
            </a:endParaRPr>
          </a:p>
          <a:p>
            <a:pPr>
              <a:spcBef>
                <a:spcPts val="600"/>
              </a:spcBef>
            </a:pPr>
            <a:r>
              <a:rPr lang="en-GB" sz="2000" dirty="0" smtClean="0">
                <a:latin typeface="+mn-lt"/>
                <a:cs typeface="Arial" panose="020B0604020202020204" pitchFamily="34" charset="0"/>
              </a:rPr>
              <a:t>Academic background</a:t>
            </a:r>
          </a:p>
          <a:p>
            <a:pPr>
              <a:spcBef>
                <a:spcPts val="600"/>
              </a:spcBef>
            </a:pPr>
            <a:r>
              <a:rPr lang="en-GB" sz="2000" dirty="0" smtClean="0">
                <a:latin typeface="+mn-lt"/>
                <a:cs typeface="Arial" panose="020B0604020202020204" pitchFamily="34" charset="0"/>
              </a:rPr>
              <a:t>…..</a:t>
            </a:r>
          </a:p>
          <a:p>
            <a:pPr>
              <a:spcBef>
                <a:spcPts val="600"/>
              </a:spcBef>
            </a:pPr>
            <a:endParaRPr lang="en-GB" sz="2400" dirty="0" smtClean="0">
              <a:latin typeface="+mn-lt"/>
              <a:cs typeface="Arial" panose="020B0604020202020204" pitchFamily="34" charset="0"/>
            </a:endParaRPr>
          </a:p>
          <a:p>
            <a:pPr>
              <a:spcBef>
                <a:spcPts val="600"/>
              </a:spcBef>
            </a:pPr>
            <a:endParaRPr lang="en-US" sz="2000" dirty="0">
              <a:latin typeface="+mn-lt"/>
            </a:endParaRPr>
          </a:p>
        </p:txBody>
      </p:sp>
      <p:sp>
        <p:nvSpPr>
          <p:cNvPr id="6" name="Rectangle 2"/>
          <p:cNvSpPr txBox="1">
            <a:spLocks/>
          </p:cNvSpPr>
          <p:nvPr/>
        </p:nvSpPr>
        <p:spPr bwMode="auto">
          <a:xfrm>
            <a:off x="2755012" y="2420350"/>
            <a:ext cx="3371293" cy="333227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2000" b="1" dirty="0" smtClean="0">
                <a:latin typeface="+mn-lt"/>
                <a:cs typeface="Arial" panose="020B0604020202020204" pitchFamily="34" charset="0"/>
              </a:rPr>
              <a:t>Labile data</a:t>
            </a:r>
            <a:endParaRPr lang="en-GB" sz="2000" b="1" dirty="0">
              <a:latin typeface="+mn-lt"/>
              <a:cs typeface="Arial" panose="020B0604020202020204" pitchFamily="34" charset="0"/>
            </a:endParaRPr>
          </a:p>
          <a:p>
            <a:pPr>
              <a:spcBef>
                <a:spcPts val="600"/>
              </a:spcBef>
            </a:pPr>
            <a:r>
              <a:rPr lang="en-GB" dirty="0" smtClean="0">
                <a:latin typeface="+mn-lt"/>
                <a:cs typeface="Arial" panose="020B0604020202020204" pitchFamily="34" charset="0"/>
              </a:rPr>
              <a:t>Test </a:t>
            </a:r>
            <a:r>
              <a:rPr lang="en-GB" dirty="0" smtClean="0">
                <a:latin typeface="+mn-lt"/>
                <a:cs typeface="Arial" panose="020B0604020202020204" pitchFamily="34" charset="0"/>
              </a:rPr>
              <a:t>data</a:t>
            </a:r>
          </a:p>
          <a:p>
            <a:pPr>
              <a:spcBef>
                <a:spcPts val="600"/>
              </a:spcBef>
            </a:pPr>
            <a:r>
              <a:rPr lang="en-GB" dirty="0" smtClean="0">
                <a:latin typeface="+mn-lt"/>
                <a:cs typeface="Arial" panose="020B0604020202020204" pitchFamily="34" charset="0"/>
              </a:rPr>
              <a:t>Narrative data</a:t>
            </a:r>
            <a:endParaRPr lang="en-GB" dirty="0" smtClean="0">
              <a:latin typeface="+mn-lt"/>
              <a:cs typeface="Arial" panose="020B0604020202020204" pitchFamily="34" charset="0"/>
            </a:endParaRPr>
          </a:p>
          <a:p>
            <a:pPr>
              <a:spcBef>
                <a:spcPts val="600"/>
              </a:spcBef>
            </a:pPr>
            <a:r>
              <a:rPr lang="en-GB" dirty="0" smtClean="0">
                <a:latin typeface="+mn-lt"/>
                <a:cs typeface="Arial" panose="020B0604020202020204" pitchFamily="34" charset="0"/>
              </a:rPr>
              <a:t>Nutritional </a:t>
            </a:r>
            <a:r>
              <a:rPr lang="en-GB" dirty="0" smtClean="0">
                <a:latin typeface="+mn-lt"/>
                <a:cs typeface="Arial" panose="020B0604020202020204" pitchFamily="34" charset="0"/>
              </a:rPr>
              <a:t>data</a:t>
            </a:r>
          </a:p>
          <a:p>
            <a:pPr>
              <a:spcBef>
                <a:spcPts val="600"/>
              </a:spcBef>
            </a:pPr>
            <a:r>
              <a:rPr lang="en-GB" dirty="0">
                <a:latin typeface="+mn-lt"/>
                <a:cs typeface="Arial" panose="020B0604020202020204" pitchFamily="34" charset="0"/>
              </a:rPr>
              <a:t>W</a:t>
            </a:r>
            <a:r>
              <a:rPr lang="en-GB" dirty="0" smtClean="0">
                <a:latin typeface="+mn-lt"/>
                <a:cs typeface="Arial" panose="020B0604020202020204" pitchFamily="34" charset="0"/>
              </a:rPr>
              <a:t>elfare </a:t>
            </a:r>
            <a:r>
              <a:rPr lang="en-GB" dirty="0" smtClean="0">
                <a:latin typeface="+mn-lt"/>
                <a:cs typeface="Arial" panose="020B0604020202020204" pitchFamily="34" charset="0"/>
              </a:rPr>
              <a:t>data</a:t>
            </a:r>
            <a:endParaRPr lang="en-GB" dirty="0" smtClean="0">
              <a:latin typeface="+mn-lt"/>
              <a:cs typeface="Arial" panose="020B0604020202020204" pitchFamily="34" charset="0"/>
            </a:endParaRPr>
          </a:p>
          <a:p>
            <a:pPr>
              <a:spcBef>
                <a:spcPts val="600"/>
              </a:spcBef>
            </a:pPr>
            <a:r>
              <a:rPr lang="en-GB" dirty="0" smtClean="0">
                <a:latin typeface="+mn-lt"/>
                <a:cs typeface="Arial" panose="020B0604020202020204" pitchFamily="34" charset="0"/>
              </a:rPr>
              <a:t>Stress </a:t>
            </a:r>
            <a:r>
              <a:rPr lang="en-GB" dirty="0" smtClean="0">
                <a:latin typeface="+mn-lt"/>
                <a:cs typeface="Arial" panose="020B0604020202020204" pitchFamily="34" charset="0"/>
              </a:rPr>
              <a:t>or anxiety levels</a:t>
            </a:r>
          </a:p>
          <a:p>
            <a:pPr>
              <a:spcBef>
                <a:spcPts val="600"/>
              </a:spcBef>
            </a:pPr>
            <a:r>
              <a:rPr lang="en-GB" dirty="0" smtClean="0">
                <a:latin typeface="+mn-lt"/>
                <a:cs typeface="Arial" panose="020B0604020202020204" pitchFamily="34" charset="0"/>
              </a:rPr>
              <a:t>Hormonal changes</a:t>
            </a:r>
          </a:p>
          <a:p>
            <a:pPr>
              <a:spcBef>
                <a:spcPts val="600"/>
              </a:spcBef>
            </a:pPr>
            <a:r>
              <a:rPr lang="en-GB" dirty="0">
                <a:latin typeface="+mn-lt"/>
                <a:cs typeface="Arial" panose="020B0604020202020204" pitchFamily="34" charset="0"/>
              </a:rPr>
              <a:t>Activity monitoring (institutional, physical, social, mental, brain, </a:t>
            </a:r>
            <a:r>
              <a:rPr lang="en-GB" dirty="0" smtClean="0">
                <a:latin typeface="+mn-lt"/>
                <a:cs typeface="Arial" panose="020B0604020202020204" pitchFamily="34" charset="0"/>
              </a:rPr>
              <a:t>… </a:t>
            </a:r>
            <a:r>
              <a:rPr lang="en-GB" dirty="0">
                <a:latin typeface="+mn-lt"/>
                <a:cs typeface="Arial" panose="020B0604020202020204" pitchFamily="34" charset="0"/>
              </a:rPr>
              <a:t>)</a:t>
            </a:r>
          </a:p>
          <a:p>
            <a:pPr>
              <a:spcBef>
                <a:spcPts val="600"/>
              </a:spcBef>
            </a:pPr>
            <a:endParaRPr lang="en-GB" sz="2400" dirty="0" smtClean="0">
              <a:latin typeface="+mn-lt"/>
              <a:cs typeface="Arial" panose="020B0604020202020204" pitchFamily="34" charset="0"/>
            </a:endParaRPr>
          </a:p>
          <a:p>
            <a:pPr>
              <a:spcBef>
                <a:spcPts val="600"/>
              </a:spcBef>
            </a:pPr>
            <a:endParaRPr lang="en-US" sz="2000" dirty="0">
              <a:latin typeface="+mn-lt"/>
            </a:endParaRPr>
          </a:p>
        </p:txBody>
      </p:sp>
      <p:sp>
        <p:nvSpPr>
          <p:cNvPr id="7" name="Rectangle 2"/>
          <p:cNvSpPr txBox="1">
            <a:spLocks/>
          </p:cNvSpPr>
          <p:nvPr/>
        </p:nvSpPr>
        <p:spPr bwMode="auto">
          <a:xfrm>
            <a:off x="6537631" y="3546866"/>
            <a:ext cx="3639832" cy="365601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dirty="0" smtClean="0">
                <a:latin typeface="+mn-lt"/>
                <a:cs typeface="Arial" panose="020B0604020202020204" pitchFamily="34" charset="0"/>
              </a:rPr>
              <a:t>Materiality and learning – biochemical effects, related to feelings; exhaled breath analysis, voice spectra, brain scans, ….</a:t>
            </a:r>
          </a:p>
          <a:p>
            <a:pPr>
              <a:spcBef>
                <a:spcPts val="600"/>
              </a:spcBef>
            </a:pPr>
            <a:r>
              <a:rPr lang="en-GB" dirty="0" smtClean="0">
                <a:latin typeface="+mn-lt"/>
                <a:cs typeface="Arial" panose="020B0604020202020204" pitchFamily="34" charset="0"/>
              </a:rPr>
              <a:t>“Our understanding of the production and products of learning becomes simultaneously concerned with social structures, institutional practices, representations and meaning, subjectivities, relationships, feeling, neural networks, metabolic processes and molecular functions. “</a:t>
            </a:r>
          </a:p>
          <a:p>
            <a:pPr>
              <a:spcBef>
                <a:spcPts val="600"/>
              </a:spcBef>
            </a:pPr>
            <a:endParaRPr lang="en-GB" sz="2400" dirty="0" smtClean="0">
              <a:latin typeface="+mn-lt"/>
              <a:cs typeface="Arial" panose="020B0604020202020204" pitchFamily="34" charset="0"/>
            </a:endParaRPr>
          </a:p>
          <a:p>
            <a:pPr>
              <a:spcBef>
                <a:spcPts val="600"/>
              </a:spcBef>
            </a:pPr>
            <a:endParaRPr lang="en-US" sz="2000" dirty="0">
              <a:latin typeface="+mn-lt"/>
            </a:endParaRPr>
          </a:p>
        </p:txBody>
      </p:sp>
      <p:pic>
        <p:nvPicPr>
          <p:cNvPr id="2" name="Picture 1"/>
          <p:cNvPicPr>
            <a:picLocks noChangeAspect="1"/>
          </p:cNvPicPr>
          <p:nvPr/>
        </p:nvPicPr>
        <p:blipFill>
          <a:blip r:embed="rId3"/>
          <a:stretch>
            <a:fillRect/>
          </a:stretch>
        </p:blipFill>
        <p:spPr>
          <a:xfrm>
            <a:off x="7264482" y="69200"/>
            <a:ext cx="2258759" cy="3374612"/>
          </a:xfrm>
          <a:prstGeom prst="rect">
            <a:avLst/>
          </a:prstGeom>
        </p:spPr>
      </p:pic>
      <p:sp>
        <p:nvSpPr>
          <p:cNvPr id="9" name="Rectangle 2"/>
          <p:cNvSpPr txBox="1">
            <a:spLocks/>
          </p:cNvSpPr>
          <p:nvPr/>
        </p:nvSpPr>
        <p:spPr bwMode="auto">
          <a:xfrm>
            <a:off x="297718" y="6040660"/>
            <a:ext cx="5828587" cy="1394641"/>
          </a:xfrm>
          <a:prstGeom prst="rect">
            <a:avLst/>
          </a:prstGeom>
          <a:solidFill>
            <a:schemeClr val="bg1"/>
          </a:solidFill>
          <a:ln w="25400">
            <a:solidFill>
              <a:schemeClr val="tx2"/>
            </a:solid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2000" dirty="0" smtClean="0">
                <a:latin typeface="+mn-lt"/>
                <a:cs typeface="Arial" panose="020B0604020202020204" pitchFamily="34" charset="0"/>
              </a:rPr>
              <a:t>Which data are most relevant? On what basis should we </a:t>
            </a:r>
            <a:r>
              <a:rPr lang="en-GB" sz="2000" dirty="0" smtClean="0">
                <a:latin typeface="+mn-lt"/>
                <a:cs typeface="Arial" panose="020B0604020202020204" pitchFamily="34" charset="0"/>
              </a:rPr>
              <a:t>choose, once we access to most </a:t>
            </a:r>
            <a:r>
              <a:rPr lang="en-GB" sz="2000" dirty="0" smtClean="0">
                <a:latin typeface="+mn-lt"/>
                <a:cs typeface="Arial" panose="020B0604020202020204" pitchFamily="34" charset="0"/>
              </a:rPr>
              <a:t>– will we take the AI route and choose all </a:t>
            </a:r>
            <a:r>
              <a:rPr lang="en-GB" sz="2000" dirty="0" smtClean="0">
                <a:latin typeface="+mn-lt"/>
                <a:cs typeface="Arial" panose="020B0604020202020204" pitchFamily="34" charset="0"/>
              </a:rPr>
              <a:t>? Irrespective of AI, w</a:t>
            </a:r>
            <a:r>
              <a:rPr lang="en-GB" sz="2000" dirty="0" smtClean="0">
                <a:latin typeface="+mn-lt"/>
                <a:cs typeface="Arial" panose="020B0604020202020204" pitchFamily="34" charset="0"/>
              </a:rPr>
              <a:t>e need to have this discussion.</a:t>
            </a:r>
            <a:endParaRPr lang="en-US" sz="2000" dirty="0">
              <a:latin typeface="+mn-lt"/>
            </a:endParaRPr>
          </a:p>
        </p:txBody>
      </p:sp>
    </p:spTree>
    <p:extLst>
      <p:ext uri="{BB962C8B-B14F-4D97-AF65-F5344CB8AC3E}">
        <p14:creationId xmlns:p14="http://schemas.microsoft.com/office/powerpoint/2010/main" val="279838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8905155" cy="2296244"/>
          </a:xfrm>
          <a:gradFill flip="none" rotWithShape="1">
            <a:gsLst>
              <a:gs pos="0">
                <a:schemeClr val="accent1">
                  <a:lumMod val="5000"/>
                  <a:lumOff val="95000"/>
                </a:schemeClr>
              </a:gs>
              <a:gs pos="100000">
                <a:schemeClr val="bg2">
                  <a:lumMod val="50000"/>
                </a:schemeClr>
              </a:gs>
            </a:gsLst>
            <a:lin ang="2700000" scaled="1"/>
            <a:tileRect/>
          </a:gradFill>
        </p:spPr>
        <p:txBody>
          <a:bodyPr/>
          <a:lstStyle/>
          <a:p>
            <a:pPr algn="l"/>
            <a:r>
              <a:rPr lang="en-US" sz="2400" b="0" dirty="0" smtClean="0">
                <a:latin typeface="+mj-lt"/>
              </a:rPr>
              <a:t>Part I		Chapter II	</a:t>
            </a:r>
            <a:br>
              <a:rPr lang="en-US" sz="2400" b="0" dirty="0" smtClean="0">
                <a:latin typeface="+mj-lt"/>
              </a:rPr>
            </a:br>
            <a:r>
              <a:rPr lang="en-US" sz="2400" b="0" dirty="0">
                <a:latin typeface="+mj-lt"/>
              </a:rPr>
              <a:t>	</a:t>
            </a:r>
            <a:r>
              <a:rPr lang="en-US" sz="2400" b="0" dirty="0" smtClean="0">
                <a:latin typeface="+mj-lt"/>
              </a:rPr>
              <a:t/>
            </a:r>
            <a:br>
              <a:rPr lang="en-US" sz="2400" b="0" dirty="0" smtClean="0">
                <a:latin typeface="+mj-lt"/>
              </a:rPr>
            </a:br>
            <a:r>
              <a:rPr lang="en-US" sz="2400" b="0" dirty="0">
                <a:latin typeface="+mj-lt"/>
              </a:rPr>
              <a:t>	</a:t>
            </a:r>
            <a:r>
              <a:rPr lang="en-US" sz="2400" b="0" dirty="0" smtClean="0">
                <a:latin typeface="+mj-lt"/>
              </a:rPr>
              <a:t>	What </a:t>
            </a:r>
            <a:r>
              <a:rPr lang="en-US" sz="2400" b="0" dirty="0">
                <a:latin typeface="+mj-lt"/>
              </a:rPr>
              <a:t>are the validity issues we should be concerned with</a:t>
            </a:r>
            <a:r>
              <a:rPr lang="en-US" sz="2400" b="0" dirty="0" smtClean="0">
                <a:latin typeface="+mj-lt"/>
              </a:rPr>
              <a:t>?</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7</a:t>
            </a:fld>
            <a:endParaRPr lang="en-US" dirty="0" smtClean="0"/>
          </a:p>
        </p:txBody>
      </p:sp>
      <p:sp>
        <p:nvSpPr>
          <p:cNvPr id="8" name="Rectangle 2"/>
          <p:cNvSpPr txBox="1">
            <a:spLocks/>
          </p:cNvSpPr>
          <p:nvPr/>
        </p:nvSpPr>
        <p:spPr bwMode="auto">
          <a:xfrm>
            <a:off x="231120" y="3487660"/>
            <a:ext cx="4032448" cy="4129165"/>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2000" dirty="0" smtClean="0">
                <a:latin typeface="+mn-lt"/>
                <a:cs typeface="Arial" panose="020B0604020202020204" pitchFamily="34" charset="0"/>
              </a:rPr>
              <a:t>Various types of validity, but here I only mention:</a:t>
            </a:r>
          </a:p>
          <a:p>
            <a:pPr>
              <a:spcBef>
                <a:spcPts val="600"/>
              </a:spcBef>
            </a:pPr>
            <a:r>
              <a:rPr lang="en-GB" sz="2000" dirty="0" smtClean="0">
                <a:latin typeface="+mn-lt"/>
                <a:cs typeface="Arial" panose="020B0604020202020204" pitchFamily="34" charset="0"/>
              </a:rPr>
              <a:t>Content validity</a:t>
            </a:r>
          </a:p>
          <a:p>
            <a:pPr>
              <a:spcBef>
                <a:spcPts val="600"/>
              </a:spcBef>
            </a:pPr>
            <a:r>
              <a:rPr lang="en-GB" sz="2000" b="1" dirty="0" smtClean="0">
                <a:latin typeface="+mn-lt"/>
                <a:cs typeface="Arial" panose="020B0604020202020204" pitchFamily="34" charset="0"/>
              </a:rPr>
              <a:t>Construct validity </a:t>
            </a:r>
          </a:p>
          <a:p>
            <a:pPr>
              <a:spcBef>
                <a:spcPts val="600"/>
              </a:spcBef>
            </a:pPr>
            <a:r>
              <a:rPr lang="en-GB" sz="2000" dirty="0" smtClean="0">
                <a:latin typeface="+mn-lt"/>
                <a:cs typeface="Arial" panose="020B0604020202020204" pitchFamily="34" charset="0"/>
              </a:rPr>
              <a:t>(Also, therein convergent and divergent validity)</a:t>
            </a:r>
          </a:p>
          <a:p>
            <a:pPr>
              <a:spcBef>
                <a:spcPts val="600"/>
              </a:spcBef>
            </a:pPr>
            <a:r>
              <a:rPr lang="en-GB" sz="2000" dirty="0" smtClean="0">
                <a:latin typeface="+mn-lt"/>
                <a:cs typeface="Arial" panose="020B0604020202020204" pitchFamily="34" charset="0"/>
              </a:rPr>
              <a:t>…</a:t>
            </a:r>
          </a:p>
          <a:p>
            <a:pPr>
              <a:spcBef>
                <a:spcPts val="600"/>
              </a:spcBef>
            </a:pPr>
            <a:r>
              <a:rPr lang="en-GB" sz="2000" dirty="0" smtClean="0">
                <a:latin typeface="+mn-lt"/>
                <a:cs typeface="Arial" panose="020B0604020202020204" pitchFamily="34" charset="0"/>
              </a:rPr>
              <a:t>Catalytic validity</a:t>
            </a:r>
            <a:endParaRPr lang="en-GB" sz="2000" dirty="0">
              <a:latin typeface="+mn-lt"/>
              <a:cs typeface="Arial" panose="020B0604020202020204" pitchFamily="34" charset="0"/>
            </a:endParaRPr>
          </a:p>
          <a:p>
            <a:pPr>
              <a:spcBef>
                <a:spcPts val="600"/>
              </a:spcBef>
            </a:pPr>
            <a:r>
              <a:rPr lang="en-GB" sz="2000" b="1" dirty="0" smtClean="0">
                <a:latin typeface="+mn-lt"/>
                <a:cs typeface="Arial" panose="020B0604020202020204" pitchFamily="34" charset="0"/>
              </a:rPr>
              <a:t>Consequential validity</a:t>
            </a:r>
          </a:p>
          <a:p>
            <a:pPr>
              <a:spcBef>
                <a:spcPts val="600"/>
              </a:spcBef>
            </a:pPr>
            <a:r>
              <a:rPr lang="en-GB" sz="2000" dirty="0" smtClean="0">
                <a:latin typeface="+mn-lt"/>
                <a:cs typeface="Arial" panose="020B0604020202020204" pitchFamily="34" charset="0"/>
              </a:rPr>
              <a:t>… </a:t>
            </a:r>
          </a:p>
          <a:p>
            <a:pPr>
              <a:spcBef>
                <a:spcPts val="600"/>
              </a:spcBef>
            </a:pPr>
            <a:endParaRPr lang="en-GB" sz="2400" dirty="0" smtClean="0">
              <a:latin typeface="+mn-lt"/>
              <a:cs typeface="Arial" panose="020B0604020202020204" pitchFamily="34" charset="0"/>
            </a:endParaRPr>
          </a:p>
          <a:p>
            <a:pPr>
              <a:spcBef>
                <a:spcPts val="600"/>
              </a:spcBef>
            </a:pPr>
            <a:endParaRPr lang="en-US" sz="2000" dirty="0">
              <a:latin typeface="+mn-lt"/>
            </a:endParaRPr>
          </a:p>
        </p:txBody>
      </p:sp>
      <p:sp>
        <p:nvSpPr>
          <p:cNvPr id="6" name="Rectangle 2"/>
          <p:cNvSpPr txBox="1">
            <a:spLocks/>
          </p:cNvSpPr>
          <p:nvPr/>
        </p:nvSpPr>
        <p:spPr bwMode="auto">
          <a:xfrm>
            <a:off x="4534764" y="2168129"/>
            <a:ext cx="5642699" cy="157798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2000" b="1" dirty="0" smtClean="0">
                <a:latin typeface="+mn-lt"/>
                <a:cs typeface="Arial" panose="020B0604020202020204" pitchFamily="34" charset="0"/>
              </a:rPr>
              <a:t>Construct validity: </a:t>
            </a:r>
            <a:r>
              <a:rPr lang="en-GB" sz="2000" dirty="0" smtClean="0">
                <a:latin typeface="+mn-lt"/>
                <a:cs typeface="Arial" panose="020B0604020202020204" pitchFamily="34" charset="0"/>
              </a:rPr>
              <a:t>Concerns the operationalization of a construct. E.g. does an item intended to measure the comprehension of a concept, really measure this understanding?</a:t>
            </a:r>
          </a:p>
          <a:p>
            <a:pPr>
              <a:spcBef>
                <a:spcPts val="600"/>
              </a:spcBef>
            </a:pPr>
            <a:endParaRPr lang="en-US" sz="2000" dirty="0">
              <a:latin typeface="+mn-lt"/>
            </a:endParaRPr>
          </a:p>
        </p:txBody>
      </p:sp>
      <p:sp>
        <p:nvSpPr>
          <p:cNvPr id="7" name="Rectangle 2"/>
          <p:cNvSpPr txBox="1">
            <a:spLocks/>
          </p:cNvSpPr>
          <p:nvPr/>
        </p:nvSpPr>
        <p:spPr bwMode="auto">
          <a:xfrm>
            <a:off x="4554294" y="3715458"/>
            <a:ext cx="5623169" cy="230514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2000" b="1" dirty="0" smtClean="0">
                <a:latin typeface="+mn-lt"/>
                <a:cs typeface="Arial" panose="020B0604020202020204" pitchFamily="34" charset="0"/>
              </a:rPr>
              <a:t>Consequential validity: </a:t>
            </a:r>
            <a:r>
              <a:rPr lang="en-GB" sz="2000" dirty="0" smtClean="0">
                <a:latin typeface="+mn-lt"/>
                <a:cs typeface="Arial" panose="020B0604020202020204" pitchFamily="34" charset="0"/>
              </a:rPr>
              <a:t>.. Are the ways in which data are used (the consequences of the data collection) in keeping with the  capability or intention of the data collection….</a:t>
            </a:r>
          </a:p>
          <a:p>
            <a:pPr>
              <a:spcBef>
                <a:spcPts val="600"/>
              </a:spcBef>
            </a:pPr>
            <a:r>
              <a:rPr lang="en-GB" sz="2000" dirty="0" smtClean="0">
                <a:latin typeface="+mn-lt"/>
                <a:cs typeface="Arial" panose="020B0604020202020204" pitchFamily="34" charset="0"/>
              </a:rPr>
              <a:t>An example of </a:t>
            </a:r>
            <a:r>
              <a:rPr lang="en-GB" sz="2000" i="1" dirty="0" smtClean="0">
                <a:latin typeface="+mn-lt"/>
                <a:cs typeface="Arial" panose="020B0604020202020204" pitchFamily="34" charset="0"/>
              </a:rPr>
              <a:t>consequential validity </a:t>
            </a:r>
            <a:r>
              <a:rPr lang="en-GB" sz="2000" dirty="0" smtClean="0">
                <a:latin typeface="+mn-lt"/>
                <a:cs typeface="Arial" panose="020B0604020202020204" pitchFamily="34" charset="0"/>
              </a:rPr>
              <a:t>is formative assessment  - i.e. high validity if much improvement due to feedback.</a:t>
            </a:r>
          </a:p>
          <a:p>
            <a:pPr>
              <a:spcBef>
                <a:spcPts val="600"/>
              </a:spcBef>
            </a:pPr>
            <a:endParaRPr lang="en-US" sz="2000" dirty="0">
              <a:latin typeface="+mn-lt"/>
            </a:endParaRPr>
          </a:p>
        </p:txBody>
      </p:sp>
      <p:sp>
        <p:nvSpPr>
          <p:cNvPr id="9" name="Rectangle 2"/>
          <p:cNvSpPr txBox="1">
            <a:spLocks/>
          </p:cNvSpPr>
          <p:nvPr/>
        </p:nvSpPr>
        <p:spPr bwMode="auto">
          <a:xfrm>
            <a:off x="255970" y="2296244"/>
            <a:ext cx="4032448" cy="110264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2000" dirty="0" smtClean="0">
                <a:latin typeface="+mn-lt"/>
                <a:cs typeface="Arial" panose="020B0604020202020204" pitchFamily="34" charset="0"/>
              </a:rPr>
              <a:t>What is the essence or meaning of what we measure and how do we use the resulting data?</a:t>
            </a:r>
            <a:endParaRPr lang="en-US" sz="2000" dirty="0">
              <a:latin typeface="+mn-lt"/>
            </a:endParaRPr>
          </a:p>
        </p:txBody>
      </p:sp>
      <p:sp>
        <p:nvSpPr>
          <p:cNvPr id="10" name="Rectangle 2"/>
          <p:cNvSpPr txBox="1">
            <a:spLocks/>
          </p:cNvSpPr>
          <p:nvPr/>
        </p:nvSpPr>
        <p:spPr bwMode="auto">
          <a:xfrm>
            <a:off x="3288531" y="6172994"/>
            <a:ext cx="6782685" cy="1254671"/>
          </a:xfrm>
          <a:prstGeom prst="rect">
            <a:avLst/>
          </a:prstGeom>
          <a:solidFill>
            <a:schemeClr val="bg1"/>
          </a:solidFill>
          <a:ln w="19050">
            <a:solidFill>
              <a:schemeClr val="tx2"/>
            </a:solid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2000" dirty="0" smtClean="0">
                <a:latin typeface="+mn-lt"/>
                <a:cs typeface="Arial" panose="020B0604020202020204" pitchFamily="34" charset="0"/>
              </a:rPr>
              <a:t>Probably the most important issues that relate data and </a:t>
            </a:r>
            <a:r>
              <a:rPr lang="en-GB" sz="2000" dirty="0" smtClean="0">
                <a:latin typeface="+mn-lt"/>
                <a:cs typeface="Arial" panose="020B0604020202020204" pitchFamily="34" charset="0"/>
              </a:rPr>
              <a:t>learning are: </a:t>
            </a:r>
            <a:r>
              <a:rPr lang="en-GB" sz="2000" dirty="0" smtClean="0">
                <a:latin typeface="+mn-lt"/>
                <a:cs typeface="Arial" panose="020B0604020202020204" pitchFamily="34" charset="0"/>
              </a:rPr>
              <a:t>– how do we know and ensure that we measure what are the essential features of education and how are we harnessing the resulting data for teaching. </a:t>
            </a:r>
          </a:p>
          <a:p>
            <a:pPr>
              <a:spcBef>
                <a:spcPts val="600"/>
              </a:spcBef>
            </a:pPr>
            <a:endParaRPr lang="en-US" sz="2000" dirty="0">
              <a:latin typeface="+mn-lt"/>
            </a:endParaRPr>
          </a:p>
        </p:txBody>
      </p:sp>
    </p:spTree>
    <p:extLst>
      <p:ext uri="{BB962C8B-B14F-4D97-AF65-F5344CB8AC3E}">
        <p14:creationId xmlns:p14="http://schemas.microsoft.com/office/powerpoint/2010/main" val="96361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 y="0"/>
            <a:ext cx="8881110" cy="2296244"/>
          </a:xfrm>
          <a:gradFill flip="none" rotWithShape="1">
            <a:gsLst>
              <a:gs pos="0">
                <a:schemeClr val="accent1">
                  <a:lumMod val="5000"/>
                  <a:lumOff val="95000"/>
                </a:schemeClr>
              </a:gs>
              <a:gs pos="100000">
                <a:schemeClr val="accent2">
                  <a:lumMod val="75000"/>
                </a:schemeClr>
              </a:gs>
            </a:gsLst>
            <a:lin ang="2700000" scaled="1"/>
            <a:tileRect/>
          </a:gradFill>
        </p:spPr>
        <p:txBody>
          <a:bodyPr/>
          <a:lstStyle/>
          <a:p>
            <a:pPr algn="l"/>
            <a:r>
              <a:rPr lang="en-US" sz="2800" b="0" dirty="0" smtClean="0">
                <a:latin typeface="+mj-lt"/>
              </a:rPr>
              <a:t>	</a:t>
            </a:r>
            <a:r>
              <a:rPr lang="en-US" sz="2400" b="0" dirty="0" smtClean="0">
                <a:latin typeface="+mj-lt"/>
              </a:rPr>
              <a:t>Part I	Chapter III</a:t>
            </a:r>
            <a:br>
              <a:rPr lang="en-US" sz="2400" b="0" dirty="0" smtClean="0">
                <a:latin typeface="+mj-lt"/>
              </a:rPr>
            </a:br>
            <a:r>
              <a:rPr lang="en-US" sz="2400" b="0" dirty="0" smtClean="0">
                <a:latin typeface="+mj-lt"/>
              </a:rPr>
              <a:t/>
            </a:r>
            <a:br>
              <a:rPr lang="en-US" sz="2400" b="0" dirty="0" smtClean="0">
                <a:latin typeface="+mj-lt"/>
              </a:rPr>
            </a:br>
            <a:r>
              <a:rPr lang="en-US" sz="2400" b="0" dirty="0">
                <a:latin typeface="+mj-lt"/>
              </a:rPr>
              <a:t>	</a:t>
            </a:r>
            <a:r>
              <a:rPr lang="en-US" sz="2400" b="0" dirty="0" smtClean="0">
                <a:latin typeface="+mj-lt"/>
              </a:rPr>
              <a:t>	What </a:t>
            </a:r>
            <a:r>
              <a:rPr lang="en-US" sz="2400" b="0" dirty="0">
                <a:latin typeface="+mj-lt"/>
              </a:rPr>
              <a:t>can we do </a:t>
            </a:r>
            <a:r>
              <a:rPr lang="en-US" sz="2400" b="0" u="sng" dirty="0">
                <a:latin typeface="+mj-lt"/>
              </a:rPr>
              <a:t>with</a:t>
            </a:r>
            <a:r>
              <a:rPr lang="en-US" sz="2400" b="0" dirty="0">
                <a:latin typeface="+mj-lt"/>
              </a:rPr>
              <a:t> data? How does </a:t>
            </a:r>
            <a:r>
              <a:rPr lang="en-US" sz="2400" b="0" dirty="0" smtClean="0">
                <a:latin typeface="+mj-lt"/>
              </a:rPr>
              <a:t>data </a:t>
            </a:r>
            <a:r>
              <a:rPr lang="en-US" sz="2400" b="0" dirty="0">
                <a:latin typeface="+mj-lt"/>
              </a:rPr>
              <a:t>help us</a:t>
            </a:r>
            <a:r>
              <a:rPr lang="en-US" sz="2400" b="0" dirty="0" smtClean="0">
                <a:latin typeface="+mj-lt"/>
              </a:rPr>
              <a:t>?</a:t>
            </a:r>
            <a:br>
              <a:rPr lang="en-US" sz="2400" b="0" dirty="0" smtClean="0">
                <a:latin typeface="+mj-lt"/>
              </a:rPr>
            </a:br>
            <a:r>
              <a:rPr lang="en-US" sz="2400" b="0" dirty="0">
                <a:latin typeface="+mj-lt"/>
              </a:rPr>
              <a:t>	</a:t>
            </a:r>
            <a:r>
              <a:rPr lang="en-US" sz="2400" b="0" dirty="0" smtClean="0">
                <a:latin typeface="+mj-lt"/>
              </a:rPr>
              <a:t>	This brings us to feedback and formative assessment </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8</a:t>
            </a:fld>
            <a:endParaRPr lang="en-US" dirty="0" smtClean="0"/>
          </a:p>
        </p:txBody>
      </p:sp>
      <p:sp>
        <p:nvSpPr>
          <p:cNvPr id="8" name="Rectangle 2"/>
          <p:cNvSpPr txBox="1">
            <a:spLocks/>
          </p:cNvSpPr>
          <p:nvPr/>
        </p:nvSpPr>
        <p:spPr bwMode="auto">
          <a:xfrm>
            <a:off x="480219" y="2296244"/>
            <a:ext cx="9405430" cy="67512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b="1" dirty="0">
                <a:latin typeface="+mn-lt"/>
                <a:cs typeface="Arial" panose="020B0604020202020204" pitchFamily="34" charset="0"/>
              </a:rPr>
              <a:t>The directional worth of data</a:t>
            </a:r>
          </a:p>
          <a:p>
            <a:pPr>
              <a:spcBef>
                <a:spcPts val="600"/>
              </a:spcBef>
            </a:pPr>
            <a:r>
              <a:rPr lang="en-GB" dirty="0" smtClean="0">
                <a:latin typeface="+mn-lt"/>
                <a:cs typeface="Arial" panose="020B0604020202020204" pitchFamily="34" charset="0"/>
              </a:rPr>
              <a:t>What does the data tell you </a:t>
            </a:r>
            <a:r>
              <a:rPr lang="en-GB" dirty="0" smtClean="0">
                <a:latin typeface="+mn-lt"/>
                <a:cs typeface="Arial" panose="020B0604020202020204" pitchFamily="34" charset="0"/>
              </a:rPr>
              <a:t>about what to do(and </a:t>
            </a:r>
            <a:r>
              <a:rPr lang="en-GB" dirty="0" smtClean="0">
                <a:latin typeface="+mn-lt"/>
                <a:cs typeface="Arial" panose="020B0604020202020204" pitchFamily="34" charset="0"/>
              </a:rPr>
              <a:t>what not?) - sidestepping the data selection and validity issues. </a:t>
            </a:r>
          </a:p>
        </p:txBody>
      </p:sp>
      <p:sp>
        <p:nvSpPr>
          <p:cNvPr id="6" name="Rectangle 2"/>
          <p:cNvSpPr txBox="1">
            <a:spLocks/>
          </p:cNvSpPr>
          <p:nvPr/>
        </p:nvSpPr>
        <p:spPr bwMode="auto">
          <a:xfrm>
            <a:off x="173516" y="4008038"/>
            <a:ext cx="3970283" cy="3361515"/>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1600" dirty="0" smtClean="0">
                <a:latin typeface="+mn-lt"/>
                <a:cs typeface="Arial" panose="020B0604020202020204" pitchFamily="34" charset="0"/>
              </a:rPr>
              <a:t>Feedback </a:t>
            </a:r>
            <a:r>
              <a:rPr lang="en-GB" sz="1600" dirty="0" smtClean="0">
                <a:latin typeface="+mn-lt"/>
                <a:cs typeface="Arial" panose="020B0604020202020204" pitchFamily="34" charset="0"/>
              </a:rPr>
              <a:t>or feedback loop – has perhaps two main components, i.e. </a:t>
            </a:r>
          </a:p>
          <a:p>
            <a:pPr marL="342900" indent="-342900">
              <a:spcBef>
                <a:spcPts val="600"/>
              </a:spcBef>
              <a:buAutoNum type="alphaLcParenR"/>
            </a:pPr>
            <a:r>
              <a:rPr lang="en-GB" sz="1600" dirty="0" smtClean="0">
                <a:latin typeface="+mn-lt"/>
                <a:cs typeface="Arial" panose="020B0604020202020204" pitchFamily="34" charset="0"/>
              </a:rPr>
              <a:t>information about a state of affairs (this can be expressed in absolute or relative terms and the context can be either concurrent or longitudinal; it can be relative to a previous situation or relative to a desired state; it can have diagnostic characteristics).</a:t>
            </a:r>
          </a:p>
          <a:p>
            <a:pPr marL="342900" indent="-342900">
              <a:spcBef>
                <a:spcPts val="600"/>
              </a:spcBef>
              <a:buAutoNum type="alphaLcParenR"/>
            </a:pPr>
            <a:r>
              <a:rPr lang="en-GB" sz="1600" dirty="0" smtClean="0">
                <a:latin typeface="+mn-lt"/>
                <a:cs typeface="Arial" panose="020B0604020202020204" pitchFamily="34" charset="0"/>
              </a:rPr>
              <a:t>Information or protocol or guide about how to respond to this state of affairs (e.g. </a:t>
            </a:r>
            <a:r>
              <a:rPr lang="en-GB" sz="1600" dirty="0" smtClean="0">
                <a:latin typeface="+mn-lt"/>
                <a:cs typeface="Arial" panose="020B0604020202020204" pitchFamily="34" charset="0"/>
              </a:rPr>
              <a:t>the action in a feedback </a:t>
            </a:r>
            <a:r>
              <a:rPr lang="en-GB" sz="1600" dirty="0" smtClean="0">
                <a:latin typeface="+mn-lt"/>
                <a:cs typeface="Arial" panose="020B0604020202020204" pitchFamily="34" charset="0"/>
              </a:rPr>
              <a:t>loop).</a:t>
            </a:r>
            <a:endParaRPr lang="en-US" sz="2000" dirty="0">
              <a:latin typeface="+mn-lt"/>
            </a:endParaRPr>
          </a:p>
        </p:txBody>
      </p:sp>
      <p:sp>
        <p:nvSpPr>
          <p:cNvPr id="7" name="Rectangle 2"/>
          <p:cNvSpPr txBox="1">
            <a:spLocks/>
          </p:cNvSpPr>
          <p:nvPr/>
        </p:nvSpPr>
        <p:spPr bwMode="auto">
          <a:xfrm>
            <a:off x="2208411" y="3048966"/>
            <a:ext cx="7272808" cy="88147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1400" dirty="0" smtClean="0">
                <a:latin typeface="+mn-lt"/>
                <a:cs typeface="Arial" panose="020B0604020202020204" pitchFamily="34" charset="0"/>
              </a:rPr>
              <a:t>The same issues </a:t>
            </a:r>
            <a:r>
              <a:rPr lang="en-GB" sz="1400" dirty="0" smtClean="0">
                <a:latin typeface="+mn-lt"/>
                <a:cs typeface="Arial" panose="020B0604020202020204" pitchFamily="34" charset="0"/>
              </a:rPr>
              <a:t>emerge for </a:t>
            </a:r>
            <a:r>
              <a:rPr lang="en-GB" sz="1400" dirty="0" smtClean="0">
                <a:latin typeface="+mn-lt"/>
                <a:cs typeface="Arial" panose="020B0604020202020204" pitchFamily="34" charset="0"/>
              </a:rPr>
              <a:t>both policy and practice: (evidence based, evidence informed, evidence inspired policy or practice – such as teaching.   (</a:t>
            </a:r>
            <a:r>
              <a:rPr lang="en-GB" sz="1400" dirty="0">
                <a:latin typeface="+mn-lt"/>
                <a:cs typeface="Arial" panose="020B0604020202020204" pitchFamily="34" charset="0"/>
              </a:rPr>
              <a:t>See e.g. CURSIV </a:t>
            </a:r>
            <a:r>
              <a:rPr lang="en-GB" sz="1400" dirty="0" smtClean="0">
                <a:latin typeface="+mn-lt"/>
                <a:cs typeface="Arial" panose="020B0604020202020204" pitchFamily="34" charset="0"/>
              </a:rPr>
              <a:t> </a:t>
            </a:r>
            <a:r>
              <a:rPr lang="en-GB" sz="1400" dirty="0">
                <a:latin typeface="+mn-lt"/>
                <a:cs typeface="Arial" panose="020B0604020202020204" pitchFamily="34" charset="0"/>
              </a:rPr>
              <a:t>No. 14 </a:t>
            </a:r>
            <a:r>
              <a:rPr lang="en-GB" sz="1400" dirty="0" smtClean="0">
                <a:latin typeface="+mn-lt"/>
                <a:cs typeface="Arial" panose="020B0604020202020204" pitchFamily="34" charset="0"/>
              </a:rPr>
              <a:t>2014 on policy)</a:t>
            </a:r>
            <a:endParaRPr lang="en-GB" sz="1400" dirty="0" smtClean="0">
              <a:latin typeface="+mn-lt"/>
              <a:cs typeface="Arial" panose="020B0604020202020204" pitchFamily="34" charset="0"/>
            </a:endParaRPr>
          </a:p>
          <a:p>
            <a:pPr>
              <a:spcBef>
                <a:spcPts val="600"/>
              </a:spcBef>
            </a:pPr>
            <a:r>
              <a:rPr lang="en-GB" sz="1400" dirty="0" smtClean="0">
                <a:latin typeface="+mn-lt"/>
                <a:cs typeface="Arial" panose="020B0604020202020204" pitchFamily="34" charset="0"/>
              </a:rPr>
              <a:t>This is c</a:t>
            </a:r>
            <a:r>
              <a:rPr lang="en-GB" sz="1400" dirty="0" smtClean="0">
                <a:latin typeface="+mn-lt"/>
                <a:cs typeface="Arial" panose="020B0604020202020204" pitchFamily="34" charset="0"/>
              </a:rPr>
              <a:t>rucial </a:t>
            </a:r>
            <a:r>
              <a:rPr lang="en-GB" sz="1400" dirty="0" smtClean="0">
                <a:latin typeface="+mn-lt"/>
                <a:cs typeface="Arial" panose="020B0604020202020204" pitchFamily="34" charset="0"/>
              </a:rPr>
              <a:t>to the notion of formative assessment (evidence based practice) </a:t>
            </a:r>
            <a:endParaRPr lang="en-US" sz="2000" dirty="0">
              <a:latin typeface="+mn-lt"/>
            </a:endParaRPr>
          </a:p>
        </p:txBody>
      </p:sp>
      <p:sp>
        <p:nvSpPr>
          <p:cNvPr id="9" name="Rectangle 2"/>
          <p:cNvSpPr txBox="1">
            <a:spLocks/>
          </p:cNvSpPr>
          <p:nvPr/>
        </p:nvSpPr>
        <p:spPr bwMode="auto">
          <a:xfrm>
            <a:off x="4440658" y="3991128"/>
            <a:ext cx="5736805" cy="117936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1600" dirty="0" smtClean="0">
                <a:latin typeface="+mn-lt"/>
                <a:cs typeface="Arial" panose="020B0604020202020204" pitchFamily="34" charset="0"/>
              </a:rPr>
              <a:t>Two pressing questions: </a:t>
            </a:r>
          </a:p>
          <a:p>
            <a:pPr>
              <a:spcBef>
                <a:spcPts val="600"/>
              </a:spcBef>
            </a:pPr>
            <a:r>
              <a:rPr lang="en-GB" sz="1600" dirty="0" smtClean="0">
                <a:latin typeface="+mn-lt"/>
                <a:cs typeface="Arial" panose="020B0604020202020204" pitchFamily="34" charset="0"/>
              </a:rPr>
              <a:t>1.     Are </a:t>
            </a:r>
            <a:r>
              <a:rPr lang="en-GB" sz="1600" dirty="0" smtClean="0">
                <a:latin typeface="+mn-lt"/>
                <a:cs typeface="Arial" panose="020B0604020202020204" pitchFamily="34" charset="0"/>
              </a:rPr>
              <a:t>both a) and b) feedback</a:t>
            </a:r>
            <a:r>
              <a:rPr lang="en-GB" sz="1600" dirty="0" smtClean="0">
                <a:latin typeface="+mn-lt"/>
                <a:cs typeface="Arial" panose="020B0604020202020204" pitchFamily="34" charset="0"/>
              </a:rPr>
              <a:t>? - </a:t>
            </a:r>
            <a:r>
              <a:rPr lang="en-GB" sz="1600" dirty="0" smtClean="0">
                <a:latin typeface="+mn-lt"/>
                <a:cs typeface="Arial" panose="020B0604020202020204" pitchFamily="34" charset="0"/>
              </a:rPr>
              <a:t>Many people seem to think so. I don’t think a) is. </a:t>
            </a:r>
            <a:r>
              <a:rPr lang="en-GB" sz="1600" dirty="0" smtClean="0">
                <a:latin typeface="+mn-lt"/>
                <a:cs typeface="Arial" panose="020B0604020202020204" pitchFamily="34" charset="0"/>
              </a:rPr>
              <a:t> - To </a:t>
            </a:r>
            <a:r>
              <a:rPr lang="en-GB" sz="1600" dirty="0" smtClean="0">
                <a:latin typeface="+mn-lt"/>
                <a:cs typeface="Arial" panose="020B0604020202020204" pitchFamily="34" charset="0"/>
              </a:rPr>
              <a:t>me a) is even neither a necessary nor a sufficient condition for b). But a) normally tells if b) is needed.</a:t>
            </a:r>
            <a:endParaRPr lang="en-US" sz="2000" dirty="0">
              <a:latin typeface="+mn-lt"/>
            </a:endParaRPr>
          </a:p>
        </p:txBody>
      </p:sp>
      <p:sp>
        <p:nvSpPr>
          <p:cNvPr id="10" name="Rectangle 2"/>
          <p:cNvSpPr txBox="1">
            <a:spLocks/>
          </p:cNvSpPr>
          <p:nvPr/>
        </p:nvSpPr>
        <p:spPr bwMode="auto">
          <a:xfrm>
            <a:off x="4449861" y="5217130"/>
            <a:ext cx="5668200" cy="2323267"/>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1600" dirty="0" smtClean="0">
                <a:latin typeface="+mn-lt"/>
                <a:cs typeface="Arial" panose="020B0604020202020204" pitchFamily="34" charset="0"/>
              </a:rPr>
              <a:t>2.    Thus </a:t>
            </a:r>
            <a:r>
              <a:rPr lang="en-GB" sz="1600" dirty="0" smtClean="0">
                <a:latin typeface="+mn-lt"/>
                <a:cs typeface="Arial" panose="020B0604020202020204" pitchFamily="34" charset="0"/>
              </a:rPr>
              <a:t>how much help is having a) for producing b)? The infuriating answer is: It depends. </a:t>
            </a:r>
          </a:p>
          <a:p>
            <a:pPr>
              <a:spcBef>
                <a:spcPts val="600"/>
              </a:spcBef>
            </a:pPr>
            <a:r>
              <a:rPr lang="en-GB" sz="1600" dirty="0" smtClean="0">
                <a:latin typeface="+mn-lt"/>
                <a:cs typeface="Arial" panose="020B0604020202020204" pitchFamily="34" charset="0"/>
              </a:rPr>
              <a:t>E.g. on the amount and types of available data, on the wealth of protocol alternatives, on </a:t>
            </a:r>
            <a:r>
              <a:rPr lang="en-GB" sz="1600" dirty="0" smtClean="0">
                <a:latin typeface="+mn-lt"/>
                <a:cs typeface="Arial" panose="020B0604020202020204" pitchFamily="34" charset="0"/>
              </a:rPr>
              <a:t>expertise - so perhaps it does not give much help!?</a:t>
            </a:r>
          </a:p>
          <a:p>
            <a:pPr>
              <a:spcBef>
                <a:spcPts val="600"/>
              </a:spcBef>
            </a:pPr>
            <a:r>
              <a:rPr lang="en-GB" sz="1600" dirty="0" smtClean="0">
                <a:latin typeface="+mn-lt"/>
                <a:cs typeface="Arial" panose="020B0604020202020204" pitchFamily="34" charset="0"/>
              </a:rPr>
              <a:t>In </a:t>
            </a:r>
            <a:r>
              <a:rPr lang="en-GB" sz="1600" dirty="0" smtClean="0">
                <a:latin typeface="+mn-lt"/>
                <a:cs typeface="Arial" panose="020B0604020202020204" pitchFamily="34" charset="0"/>
              </a:rPr>
              <a:t>this context it should be noted how much feedback is </a:t>
            </a:r>
            <a:r>
              <a:rPr lang="en-GB" sz="1600" dirty="0" smtClean="0">
                <a:latin typeface="+mn-lt"/>
                <a:cs typeface="Arial" panose="020B0604020202020204" pitchFamily="34" charset="0"/>
              </a:rPr>
              <a:t>normally given </a:t>
            </a:r>
            <a:r>
              <a:rPr lang="en-GB" sz="1600" dirty="0" smtClean="0">
                <a:latin typeface="+mn-lt"/>
                <a:cs typeface="Arial" panose="020B0604020202020204" pitchFamily="34" charset="0"/>
              </a:rPr>
              <a:t>without any prior formal assessment – but one should accept that all interaction include continuous assessment. </a:t>
            </a:r>
            <a:endParaRPr lang="en-US" sz="2000" dirty="0">
              <a:latin typeface="+mn-lt"/>
            </a:endParaRPr>
          </a:p>
        </p:txBody>
      </p:sp>
    </p:spTree>
    <p:extLst>
      <p:ext uri="{BB962C8B-B14F-4D97-AF65-F5344CB8AC3E}">
        <p14:creationId xmlns:p14="http://schemas.microsoft.com/office/powerpoint/2010/main" val="20818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31439"/>
            <a:ext cx="7448387" cy="1230219"/>
          </a:xfrm>
          <a:gradFill flip="none" rotWithShape="1">
            <a:gsLst>
              <a:gs pos="0">
                <a:schemeClr val="accent1">
                  <a:lumMod val="5000"/>
                  <a:lumOff val="95000"/>
                </a:schemeClr>
              </a:gs>
              <a:gs pos="100000">
                <a:schemeClr val="accent2">
                  <a:lumMod val="75000"/>
                </a:schemeClr>
              </a:gs>
            </a:gsLst>
            <a:lin ang="2700000" scaled="1"/>
            <a:tileRect/>
          </a:gradFill>
        </p:spPr>
        <p:txBody>
          <a:bodyPr/>
          <a:lstStyle/>
          <a:p>
            <a:pPr algn="l"/>
            <a:r>
              <a:rPr lang="en-US" sz="3200" b="0" dirty="0" smtClean="0">
                <a:latin typeface="+mj-lt"/>
              </a:rPr>
              <a:t>	</a:t>
            </a:r>
            <a:r>
              <a:rPr lang="en-US" sz="2400" b="0" dirty="0" smtClean="0">
                <a:latin typeface="+mj-lt"/>
              </a:rPr>
              <a:t>The feedback discussion is – rightly – moving higher on the agenda – and it needs to be substantially developed </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Espoo 2018  Northern Lights – Theme: Teacher, teacher´s role  and data</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9</a:t>
            </a:fld>
            <a:endParaRPr lang="en-US" dirty="0" smtClean="0"/>
          </a:p>
        </p:txBody>
      </p:sp>
      <p:sp>
        <p:nvSpPr>
          <p:cNvPr id="8" name="Rectangle 2"/>
          <p:cNvSpPr txBox="1">
            <a:spLocks/>
          </p:cNvSpPr>
          <p:nvPr/>
        </p:nvSpPr>
        <p:spPr bwMode="auto">
          <a:xfrm>
            <a:off x="61724" y="2683884"/>
            <a:ext cx="4810983" cy="172657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US" dirty="0" smtClean="0">
                <a:latin typeface="+mn-lt"/>
                <a:cs typeface="Arial" panose="020B0604020202020204" pitchFamily="34" charset="0"/>
              </a:rPr>
              <a:t>“…. </a:t>
            </a:r>
            <a:r>
              <a:rPr lang="en-US" dirty="0">
                <a:latin typeface="+mn-lt"/>
                <a:cs typeface="Arial" panose="020B0604020202020204" pitchFamily="34" charset="0"/>
              </a:rPr>
              <a:t>We asked 1,000-plus teachers what they meant by feedback, and it was very much focused on [answering], 'How am I doing? Where am I going?' We asked many thousands of students what they meant and it was simple: 'Help me know what to do now</a:t>
            </a:r>
            <a:r>
              <a:rPr lang="en-US" dirty="0" smtClean="0">
                <a:latin typeface="+mn-lt"/>
                <a:cs typeface="Arial" panose="020B0604020202020204" pitchFamily="34" charset="0"/>
              </a:rPr>
              <a:t>.‘ “</a:t>
            </a:r>
          </a:p>
        </p:txBody>
      </p:sp>
      <p:sp>
        <p:nvSpPr>
          <p:cNvPr id="7" name="Rectangle 2"/>
          <p:cNvSpPr txBox="1">
            <a:spLocks/>
          </p:cNvSpPr>
          <p:nvPr/>
        </p:nvSpPr>
        <p:spPr bwMode="auto">
          <a:xfrm>
            <a:off x="61724" y="5076535"/>
            <a:ext cx="9923551" cy="2283785"/>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US" sz="2000" dirty="0" smtClean="0">
                <a:latin typeface="+mn-lt"/>
                <a:cs typeface="Arial" panose="020B0604020202020204" pitchFamily="34" charset="0"/>
              </a:rPr>
              <a:t>“[</a:t>
            </a:r>
            <a:r>
              <a:rPr lang="en-US" sz="2000" dirty="0">
                <a:latin typeface="+mn-lt"/>
                <a:cs typeface="Arial" panose="020B0604020202020204" pitchFamily="34" charset="0"/>
              </a:rPr>
              <a:t>But] </a:t>
            </a:r>
            <a:r>
              <a:rPr lang="en-US" sz="2000" dirty="0" smtClean="0">
                <a:latin typeface="+mn-lt"/>
                <a:cs typeface="Arial" panose="020B0604020202020204" pitchFamily="34" charset="0"/>
              </a:rPr>
              <a:t>they </a:t>
            </a:r>
            <a:r>
              <a:rPr lang="en-US" sz="2000" dirty="0">
                <a:latin typeface="+mn-lt"/>
                <a:cs typeface="Arial" panose="020B0604020202020204" pitchFamily="34" charset="0"/>
              </a:rPr>
              <a:t>get 'correct, incorrect, you could improve here'—checks and crosses that give them no information. </a:t>
            </a:r>
            <a:r>
              <a:rPr lang="en-US" sz="2000" dirty="0" smtClean="0">
                <a:latin typeface="+mn-lt"/>
                <a:cs typeface="Arial" panose="020B0604020202020204" pitchFamily="34" charset="0"/>
              </a:rPr>
              <a:t>The </a:t>
            </a:r>
            <a:r>
              <a:rPr lang="en-US" sz="2000" dirty="0">
                <a:latin typeface="+mn-lt"/>
                <a:cs typeface="Arial" panose="020B0604020202020204" pitchFamily="34" charset="0"/>
              </a:rPr>
              <a:t>key question is, does feedback help someone understand what they don't know, what they do know, and where they go? That's when and why feedback is so powerful, but a lot of feedback doesn't—and doesn't have any effect</a:t>
            </a:r>
            <a:r>
              <a:rPr lang="en-US" sz="2400" dirty="0" smtClean="0">
                <a:latin typeface="+mn-lt"/>
                <a:cs typeface="Arial" panose="020B0604020202020204" pitchFamily="34" charset="0"/>
              </a:rPr>
              <a:t>.”</a:t>
            </a:r>
          </a:p>
          <a:p>
            <a:pPr>
              <a:spcBef>
                <a:spcPts val="600"/>
              </a:spcBef>
            </a:pPr>
            <a:r>
              <a:rPr lang="en-GB" sz="1600" dirty="0">
                <a:cs typeface="Arial" panose="020B0604020202020204" pitchFamily="34" charset="0"/>
                <a:hlinkClick r:id="rId3"/>
              </a:rPr>
              <a:t>https://www.edweek.org/ew/articles/2018/06/20/getting-feedback-right-a-qa-with-john.html</a:t>
            </a:r>
            <a:r>
              <a:rPr lang="en-GB" sz="1600" dirty="0">
                <a:cs typeface="Arial" panose="020B0604020202020204" pitchFamily="34" charset="0"/>
              </a:rPr>
              <a:t>   June 2018</a:t>
            </a:r>
          </a:p>
          <a:p>
            <a:pPr>
              <a:spcBef>
                <a:spcPts val="600"/>
              </a:spcBef>
            </a:pPr>
            <a:endParaRPr lang="en-US" sz="2000" dirty="0">
              <a:latin typeface="+mn-lt"/>
            </a:endParaRPr>
          </a:p>
        </p:txBody>
      </p:sp>
      <p:sp>
        <p:nvSpPr>
          <p:cNvPr id="9" name="Rectangle 2"/>
          <p:cNvSpPr txBox="1">
            <a:spLocks/>
          </p:cNvSpPr>
          <p:nvPr/>
        </p:nvSpPr>
        <p:spPr bwMode="auto">
          <a:xfrm>
            <a:off x="198218" y="1249744"/>
            <a:ext cx="4386458" cy="119051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US" sz="2000" dirty="0" smtClean="0">
                <a:latin typeface="+mn-lt"/>
                <a:cs typeface="Arial" panose="020B0604020202020204" pitchFamily="34" charset="0"/>
              </a:rPr>
              <a:t>How does feedback </a:t>
            </a:r>
            <a:r>
              <a:rPr lang="en-US" sz="2000" dirty="0" smtClean="0">
                <a:latin typeface="+mn-lt"/>
                <a:cs typeface="Arial" panose="020B0604020202020204" pitchFamily="34" charset="0"/>
              </a:rPr>
              <a:t>work? In what sense is information about one’s standing or progress feedback?</a:t>
            </a:r>
          </a:p>
        </p:txBody>
      </p:sp>
      <p:pic>
        <p:nvPicPr>
          <p:cNvPr id="3" name="Picture 2" descr="Feedback i matemat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415" y="-4709"/>
            <a:ext cx="2619048" cy="36928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017140" y="1627522"/>
            <a:ext cx="1989392" cy="2804255"/>
          </a:xfrm>
          <a:prstGeom prst="rect">
            <a:avLst/>
          </a:prstGeom>
        </p:spPr>
      </p:pic>
      <p:sp>
        <p:nvSpPr>
          <p:cNvPr id="10" name="Rectangle 2"/>
          <p:cNvSpPr txBox="1">
            <a:spLocks/>
          </p:cNvSpPr>
          <p:nvPr/>
        </p:nvSpPr>
        <p:spPr bwMode="auto">
          <a:xfrm>
            <a:off x="7558415" y="3688148"/>
            <a:ext cx="2618704" cy="37561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US" dirty="0" smtClean="0">
                <a:latin typeface="+mn-lt"/>
                <a:cs typeface="Arial" panose="020B0604020202020204" pitchFamily="34" charset="0"/>
              </a:rPr>
              <a:t>See also Ch. 6, in NL-2018</a:t>
            </a:r>
          </a:p>
        </p:txBody>
      </p:sp>
    </p:spTree>
    <p:extLst>
      <p:ext uri="{BB962C8B-B14F-4D97-AF65-F5344CB8AC3E}">
        <p14:creationId xmlns:p14="http://schemas.microsoft.com/office/powerpoint/2010/main" val="382766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50954</TotalTime>
  <Words>2618</Words>
  <Application>Microsoft Office PowerPoint</Application>
  <PresentationFormat>Custom</PresentationFormat>
  <Paragraphs>175</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Frutiger LT Std 55 Roman</vt:lpstr>
      <vt:lpstr>1_Office Theme</vt:lpstr>
      <vt:lpstr>Northern Lights Espoo, Finland 27.-28.9.2018</vt:lpstr>
      <vt:lpstr>There is clearly an official – local and global - emphasis on measurement and visibility</vt:lpstr>
      <vt:lpstr> Introduction – my points of departure</vt:lpstr>
      <vt:lpstr> Pearson, AI and data</vt:lpstr>
      <vt:lpstr> Important issues when talking about data in the classroom</vt:lpstr>
      <vt:lpstr> Part I   Chapter I       What data are we talking about?</vt:lpstr>
      <vt:lpstr>Part I  Chapter II      What are the validity issues we should be concerned with?</vt:lpstr>
      <vt:lpstr> Part I Chapter III    What can we do with data? How does data help us?   This brings us to feedback and formative assessment </vt:lpstr>
      <vt:lpstr> The feedback discussion is – rightly – moving higher on the agenda – and it needs to be substantially developed </vt:lpstr>
      <vt:lpstr> Part I Chapter III    What can we do without the data? </vt:lpstr>
      <vt:lpstr> Part I Chapter IV – an aside  Does data and data collection present any pernicious effects?</vt:lpstr>
      <vt:lpstr> Part II    Turning to the overarching aims of education:     Where is the place for education within the various data discourses?</vt:lpstr>
      <vt:lpstr> Part III – a footnote    What might be most useful for teachers to know?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Torfi</dc:creator>
  <cp:lastModifiedBy>Jón Torfi Jónasson</cp:lastModifiedBy>
  <cp:revision>1325</cp:revision>
  <cp:lastPrinted>2015-10-17T09:39:54Z</cp:lastPrinted>
  <dcterms:created xsi:type="dcterms:W3CDTF">2010-06-28T14:25:40Z</dcterms:created>
  <dcterms:modified xsi:type="dcterms:W3CDTF">2018-09-27T08:10:42Z</dcterms:modified>
</cp:coreProperties>
</file>