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5"/>
  </p:notesMasterIdLst>
  <p:handoutMasterIdLst>
    <p:handoutMasterId r:id="rId26"/>
  </p:handoutMasterIdLst>
  <p:sldIdLst>
    <p:sldId id="610" r:id="rId2"/>
    <p:sldId id="658" r:id="rId3"/>
    <p:sldId id="725" r:id="rId4"/>
    <p:sldId id="710" r:id="rId5"/>
    <p:sldId id="706" r:id="rId6"/>
    <p:sldId id="728" r:id="rId7"/>
    <p:sldId id="727" r:id="rId8"/>
    <p:sldId id="734" r:id="rId9"/>
    <p:sldId id="691" r:id="rId10"/>
    <p:sldId id="714" r:id="rId11"/>
    <p:sldId id="721" r:id="rId12"/>
    <p:sldId id="731" r:id="rId13"/>
    <p:sldId id="719" r:id="rId14"/>
    <p:sldId id="716" r:id="rId15"/>
    <p:sldId id="735" r:id="rId16"/>
    <p:sldId id="708" r:id="rId17"/>
    <p:sldId id="715" r:id="rId18"/>
    <p:sldId id="733" r:id="rId19"/>
    <p:sldId id="722" r:id="rId20"/>
    <p:sldId id="730" r:id="rId21"/>
    <p:sldId id="723" r:id="rId22"/>
    <p:sldId id="732" r:id="rId23"/>
    <p:sldId id="632" r:id="rId24"/>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9" algn="l" rtl="0" fontAlgn="base">
      <a:spcBef>
        <a:spcPct val="0"/>
      </a:spcBef>
      <a:spcAft>
        <a:spcPct val="0"/>
      </a:spcAft>
      <a:defRPr kern="1200">
        <a:solidFill>
          <a:schemeClr val="tx1"/>
        </a:solidFill>
        <a:latin typeface="Arial" charset="0"/>
        <a:ea typeface="+mn-ea"/>
        <a:cs typeface="+mn-cs"/>
      </a:defRPr>
    </a:lvl2pPr>
    <a:lvl3pPr marL="914318" algn="l" rtl="0" fontAlgn="base">
      <a:spcBef>
        <a:spcPct val="0"/>
      </a:spcBef>
      <a:spcAft>
        <a:spcPct val="0"/>
      </a:spcAft>
      <a:defRPr kern="1200">
        <a:solidFill>
          <a:schemeClr val="tx1"/>
        </a:solidFill>
        <a:latin typeface="Arial" charset="0"/>
        <a:ea typeface="+mn-ea"/>
        <a:cs typeface="+mn-cs"/>
      </a:defRPr>
    </a:lvl3pPr>
    <a:lvl4pPr marL="1371477" algn="l" rtl="0" fontAlgn="base">
      <a:spcBef>
        <a:spcPct val="0"/>
      </a:spcBef>
      <a:spcAft>
        <a:spcPct val="0"/>
      </a:spcAft>
      <a:defRPr kern="1200">
        <a:solidFill>
          <a:schemeClr val="tx1"/>
        </a:solidFill>
        <a:latin typeface="Arial" charset="0"/>
        <a:ea typeface="+mn-ea"/>
        <a:cs typeface="+mn-cs"/>
      </a:defRPr>
    </a:lvl4pPr>
    <a:lvl5pPr marL="1828636" algn="l" rtl="0" fontAlgn="base">
      <a:spcBef>
        <a:spcPct val="0"/>
      </a:spcBef>
      <a:spcAft>
        <a:spcPct val="0"/>
      </a:spcAft>
      <a:defRPr kern="1200">
        <a:solidFill>
          <a:schemeClr val="tx1"/>
        </a:solidFill>
        <a:latin typeface="Arial" charset="0"/>
        <a:ea typeface="+mn-ea"/>
        <a:cs typeface="+mn-cs"/>
      </a:defRPr>
    </a:lvl5pPr>
    <a:lvl6pPr marL="2285795" algn="l" defTabSz="914318" rtl="0" eaLnBrk="1" latinLnBrk="0" hangingPunct="1">
      <a:defRPr kern="1200">
        <a:solidFill>
          <a:schemeClr val="tx1"/>
        </a:solidFill>
        <a:latin typeface="Arial" charset="0"/>
        <a:ea typeface="+mn-ea"/>
        <a:cs typeface="+mn-cs"/>
      </a:defRPr>
    </a:lvl6pPr>
    <a:lvl7pPr marL="2742954" algn="l" defTabSz="914318" rtl="0" eaLnBrk="1" latinLnBrk="0" hangingPunct="1">
      <a:defRPr kern="1200">
        <a:solidFill>
          <a:schemeClr val="tx1"/>
        </a:solidFill>
        <a:latin typeface="Arial" charset="0"/>
        <a:ea typeface="+mn-ea"/>
        <a:cs typeface="+mn-cs"/>
      </a:defRPr>
    </a:lvl7pPr>
    <a:lvl8pPr marL="3200113" algn="l" defTabSz="914318" rtl="0" eaLnBrk="1" latinLnBrk="0" hangingPunct="1">
      <a:defRPr kern="1200">
        <a:solidFill>
          <a:schemeClr val="tx1"/>
        </a:solidFill>
        <a:latin typeface="Arial" charset="0"/>
        <a:ea typeface="+mn-ea"/>
        <a:cs typeface="+mn-cs"/>
      </a:defRPr>
    </a:lvl8pPr>
    <a:lvl9pPr marL="3657272" algn="l" defTabSz="91431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2C"/>
    <a:srgbClr val="006C31"/>
    <a:srgbClr val="6E2E2C"/>
    <a:srgbClr val="AC0000"/>
    <a:srgbClr val="F1CE6D"/>
    <a:srgbClr val="BCB532"/>
    <a:srgbClr val="40C610"/>
    <a:srgbClr val="9F053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9" autoAdjust="0"/>
    <p:restoredTop sz="94643" autoAdjust="0"/>
  </p:normalViewPr>
  <p:slideViewPr>
    <p:cSldViewPr>
      <p:cViewPr varScale="1">
        <p:scale>
          <a:sx n="105" d="100"/>
          <a:sy n="105" d="100"/>
        </p:scale>
        <p:origin x="62"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5"/>
          </a:xfrm>
          <a:prstGeom prst="rect">
            <a:avLst/>
          </a:prstGeom>
        </p:spPr>
        <p:txBody>
          <a:bodyPr vert="horz" lIns="92495" tIns="46247" rIns="92495" bIns="46247" rtlCol="0"/>
          <a:lstStyle>
            <a:lvl1pPr algn="l">
              <a:defRPr sz="1200"/>
            </a:lvl1pPr>
          </a:lstStyle>
          <a:p>
            <a:endParaRPr lang="is-IS"/>
          </a:p>
        </p:txBody>
      </p:sp>
      <p:sp>
        <p:nvSpPr>
          <p:cNvPr id="3" name="Dagsetningarstaðgengill 2"/>
          <p:cNvSpPr>
            <a:spLocks noGrp="1"/>
          </p:cNvSpPr>
          <p:nvPr>
            <p:ph type="dt" sz="quarter" idx="1"/>
          </p:nvPr>
        </p:nvSpPr>
        <p:spPr>
          <a:xfrm>
            <a:off x="3884614" y="1"/>
            <a:ext cx="2971800" cy="497285"/>
          </a:xfrm>
          <a:prstGeom prst="rect">
            <a:avLst/>
          </a:prstGeom>
        </p:spPr>
        <p:txBody>
          <a:bodyPr vert="horz" lIns="92495" tIns="46247" rIns="92495" bIns="46247" rtlCol="0"/>
          <a:lstStyle>
            <a:lvl1pPr algn="r">
              <a:defRPr sz="1200"/>
            </a:lvl1pPr>
          </a:lstStyle>
          <a:p>
            <a:fld id="{3421CC49-D992-48B5-B839-7C9C7F4F10B3}" type="datetimeFigureOut">
              <a:rPr lang="is-IS" smtClean="0"/>
              <a:pPr/>
              <a:t>27.2.2019</a:t>
            </a:fld>
            <a:endParaRPr lang="is-IS"/>
          </a:p>
        </p:txBody>
      </p:sp>
      <p:sp>
        <p:nvSpPr>
          <p:cNvPr id="4" name="Síðufótarstaðgengill 3"/>
          <p:cNvSpPr>
            <a:spLocks noGrp="1"/>
          </p:cNvSpPr>
          <p:nvPr>
            <p:ph type="ftr" sz="quarter" idx="2"/>
          </p:nvPr>
        </p:nvSpPr>
        <p:spPr>
          <a:xfrm>
            <a:off x="0" y="9446678"/>
            <a:ext cx="2971800" cy="497285"/>
          </a:xfrm>
          <a:prstGeom prst="rect">
            <a:avLst/>
          </a:prstGeom>
        </p:spPr>
        <p:txBody>
          <a:bodyPr vert="horz" lIns="92495" tIns="46247" rIns="92495" bIns="46247" rtlCol="0" anchor="b"/>
          <a:lstStyle>
            <a:lvl1pPr algn="l">
              <a:defRPr sz="1200"/>
            </a:lvl1pPr>
          </a:lstStyle>
          <a:p>
            <a:endParaRPr lang="is-IS"/>
          </a:p>
        </p:txBody>
      </p:sp>
      <p:sp>
        <p:nvSpPr>
          <p:cNvPr id="5" name="Skyggnunúmersstaðgengill 4"/>
          <p:cNvSpPr>
            <a:spLocks noGrp="1"/>
          </p:cNvSpPr>
          <p:nvPr>
            <p:ph type="sldNum" sz="quarter" idx="3"/>
          </p:nvPr>
        </p:nvSpPr>
        <p:spPr>
          <a:xfrm>
            <a:off x="3884614" y="9446678"/>
            <a:ext cx="2971800" cy="497285"/>
          </a:xfrm>
          <a:prstGeom prst="rect">
            <a:avLst/>
          </a:prstGeom>
        </p:spPr>
        <p:txBody>
          <a:bodyPr vert="horz" lIns="92495" tIns="46247" rIns="92495" bIns="46247" rtlCol="0" anchor="b"/>
          <a:lstStyle>
            <a:lvl1pPr algn="r">
              <a:defRPr sz="1200"/>
            </a:lvl1pPr>
          </a:lstStyle>
          <a:p>
            <a:fld id="{E5BA73BE-1A98-4E19-80B8-7BEFC2F99F77}" type="slidenum">
              <a:rPr lang="is-IS" smtClean="0"/>
              <a:pPr/>
              <a:t>‹#›</a:t>
            </a:fld>
            <a:endParaRPr lang="is-IS"/>
          </a:p>
        </p:txBody>
      </p:sp>
    </p:spTree>
    <p:extLst>
      <p:ext uri="{BB962C8B-B14F-4D97-AF65-F5344CB8AC3E}">
        <p14:creationId xmlns:p14="http://schemas.microsoft.com/office/powerpoint/2010/main" val="272247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5"/>
          </a:xfrm>
          <a:prstGeom prst="rect">
            <a:avLst/>
          </a:prstGeom>
        </p:spPr>
        <p:txBody>
          <a:bodyPr vert="horz" lIns="92495" tIns="46247" rIns="92495" bIns="46247" rtlCol="0"/>
          <a:lstStyle>
            <a:lvl1pPr algn="l">
              <a:defRPr sz="1200">
                <a:latin typeface="Arial" pitchFamily="34" charset="0"/>
              </a:defRPr>
            </a:lvl1pPr>
          </a:lstStyle>
          <a:p>
            <a:pPr>
              <a:defRPr/>
            </a:pPr>
            <a:endParaRPr lang="is-IS"/>
          </a:p>
        </p:txBody>
      </p:sp>
      <p:sp>
        <p:nvSpPr>
          <p:cNvPr id="3" name="Dagsetningarstaðgengill 2"/>
          <p:cNvSpPr>
            <a:spLocks noGrp="1"/>
          </p:cNvSpPr>
          <p:nvPr>
            <p:ph type="dt" idx="1"/>
          </p:nvPr>
        </p:nvSpPr>
        <p:spPr>
          <a:xfrm>
            <a:off x="3884614" y="1"/>
            <a:ext cx="2971800" cy="497285"/>
          </a:xfrm>
          <a:prstGeom prst="rect">
            <a:avLst/>
          </a:prstGeom>
        </p:spPr>
        <p:txBody>
          <a:bodyPr vert="horz" lIns="92495" tIns="46247" rIns="92495" bIns="46247" rtlCol="0"/>
          <a:lstStyle>
            <a:lvl1pPr algn="r">
              <a:defRPr sz="1200">
                <a:latin typeface="Arial" pitchFamily="34" charset="0"/>
              </a:defRPr>
            </a:lvl1pPr>
          </a:lstStyle>
          <a:p>
            <a:pPr>
              <a:defRPr/>
            </a:pPr>
            <a:fld id="{50031ED1-DF09-4912-9433-D19082DBBD94}" type="datetimeFigureOut">
              <a:rPr lang="is-IS"/>
              <a:pPr>
                <a:defRPr/>
              </a:pPr>
              <a:t>27.2.2019</a:t>
            </a:fld>
            <a:endParaRPr lang="is-IS"/>
          </a:p>
        </p:txBody>
      </p:sp>
      <p:sp>
        <p:nvSpPr>
          <p:cNvPr id="4" name="Skyggnumyndastaðgengill 3"/>
          <p:cNvSpPr>
            <a:spLocks noGrp="1" noRot="1" noChangeAspect="1"/>
          </p:cNvSpPr>
          <p:nvPr>
            <p:ph type="sldImg" idx="2"/>
          </p:nvPr>
        </p:nvSpPr>
        <p:spPr>
          <a:xfrm>
            <a:off x="942975" y="746125"/>
            <a:ext cx="4973638" cy="3729038"/>
          </a:xfrm>
          <a:prstGeom prst="rect">
            <a:avLst/>
          </a:prstGeom>
          <a:noFill/>
          <a:ln w="12700">
            <a:solidFill>
              <a:prstClr val="black"/>
            </a:solidFill>
          </a:ln>
        </p:spPr>
        <p:txBody>
          <a:bodyPr vert="horz" lIns="92495" tIns="46247" rIns="92495" bIns="46247" rtlCol="0" anchor="ctr"/>
          <a:lstStyle/>
          <a:p>
            <a:pPr lvl="0"/>
            <a:endParaRPr lang="is-IS" noProof="0"/>
          </a:p>
        </p:txBody>
      </p:sp>
      <p:sp>
        <p:nvSpPr>
          <p:cNvPr id="5" name="Minnispunktastaðgengill 4"/>
          <p:cNvSpPr>
            <a:spLocks noGrp="1"/>
          </p:cNvSpPr>
          <p:nvPr>
            <p:ph type="body" sz="quarter" idx="3"/>
          </p:nvPr>
        </p:nvSpPr>
        <p:spPr>
          <a:xfrm>
            <a:off x="685801" y="4724203"/>
            <a:ext cx="5486400" cy="4475560"/>
          </a:xfrm>
          <a:prstGeom prst="rect">
            <a:avLst/>
          </a:prstGeom>
        </p:spPr>
        <p:txBody>
          <a:bodyPr vert="horz" lIns="92495" tIns="46247" rIns="92495" bIns="46247" rtlCol="0">
            <a:normAutofit/>
          </a:bodyPr>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endParaRPr lang="is-IS" noProof="0"/>
          </a:p>
        </p:txBody>
      </p:sp>
      <p:sp>
        <p:nvSpPr>
          <p:cNvPr id="6" name="Síðufótarstaðgengill 5"/>
          <p:cNvSpPr>
            <a:spLocks noGrp="1"/>
          </p:cNvSpPr>
          <p:nvPr>
            <p:ph type="ftr" sz="quarter" idx="4"/>
          </p:nvPr>
        </p:nvSpPr>
        <p:spPr>
          <a:xfrm>
            <a:off x="0" y="9446678"/>
            <a:ext cx="2971800" cy="497285"/>
          </a:xfrm>
          <a:prstGeom prst="rect">
            <a:avLst/>
          </a:prstGeom>
        </p:spPr>
        <p:txBody>
          <a:bodyPr vert="horz" lIns="92495" tIns="46247" rIns="92495" bIns="46247" rtlCol="0" anchor="b"/>
          <a:lstStyle>
            <a:lvl1pPr algn="l">
              <a:defRPr sz="1200">
                <a:latin typeface="Arial" pitchFamily="34" charset="0"/>
              </a:defRPr>
            </a:lvl1pPr>
          </a:lstStyle>
          <a:p>
            <a:pPr>
              <a:defRPr/>
            </a:pPr>
            <a:endParaRPr lang="is-IS"/>
          </a:p>
        </p:txBody>
      </p:sp>
      <p:sp>
        <p:nvSpPr>
          <p:cNvPr id="7" name="Skyggnunúmersstaðgengill 6"/>
          <p:cNvSpPr>
            <a:spLocks noGrp="1"/>
          </p:cNvSpPr>
          <p:nvPr>
            <p:ph type="sldNum" sz="quarter" idx="5"/>
          </p:nvPr>
        </p:nvSpPr>
        <p:spPr>
          <a:xfrm>
            <a:off x="3884614" y="9446678"/>
            <a:ext cx="2971800" cy="497285"/>
          </a:xfrm>
          <a:prstGeom prst="rect">
            <a:avLst/>
          </a:prstGeom>
        </p:spPr>
        <p:txBody>
          <a:bodyPr vert="horz" lIns="92495" tIns="46247" rIns="92495" bIns="46247" rtlCol="0" anchor="b"/>
          <a:lstStyle>
            <a:lvl1pPr algn="r">
              <a:defRPr sz="1200">
                <a:latin typeface="Arial" pitchFamily="34" charset="0"/>
              </a:defRPr>
            </a:lvl1pPr>
          </a:lstStyle>
          <a:p>
            <a:pPr>
              <a:defRPr/>
            </a:pPr>
            <a:fld id="{4AFB9761-B769-4673-936B-1E86841575B7}" type="slidenum">
              <a:rPr lang="is-IS"/>
              <a:pPr>
                <a:defRPr/>
              </a:pPr>
              <a:t>‹#›</a:t>
            </a:fld>
            <a:endParaRPr lang="is-IS"/>
          </a:p>
        </p:txBody>
      </p:sp>
    </p:spTree>
    <p:extLst>
      <p:ext uri="{BB962C8B-B14F-4D97-AF65-F5344CB8AC3E}">
        <p14:creationId xmlns:p14="http://schemas.microsoft.com/office/powerpoint/2010/main" val="403251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9" algn="l" rtl="0" eaLnBrk="0" fontAlgn="base" hangingPunct="0">
      <a:spcBef>
        <a:spcPct val="30000"/>
      </a:spcBef>
      <a:spcAft>
        <a:spcPct val="0"/>
      </a:spcAft>
      <a:defRPr sz="1200" kern="1200">
        <a:solidFill>
          <a:schemeClr val="tx1"/>
        </a:solidFill>
        <a:latin typeface="+mn-lt"/>
        <a:ea typeface="+mn-ea"/>
        <a:cs typeface="+mn-cs"/>
      </a:defRPr>
    </a:lvl2pPr>
    <a:lvl3pPr marL="914318" algn="l" rtl="0" eaLnBrk="0" fontAlgn="base" hangingPunct="0">
      <a:spcBef>
        <a:spcPct val="30000"/>
      </a:spcBef>
      <a:spcAft>
        <a:spcPct val="0"/>
      </a:spcAft>
      <a:defRPr sz="1200" kern="1200">
        <a:solidFill>
          <a:schemeClr val="tx1"/>
        </a:solidFill>
        <a:latin typeface="+mn-lt"/>
        <a:ea typeface="+mn-ea"/>
        <a:cs typeface="+mn-cs"/>
      </a:defRPr>
    </a:lvl3pPr>
    <a:lvl4pPr marL="1371477" algn="l" rtl="0" eaLnBrk="0" fontAlgn="base" hangingPunct="0">
      <a:spcBef>
        <a:spcPct val="30000"/>
      </a:spcBef>
      <a:spcAft>
        <a:spcPct val="0"/>
      </a:spcAft>
      <a:defRPr sz="1200" kern="1200">
        <a:solidFill>
          <a:schemeClr val="tx1"/>
        </a:solidFill>
        <a:latin typeface="+mn-lt"/>
        <a:ea typeface="+mn-ea"/>
        <a:cs typeface="+mn-cs"/>
      </a:defRPr>
    </a:lvl4pPr>
    <a:lvl5pPr marL="1828636" algn="l" rtl="0" eaLnBrk="0" fontAlgn="base" hangingPunct="0">
      <a:spcBef>
        <a:spcPct val="30000"/>
      </a:spcBef>
      <a:spcAft>
        <a:spcPct val="0"/>
      </a:spcAft>
      <a:defRPr sz="1200" kern="1200">
        <a:solidFill>
          <a:schemeClr val="tx1"/>
        </a:solidFill>
        <a:latin typeface="+mn-lt"/>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11</a:t>
            </a:fld>
            <a:endParaRPr lang="is-IS" dirty="0"/>
          </a:p>
        </p:txBody>
      </p:sp>
    </p:spTree>
    <p:extLst>
      <p:ext uri="{BB962C8B-B14F-4D97-AF65-F5344CB8AC3E}">
        <p14:creationId xmlns:p14="http://schemas.microsoft.com/office/powerpoint/2010/main" val="334766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13</a:t>
            </a:fld>
            <a:endParaRPr lang="is-IS" dirty="0"/>
          </a:p>
        </p:txBody>
      </p:sp>
    </p:spTree>
    <p:extLst>
      <p:ext uri="{BB962C8B-B14F-4D97-AF65-F5344CB8AC3E}">
        <p14:creationId xmlns:p14="http://schemas.microsoft.com/office/powerpoint/2010/main" val="6169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14</a:t>
            </a:fld>
            <a:endParaRPr lang="is-IS" dirty="0"/>
          </a:p>
        </p:txBody>
      </p:sp>
    </p:spTree>
    <p:extLst>
      <p:ext uri="{BB962C8B-B14F-4D97-AF65-F5344CB8AC3E}">
        <p14:creationId xmlns:p14="http://schemas.microsoft.com/office/powerpoint/2010/main" val="395771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6"/>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6" indent="0" algn="ctr">
              <a:buNone/>
              <a:defRPr/>
            </a:lvl5pPr>
            <a:lvl6pPr marL="2285795" indent="0" algn="ctr">
              <a:buNone/>
              <a:defRPr/>
            </a:lvl6pPr>
            <a:lvl7pPr marL="2742954" indent="0" algn="ctr">
              <a:buNone/>
              <a:defRPr/>
            </a:lvl7pPr>
            <a:lvl8pPr marL="3200113" indent="0" algn="ctr">
              <a:buNone/>
              <a:defRPr/>
            </a:lvl8pPr>
            <a:lvl9pPr marL="3657272" indent="0" algn="ctr">
              <a:buNone/>
              <a:defRPr/>
            </a:lvl9pPr>
          </a:lstStyle>
          <a:p>
            <a:r>
              <a:rPr lang="is-IS" smtClean="0"/>
              <a:t>Smelltu til að breyta stíl aðalundirtitla</a:t>
            </a:r>
            <a:endParaRPr lang="is-IS"/>
          </a:p>
        </p:txBody>
      </p:sp>
      <p:sp>
        <p:nvSpPr>
          <p:cNvPr id="4" name="Date Placeholder 3"/>
          <p:cNvSpPr>
            <a:spLocks noGrp="1"/>
          </p:cNvSpPr>
          <p:nvPr>
            <p:ph type="dt" sz="half" idx="10"/>
          </p:nvPr>
        </p:nvSpPr>
        <p:spPr/>
        <p:txBody>
          <a:bodyPr/>
          <a:lstStyle>
            <a:lvl1pPr>
              <a:defRPr/>
            </a:lvl1pPr>
          </a:lstStyle>
          <a:p>
            <a:pPr>
              <a:defRPr/>
            </a:pPr>
            <a:fld id="{789D02F3-96F6-4DAE-B3CA-DB955C3494D8}" type="datetime1">
              <a:rPr lang="en-GB" smtClean="0"/>
              <a:t>27/02/2019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9E08B89-1198-4F8D-9675-AA74DF3E8B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8052D196-16B7-4293-956A-E07B64FC45C9}" type="datetime1">
              <a:rPr lang="en-GB" smtClean="0"/>
              <a:t>27/02/2019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E15FCC4C-58FE-4287-8281-39429E218A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4"/>
            <a:ext cx="2058988" cy="5721350"/>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1" y="404814"/>
            <a:ext cx="6029325" cy="5721350"/>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CB725318-03A4-43FF-A212-F562CF88AB33}" type="datetime1">
              <a:rPr lang="en-GB" smtClean="0"/>
              <a:t>27/02/2019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1D35050F-E50A-4FC4-B006-ED68275DB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dirty="0" smtClean="0"/>
              <a:t>Smelltu til að breyta stílum aðaltexta</a:t>
            </a:r>
          </a:p>
          <a:p>
            <a:pPr lvl="1"/>
            <a:r>
              <a:rPr lang="is-IS" dirty="0" smtClean="0"/>
              <a:t>Annað stig</a:t>
            </a:r>
          </a:p>
          <a:p>
            <a:pPr lvl="2"/>
            <a:r>
              <a:rPr lang="is-IS" dirty="0" smtClean="0"/>
              <a:t>Þriðja stig</a:t>
            </a:r>
          </a:p>
          <a:p>
            <a:pPr lvl="3"/>
            <a:r>
              <a:rPr lang="is-IS" dirty="0" smtClean="0"/>
              <a:t>Fjórða stig</a:t>
            </a:r>
          </a:p>
          <a:p>
            <a:pPr lvl="4"/>
            <a:r>
              <a:rPr lang="is-IS" dirty="0" smtClean="0"/>
              <a:t>Fimmta stig</a:t>
            </a:r>
            <a:endParaRPr lang="is-IS" dirty="0"/>
          </a:p>
        </p:txBody>
      </p:sp>
      <p:sp>
        <p:nvSpPr>
          <p:cNvPr id="4" name="Dagsetningarstaðgengill 3"/>
          <p:cNvSpPr>
            <a:spLocks noGrp="1"/>
          </p:cNvSpPr>
          <p:nvPr>
            <p:ph type="dt" sz="half" idx="10"/>
          </p:nvPr>
        </p:nvSpPr>
        <p:spPr/>
        <p:txBody>
          <a:bodyPr/>
          <a:lstStyle>
            <a:lvl1pPr>
              <a:defRPr/>
            </a:lvl1pPr>
          </a:lstStyle>
          <a:p>
            <a:pPr>
              <a:defRPr/>
            </a:pPr>
            <a:fld id="{773C8C24-373C-4C13-9B72-1B65A6A35730}" type="datetime1">
              <a:rPr lang="en-GB" smtClean="0"/>
              <a:t>27/02/2019</a:t>
            </a:fld>
            <a:endParaRPr lang="en-US"/>
          </a:p>
        </p:txBody>
      </p:sp>
      <p:sp>
        <p:nvSpPr>
          <p:cNvPr id="5" name="Síðufótarstaðgengill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6" name="Skyggnunúmersstaðgengill 5"/>
          <p:cNvSpPr>
            <a:spLocks noGrp="1"/>
          </p:cNvSpPr>
          <p:nvPr>
            <p:ph type="sldNum" sz="quarter" idx="12"/>
          </p:nvPr>
        </p:nvSpPr>
        <p:spPr>
          <a:xfrm>
            <a:off x="6553200" y="6356351"/>
            <a:ext cx="1662113" cy="365125"/>
          </a:xfrm>
        </p:spPr>
        <p:txBody>
          <a:bodyPr/>
          <a:lstStyle>
            <a:lvl1pPr>
              <a:defRPr sz="1400">
                <a:solidFill>
                  <a:schemeClr val="tx1"/>
                </a:solidFill>
              </a:defRPr>
            </a:lvl1pPr>
          </a:lstStyle>
          <a:p>
            <a:pPr>
              <a:defRPr/>
            </a:pPr>
            <a:fld id="{3EA4B7BF-264C-43AF-9B5C-435D93AEAA2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1"/>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6" indent="0">
              <a:buNone/>
              <a:defRPr sz="1400"/>
            </a:lvl5pPr>
            <a:lvl6pPr marL="2285795" indent="0">
              <a:buNone/>
              <a:defRPr sz="1400"/>
            </a:lvl6pPr>
            <a:lvl7pPr marL="2742954" indent="0">
              <a:buNone/>
              <a:defRPr sz="1400"/>
            </a:lvl7pPr>
            <a:lvl8pPr marL="3200113" indent="0">
              <a:buNone/>
              <a:defRPr sz="1400"/>
            </a:lvl8pPr>
            <a:lvl9pPr marL="3657272" indent="0">
              <a:buNone/>
              <a:defRPr sz="1400"/>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lvl1pPr>
              <a:defRPr/>
            </a:lvl1pPr>
          </a:lstStyle>
          <a:p>
            <a:pPr>
              <a:defRPr/>
            </a:pPr>
            <a:fld id="{879FCBE8-DE6F-401E-B7B3-85612F9965A8}" type="datetime1">
              <a:rPr lang="en-GB" smtClean="0"/>
              <a:t>27/02/2019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580A3BB-2DBF-4E16-90B5-D871F347BF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te Placeholder 3"/>
          <p:cNvSpPr>
            <a:spLocks noGrp="1"/>
          </p:cNvSpPr>
          <p:nvPr>
            <p:ph type="dt" sz="half" idx="10"/>
          </p:nvPr>
        </p:nvSpPr>
        <p:spPr/>
        <p:txBody>
          <a:bodyPr/>
          <a:lstStyle>
            <a:lvl1pPr>
              <a:defRPr/>
            </a:lvl1pPr>
          </a:lstStyle>
          <a:p>
            <a:pPr>
              <a:defRPr/>
            </a:pPr>
            <a:fld id="{BE0C2DBF-0CAF-4E05-9B60-908069C2ED48}" type="datetime1">
              <a:rPr lang="en-GB" smtClean="0"/>
              <a:t>27/02/2019</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80069C10-F4B3-43D6-881B-C75B41405C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te Placeholder 3"/>
          <p:cNvSpPr>
            <a:spLocks noGrp="1"/>
          </p:cNvSpPr>
          <p:nvPr>
            <p:ph type="dt" sz="half" idx="10"/>
          </p:nvPr>
        </p:nvSpPr>
        <p:spPr/>
        <p:txBody>
          <a:bodyPr/>
          <a:lstStyle>
            <a:lvl1pPr>
              <a:defRPr/>
            </a:lvl1pPr>
          </a:lstStyle>
          <a:p>
            <a:pPr>
              <a:defRPr/>
            </a:pPr>
            <a:fld id="{E8BA2D05-D13B-4245-80FB-A8F93853CB4A}" type="datetime1">
              <a:rPr lang="en-GB" smtClean="0"/>
              <a:t>27/02/2019</a:t>
            </a:fld>
            <a:endParaRPr lang="en-US"/>
          </a:p>
        </p:txBody>
      </p:sp>
      <p:sp>
        <p:nvSpPr>
          <p:cNvPr id="8"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AF9261FA-0CCA-479A-9125-BFFA99EDDA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te Placeholder 3"/>
          <p:cNvSpPr>
            <a:spLocks noGrp="1"/>
          </p:cNvSpPr>
          <p:nvPr>
            <p:ph type="dt" sz="half" idx="10"/>
          </p:nvPr>
        </p:nvSpPr>
        <p:spPr/>
        <p:txBody>
          <a:bodyPr/>
          <a:lstStyle>
            <a:lvl1pPr>
              <a:defRPr/>
            </a:lvl1pPr>
          </a:lstStyle>
          <a:p>
            <a:pPr>
              <a:defRPr/>
            </a:pPr>
            <a:fld id="{54F6540A-15B5-4A03-A0FF-424E59B55C75}" type="datetime1">
              <a:rPr lang="en-GB" smtClean="0"/>
              <a:t>27/02/2019</a:t>
            </a:fld>
            <a:endParaRPr lang="en-US"/>
          </a:p>
        </p:txBody>
      </p:sp>
      <p:sp>
        <p:nvSpPr>
          <p:cNvPr id="4"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0791B089-A212-49FA-9F22-83BA3A0EFF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CC5A69-8116-43F6-ADD5-F42D44199C2C}" type="datetime1">
              <a:rPr lang="en-GB" smtClean="0"/>
              <a:t>27/02/2019</a:t>
            </a:fld>
            <a:endParaRPr lang="en-US"/>
          </a:p>
        </p:txBody>
      </p:sp>
      <p:sp>
        <p:nvSpPr>
          <p:cNvPr id="3"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8300E14E-7570-4D85-9435-C00EFB3826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1"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5F1869DB-E7A5-4D77-9C0B-31B8BA78D038}" type="datetime1">
              <a:rPr lang="en-GB" smtClean="0"/>
              <a:t>27/02/2019</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8F1913C-411B-4C56-9535-AD7ECD583B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6" indent="0">
              <a:buNone/>
              <a:defRPr sz="2000"/>
            </a:lvl5pPr>
            <a:lvl6pPr marL="2285795" indent="0">
              <a:buNone/>
              <a:defRPr sz="2000"/>
            </a:lvl6pPr>
            <a:lvl7pPr marL="2742954" indent="0">
              <a:buNone/>
              <a:defRPr sz="2000"/>
            </a:lvl7pPr>
            <a:lvl8pPr marL="3200113" indent="0">
              <a:buNone/>
              <a:defRPr sz="2000"/>
            </a:lvl8pPr>
            <a:lvl9pPr marL="3657272" indent="0">
              <a:buNone/>
              <a:defRPr sz="2000"/>
            </a:lvl9pPr>
          </a:lstStyle>
          <a:p>
            <a:pPr lvl="0"/>
            <a:endParaRPr lang="is-IS" noProof="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A4A8E9D0-F4F6-4467-B9BB-843398B694D8}" type="datetime1">
              <a:rPr lang="en-GB" smtClean="0"/>
              <a:t>27/02/2019</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JTJ 27.2.2019  Um leiðsagnargildi gagna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1A69360-39D6-4C2E-A2E8-0DE77FA41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4"/>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mn-lt"/>
              </a:defRPr>
            </a:lvl1pPr>
          </a:lstStyle>
          <a:p>
            <a:pPr>
              <a:defRPr/>
            </a:pPr>
            <a:fld id="{1D8287B3-A1EA-47B1-9DB8-C16F0B236633}" type="datetime1">
              <a:rPr lang="en-GB" smtClean="0"/>
              <a:t>27/02/2019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mn-lt"/>
              </a:defRPr>
            </a:lvl1pPr>
          </a:lstStyle>
          <a:p>
            <a:pPr>
              <a:defRPr/>
            </a:pPr>
            <a:r>
              <a:rPr lang="nn-NO" smtClean="0"/>
              <a:t>JTJ 27.2.2019  Um leiðsagnargildi gagna</a:t>
            </a:r>
            <a:endParaRPr lang="is-IS" dirty="0"/>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mn-lt"/>
              </a:defRPr>
            </a:lvl1pPr>
          </a:lstStyle>
          <a:p>
            <a:pPr>
              <a:defRPr/>
            </a:pPr>
            <a:fld id="{AD44EB01-6FC1-4FE7-9496-45F72F60B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dt="0"/>
  <p:txStyles>
    <p:title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p:titleStyle>
    <p:body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3"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uni.hi.is/jtj/"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80/20020317.2018.154290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orldbank.org/en/publication/wdr2018" TargetMode="External"/><Relationship Id="rId5" Type="http://schemas.openxmlformats.org/officeDocument/2006/relationships/image" Target="../media/image8.png"/><Relationship Id="rId4" Type="http://schemas.openxmlformats.org/officeDocument/2006/relationships/hyperlink" Target="http://unesdoc.unesco.org/images/0022/002200/220033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rookings.edu/wp-content/uploads/2018/02/toward-data-driven-education-systems.pdf"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brookings.edu/blog/education-plus-development/2018/02/20/6-key-insights-into-the-data-and-information-education-leaders-want-mo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rbes.com/sites/parmyolson/2018/08/29/pearson-education-ai/#5247fc6c18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7YUthMwlifs" TargetMode="External"/><Relationship Id="rId5" Type="http://schemas.openxmlformats.org/officeDocument/2006/relationships/hyperlink" Target="https://www.youtube.com/watch?v=_Ivky0NZcdU" TargetMode="External"/><Relationship Id="rId4" Type="http://schemas.openxmlformats.org/officeDocument/2006/relationships/hyperlink" Target="https://www.pearson.com/content/dam/one-dot-com/one-dot-com/global/Files/about-pearson/innovation/Intelligence-Unleashed-Publication.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ormative_assessment#cite_note-:0-17" TargetMode="External"/><Relationship Id="rId2" Type="http://schemas.openxmlformats.org/officeDocument/2006/relationships/hyperlink" Target="https://en.wikipedia.org/wiki/Formative_assessment#cite_note-26"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en.wikipedia.org/wiki/Formative_assessment#Feedbac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egashman.wordpress.com/2018/08/11/an-interview-with-dylan-wiliam/" TargetMode="External"/><Relationship Id="rId2" Type="http://schemas.openxmlformats.org/officeDocument/2006/relationships/hyperlink" Target="https://www.youtube.com/watch?v=fh4zN9JLdVQ"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28945/188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tjornarradid.is/lisalib/getfile.aspx?itemid=0681c095-7921-11e8-9429-005056bc4d7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rn.kb.se/resolve?urn=urn:nbn:se:norden:org:diva-407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p_forsida_innsida_allirlitir_11.jpg"/>
          <p:cNvPicPr>
            <a:picLocks noChangeAspect="1"/>
          </p:cNvPicPr>
          <p:nvPr/>
        </p:nvPicPr>
        <p:blipFill>
          <a:blip r:embed="rId2" cstate="print"/>
          <a:srcRect/>
          <a:stretch>
            <a:fillRect/>
          </a:stretch>
        </p:blipFill>
        <p:spPr bwMode="auto">
          <a:xfrm>
            <a:off x="0" y="20172"/>
            <a:ext cx="9144000" cy="6858000"/>
          </a:xfrm>
          <a:prstGeom prst="rect">
            <a:avLst/>
          </a:prstGeom>
          <a:noFill/>
          <a:ln w="9525">
            <a:noFill/>
            <a:miter lim="800000"/>
            <a:headEnd/>
            <a:tailEnd/>
          </a:ln>
        </p:spPr>
      </p:pic>
      <p:sp>
        <p:nvSpPr>
          <p:cNvPr id="14338" name="Rectangle 2"/>
          <p:cNvSpPr>
            <a:spLocks noGrp="1"/>
          </p:cNvSpPr>
          <p:nvPr>
            <p:ph type="ctrTitle"/>
          </p:nvPr>
        </p:nvSpPr>
        <p:spPr>
          <a:xfrm>
            <a:off x="323528" y="0"/>
            <a:ext cx="3600400" cy="2153864"/>
          </a:xfrm>
          <a:solidFill>
            <a:srgbClr val="AC0000"/>
          </a:solidFill>
        </p:spPr>
        <p:txBody>
          <a:bodyPr/>
          <a:lstStyle/>
          <a:p>
            <a:pPr lvl="1"/>
            <a:r>
              <a:rPr lang="is-IS" altLang="is-IS" sz="1800" dirty="0" smtClean="0">
                <a:solidFill>
                  <a:schemeClr val="bg1"/>
                </a:solidFill>
              </a:rPr>
              <a:t>Málstofa</a:t>
            </a:r>
            <a:br>
              <a:rPr lang="is-IS" altLang="is-IS" sz="1800" dirty="0" smtClean="0">
                <a:solidFill>
                  <a:schemeClr val="bg1"/>
                </a:solidFill>
              </a:rPr>
            </a:br>
            <a:r>
              <a:rPr lang="is-IS" altLang="is-IS" sz="1800" dirty="0" smtClean="0">
                <a:solidFill>
                  <a:schemeClr val="bg1"/>
                </a:solidFill>
              </a:rPr>
              <a:t>Framhald </a:t>
            </a:r>
            <a:r>
              <a:rPr lang="is-IS" altLang="is-IS" sz="1800" dirty="0">
                <a:solidFill>
                  <a:schemeClr val="bg1"/>
                </a:solidFill>
              </a:rPr>
              <a:t>af málstofuröð þar sem fjallað var um rannsóknir sem framlag í mótun menntastefnu. </a:t>
            </a:r>
          </a:p>
        </p:txBody>
      </p:sp>
      <p:sp>
        <p:nvSpPr>
          <p:cNvPr id="14339" name="Rectangle 3"/>
          <p:cNvSpPr>
            <a:spLocks noGrp="1"/>
          </p:cNvSpPr>
          <p:nvPr>
            <p:ph type="subTitle" idx="1"/>
          </p:nvPr>
        </p:nvSpPr>
        <p:spPr>
          <a:xfrm>
            <a:off x="323528" y="3284538"/>
            <a:ext cx="8568952" cy="1008558"/>
          </a:xfrm>
        </p:spPr>
        <p:txBody>
          <a:bodyPr/>
          <a:lstStyle/>
          <a:p>
            <a:r>
              <a:rPr lang="is-IS" sz="2400" i="1" dirty="0"/>
              <a:t>Óvissa um leiðsagnargildi gagna? </a:t>
            </a:r>
            <a:endParaRPr lang="is-IS" sz="2400" i="1" dirty="0" smtClean="0"/>
          </a:p>
          <a:p>
            <a:r>
              <a:rPr lang="is-IS" sz="2000" i="1" dirty="0" smtClean="0"/>
              <a:t>Hvað </a:t>
            </a:r>
            <a:r>
              <a:rPr lang="is-IS" sz="2000" i="1" dirty="0"/>
              <a:t>þarf að hafa hugfast þegar menntakerfi byggja starf sitt á gögnum?</a:t>
            </a:r>
          </a:p>
        </p:txBody>
      </p:sp>
      <p:sp>
        <p:nvSpPr>
          <p:cNvPr id="6" name="Rectangle 3"/>
          <p:cNvSpPr txBox="1">
            <a:spLocks/>
          </p:cNvSpPr>
          <p:nvPr/>
        </p:nvSpPr>
        <p:spPr bwMode="auto">
          <a:xfrm>
            <a:off x="1763688" y="5423770"/>
            <a:ext cx="5904656" cy="85485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0" indent="0" algn="ctr" defTabSz="457159" rtl="0" eaLnBrk="0" fontAlgn="base" hangingPunct="0">
              <a:spcBef>
                <a:spcPct val="20000"/>
              </a:spcBef>
              <a:spcAft>
                <a:spcPct val="0"/>
              </a:spcAft>
              <a:buFont typeface="Arial" charset="0"/>
              <a:buNone/>
              <a:defRPr sz="3200">
                <a:solidFill>
                  <a:schemeClr val="tx1"/>
                </a:solidFill>
                <a:latin typeface="+mn-lt"/>
                <a:ea typeface="+mn-ea"/>
                <a:cs typeface="+mn-cs"/>
              </a:defRPr>
            </a:lvl1pPr>
            <a:lvl2pPr marL="457159" indent="0" algn="ctr" defTabSz="457159" rtl="0" eaLnBrk="0" fontAlgn="base" hangingPunct="0">
              <a:spcBef>
                <a:spcPct val="20000"/>
              </a:spcBef>
              <a:spcAft>
                <a:spcPct val="0"/>
              </a:spcAft>
              <a:buFont typeface="Arial" charset="0"/>
              <a:buNone/>
              <a:defRPr sz="2800">
                <a:solidFill>
                  <a:schemeClr val="tx1"/>
                </a:solidFill>
                <a:latin typeface="+mn-lt"/>
              </a:defRPr>
            </a:lvl2pPr>
            <a:lvl3pPr marL="914318" indent="0" algn="ctr" defTabSz="457159" rtl="0" eaLnBrk="0" fontAlgn="base" hangingPunct="0">
              <a:spcBef>
                <a:spcPct val="20000"/>
              </a:spcBef>
              <a:spcAft>
                <a:spcPct val="0"/>
              </a:spcAft>
              <a:buFont typeface="Arial" charset="0"/>
              <a:buNone/>
              <a:defRPr sz="2400">
                <a:solidFill>
                  <a:schemeClr val="tx1"/>
                </a:solidFill>
                <a:latin typeface="+mn-lt"/>
              </a:defRPr>
            </a:lvl3pPr>
            <a:lvl4pPr marL="1371477" indent="0" algn="ctr" defTabSz="457159" rtl="0" eaLnBrk="0" fontAlgn="base" hangingPunct="0">
              <a:spcBef>
                <a:spcPct val="20000"/>
              </a:spcBef>
              <a:spcAft>
                <a:spcPct val="0"/>
              </a:spcAft>
              <a:buFont typeface="Arial" charset="0"/>
              <a:buNone/>
              <a:defRPr sz="2000">
                <a:solidFill>
                  <a:schemeClr val="tx1"/>
                </a:solidFill>
                <a:latin typeface="+mn-lt"/>
              </a:defRPr>
            </a:lvl4pPr>
            <a:lvl5pPr marL="1828636" indent="0" algn="ctr" defTabSz="457159" rtl="0" eaLnBrk="0" fontAlgn="base" hangingPunct="0">
              <a:spcBef>
                <a:spcPct val="20000"/>
              </a:spcBef>
              <a:spcAft>
                <a:spcPct val="0"/>
              </a:spcAft>
              <a:buFont typeface="Arial" charset="0"/>
              <a:buNone/>
              <a:defRPr sz="2000">
                <a:solidFill>
                  <a:schemeClr val="tx1"/>
                </a:solidFill>
                <a:latin typeface="+mn-lt"/>
              </a:defRPr>
            </a:lvl5pPr>
            <a:lvl6pPr marL="2285795" indent="0" algn="ctr" defTabSz="457159" rtl="0" fontAlgn="base">
              <a:spcBef>
                <a:spcPct val="20000"/>
              </a:spcBef>
              <a:spcAft>
                <a:spcPct val="0"/>
              </a:spcAft>
              <a:buFont typeface="Arial" pitchFamily="34" charset="0"/>
              <a:buNone/>
              <a:defRPr sz="2000">
                <a:solidFill>
                  <a:schemeClr val="tx1"/>
                </a:solidFill>
                <a:latin typeface="+mn-lt"/>
              </a:defRPr>
            </a:lvl6pPr>
            <a:lvl7pPr marL="2742954" indent="0" algn="ctr" defTabSz="457159" rtl="0" fontAlgn="base">
              <a:spcBef>
                <a:spcPct val="20000"/>
              </a:spcBef>
              <a:spcAft>
                <a:spcPct val="0"/>
              </a:spcAft>
              <a:buFont typeface="Arial" pitchFamily="34" charset="0"/>
              <a:buNone/>
              <a:defRPr sz="2000">
                <a:solidFill>
                  <a:schemeClr val="tx1"/>
                </a:solidFill>
                <a:latin typeface="+mn-lt"/>
              </a:defRPr>
            </a:lvl7pPr>
            <a:lvl8pPr marL="3200113" indent="0" algn="ctr" defTabSz="457159" rtl="0" fontAlgn="base">
              <a:spcBef>
                <a:spcPct val="20000"/>
              </a:spcBef>
              <a:spcAft>
                <a:spcPct val="0"/>
              </a:spcAft>
              <a:buFont typeface="Arial" pitchFamily="34" charset="0"/>
              <a:buNone/>
              <a:defRPr sz="2000">
                <a:solidFill>
                  <a:schemeClr val="tx1"/>
                </a:solidFill>
                <a:latin typeface="+mn-lt"/>
              </a:defRPr>
            </a:lvl8pPr>
            <a:lvl9pPr marL="3657272" indent="0" algn="ctr" defTabSz="457159" rtl="0" fontAlgn="base">
              <a:spcBef>
                <a:spcPct val="20000"/>
              </a:spcBef>
              <a:spcAft>
                <a:spcPct val="0"/>
              </a:spcAft>
              <a:buFont typeface="Arial" pitchFamily="34" charset="0"/>
              <a:buNone/>
              <a:defRPr sz="2000">
                <a:solidFill>
                  <a:schemeClr val="tx1"/>
                </a:solidFill>
                <a:latin typeface="+mn-lt"/>
              </a:defRPr>
            </a:lvl9pPr>
          </a:lstStyle>
          <a:p>
            <a:r>
              <a:rPr lang="en-GB" sz="1600" kern="0" dirty="0" smtClean="0"/>
              <a:t>Jón Torfi Jónasson</a:t>
            </a:r>
          </a:p>
          <a:p>
            <a:pPr eaLnBrk="1" hangingPunct="1"/>
            <a:r>
              <a:rPr lang="en-GB" sz="1600" kern="0" dirty="0" smtClean="0">
                <a:hlinkClick r:id="rId3"/>
              </a:rPr>
              <a:t>jtj@hi.is</a:t>
            </a:r>
            <a:r>
              <a:rPr lang="en-GB" sz="1600" kern="0" dirty="0" smtClean="0"/>
              <a:t>	</a:t>
            </a:r>
            <a:r>
              <a:rPr lang="en-GB" sz="1600" kern="0" dirty="0" smtClean="0">
                <a:hlinkClick r:id="rId4"/>
              </a:rPr>
              <a:t>http://uni.hi.is/jtj/</a:t>
            </a:r>
            <a:endParaRPr lang="en-GB" sz="1600" kern="0" dirty="0" smtClean="0"/>
          </a:p>
          <a:p>
            <a:pPr eaLnBrk="1" hangingPunct="1"/>
            <a:r>
              <a:rPr lang="is-IS" sz="1600" kern="0" dirty="0" smtClean="0"/>
              <a:t>Menntavísindasviði HÍ</a:t>
            </a:r>
          </a:p>
        </p:txBody>
      </p:sp>
      <p:pic>
        <p:nvPicPr>
          <p:cNvPr id="2" name="Picture 1"/>
          <p:cNvPicPr>
            <a:picLocks noChangeAspect="1"/>
          </p:cNvPicPr>
          <p:nvPr/>
        </p:nvPicPr>
        <p:blipFill>
          <a:blip r:embed="rId5"/>
          <a:stretch>
            <a:fillRect/>
          </a:stretch>
        </p:blipFill>
        <p:spPr>
          <a:xfrm>
            <a:off x="5148064" y="548680"/>
            <a:ext cx="3672408" cy="891540"/>
          </a:xfrm>
          <a:prstGeom prst="rect">
            <a:avLst/>
          </a:prstGeom>
        </p:spPr>
      </p:pic>
      <p:sp>
        <p:nvSpPr>
          <p:cNvPr id="8" name="Rectangle 2"/>
          <p:cNvSpPr txBox="1">
            <a:spLocks/>
          </p:cNvSpPr>
          <p:nvPr/>
        </p:nvSpPr>
        <p:spPr bwMode="auto">
          <a:xfrm>
            <a:off x="5220072" y="1440221"/>
            <a:ext cx="3600400" cy="713644"/>
          </a:xfrm>
          <a:prstGeom prst="rect">
            <a:avLst/>
          </a:prstGeom>
          <a:solidFill>
            <a:srgbClr val="AC0000"/>
          </a:soli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marL="0" lvl="1"/>
            <a:r>
              <a:rPr lang="is-IS" altLang="is-IS" sz="1600" kern="0" dirty="0" smtClean="0">
                <a:solidFill>
                  <a:schemeClr val="bg1"/>
                </a:solidFill>
              </a:rPr>
              <a:t>Málstofa</a:t>
            </a:r>
            <a:br>
              <a:rPr lang="is-IS" altLang="is-IS" sz="1600" kern="0" dirty="0" smtClean="0">
                <a:solidFill>
                  <a:schemeClr val="bg1"/>
                </a:solidFill>
              </a:rPr>
            </a:br>
            <a:r>
              <a:rPr lang="is-IS" altLang="is-IS" sz="1600" kern="0" dirty="0" smtClean="0">
                <a:solidFill>
                  <a:schemeClr val="bg1"/>
                </a:solidFill>
              </a:rPr>
              <a:t>27. febrúar 2019</a:t>
            </a:r>
          </a:p>
          <a:p>
            <a:pPr marL="0" lvl="1"/>
            <a:r>
              <a:rPr lang="is-IS" altLang="is-IS" sz="1600" kern="0" dirty="0" smtClean="0">
                <a:solidFill>
                  <a:schemeClr val="bg1"/>
                </a:solidFill>
              </a:rPr>
              <a:t>Menntavísindasviði HÍ</a:t>
            </a:r>
            <a:endParaRPr lang="is-IS" altLang="is-IS" sz="1600" kern="0" dirty="0">
              <a:solidFill>
                <a:schemeClr val="bg1"/>
              </a:solidFill>
            </a:endParaRPr>
          </a:p>
        </p:txBody>
      </p:sp>
    </p:spTree>
    <p:extLst>
      <p:ext uri="{BB962C8B-B14F-4D97-AF65-F5344CB8AC3E}">
        <p14:creationId xmlns:p14="http://schemas.microsoft.com/office/powerpoint/2010/main" val="323455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10</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2">
                  <a:lumMod val="60000"/>
                  <a:lumOff val="40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t>Víða er fjallað um stefnumótun </a:t>
            </a:r>
            <a:r>
              <a:rPr lang="is-IS" sz="2800" dirty="0"/>
              <a:t>í </a:t>
            </a:r>
            <a:r>
              <a:rPr lang="is-IS" sz="2800" dirty="0" smtClean="0"/>
              <a:t>skólastarfi</a:t>
            </a:r>
            <a:endParaRPr lang="is-IS" sz="2800" dirty="0"/>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457200" indent="-457200">
              <a:spcBef>
                <a:spcPts val="1800"/>
              </a:spcBef>
              <a:buAutoNum type="arabicPeriod"/>
            </a:pPr>
            <a:endParaRPr lang="is-IS" sz="1600" b="1" dirty="0" smtClean="0"/>
          </a:p>
          <a:p>
            <a:pPr marL="457200" indent="-457200">
              <a:spcBef>
                <a:spcPts val="1800"/>
              </a:spcBef>
              <a:buAutoNum type="arabicPeriod"/>
            </a:pPr>
            <a:r>
              <a:rPr lang="is-IS" sz="2000" dirty="0" smtClean="0"/>
              <a:t>UNESCO, Alþjóðabankinn, </a:t>
            </a:r>
            <a:r>
              <a:rPr lang="is-IS" sz="2000" dirty="0" err="1" smtClean="0"/>
              <a:t>Eurydice</a:t>
            </a:r>
            <a:r>
              <a:rPr lang="is-IS" sz="2000" dirty="0" smtClean="0"/>
              <a:t>, … </a:t>
            </a:r>
          </a:p>
          <a:p>
            <a:pPr marL="457200" indent="-457200">
              <a:spcBef>
                <a:spcPts val="1800"/>
              </a:spcBef>
              <a:buAutoNum type="arabicPeriod"/>
            </a:pPr>
            <a:r>
              <a:rPr lang="is-IS" sz="2000" dirty="0" smtClean="0"/>
              <a:t>OECD, PISA, TALIS, </a:t>
            </a:r>
            <a:r>
              <a:rPr lang="is-IS" sz="2000" dirty="0" err="1" smtClean="0"/>
              <a:t>Northern</a:t>
            </a:r>
            <a:r>
              <a:rPr lang="is-IS" sz="2000" dirty="0" smtClean="0"/>
              <a:t> </a:t>
            </a:r>
            <a:r>
              <a:rPr lang="is-IS" sz="2000" dirty="0" err="1" smtClean="0"/>
              <a:t>Lights</a:t>
            </a:r>
            <a:r>
              <a:rPr lang="is-IS" sz="2000" dirty="0" smtClean="0"/>
              <a:t>  </a:t>
            </a:r>
          </a:p>
          <a:p>
            <a:pPr marL="0" indent="0">
              <a:spcBef>
                <a:spcPts val="1800"/>
              </a:spcBef>
              <a:buNone/>
            </a:pPr>
            <a:r>
              <a:rPr lang="is-IS" sz="1400" dirty="0"/>
              <a:t>Lundahl, Lisbeth; Arnesen; Anne-Lise  &amp; Jónasson, Jón </a:t>
            </a:r>
            <a:r>
              <a:rPr lang="is-IS" sz="1400" dirty="0" smtClean="0"/>
              <a:t>Torfi. </a:t>
            </a:r>
            <a:r>
              <a:rPr lang="is-IS" sz="1400" dirty="0"/>
              <a:t>(2018). </a:t>
            </a:r>
            <a:r>
              <a:rPr lang="is-IS" sz="1400" dirty="0" err="1"/>
              <a:t>Justice</a:t>
            </a:r>
            <a:r>
              <a:rPr lang="is-IS" sz="1400" dirty="0"/>
              <a:t> and </a:t>
            </a:r>
            <a:r>
              <a:rPr lang="is-IS" sz="1400" dirty="0" err="1"/>
              <a:t>marketization</a:t>
            </a:r>
            <a:r>
              <a:rPr lang="is-IS" sz="1400" dirty="0"/>
              <a:t> of </a:t>
            </a:r>
            <a:r>
              <a:rPr lang="is-IS" sz="1400" dirty="0" err="1"/>
              <a:t>education</a:t>
            </a:r>
            <a:r>
              <a:rPr lang="is-IS" sz="1400" dirty="0"/>
              <a:t> in </a:t>
            </a:r>
            <a:r>
              <a:rPr lang="is-IS" sz="1400" dirty="0" err="1"/>
              <a:t>three</a:t>
            </a:r>
            <a:r>
              <a:rPr lang="is-IS" sz="1400" dirty="0"/>
              <a:t> </a:t>
            </a:r>
            <a:r>
              <a:rPr lang="is-IS" sz="1400" dirty="0" err="1"/>
              <a:t>Nordic</a:t>
            </a:r>
            <a:r>
              <a:rPr lang="is-IS" sz="1400" dirty="0"/>
              <a:t> </a:t>
            </a:r>
            <a:r>
              <a:rPr lang="is-IS" sz="1400" dirty="0" err="1"/>
              <a:t>countries</a:t>
            </a:r>
            <a:r>
              <a:rPr lang="is-IS" sz="1400" dirty="0"/>
              <a:t>: </a:t>
            </a:r>
            <a:r>
              <a:rPr lang="is-IS" sz="1400" dirty="0" err="1"/>
              <a:t>can</a:t>
            </a:r>
            <a:r>
              <a:rPr lang="is-IS" sz="1400" dirty="0"/>
              <a:t> </a:t>
            </a:r>
            <a:r>
              <a:rPr lang="is-IS" sz="1400" dirty="0" err="1"/>
              <a:t>existing</a:t>
            </a:r>
            <a:r>
              <a:rPr lang="is-IS" sz="1400" dirty="0"/>
              <a:t> </a:t>
            </a:r>
            <a:r>
              <a:rPr lang="is-IS" sz="1400" dirty="0" err="1"/>
              <a:t>large-scale</a:t>
            </a:r>
            <a:r>
              <a:rPr lang="is-IS" sz="1400" dirty="0"/>
              <a:t> </a:t>
            </a:r>
            <a:r>
              <a:rPr lang="is-IS" sz="1400" dirty="0" err="1"/>
              <a:t>datasets</a:t>
            </a:r>
            <a:r>
              <a:rPr lang="is-IS" sz="1400" dirty="0"/>
              <a:t> </a:t>
            </a:r>
            <a:r>
              <a:rPr lang="is-IS" sz="1400" dirty="0" err="1"/>
              <a:t>support</a:t>
            </a:r>
            <a:r>
              <a:rPr lang="is-IS" sz="1400" dirty="0"/>
              <a:t> </a:t>
            </a:r>
            <a:r>
              <a:rPr lang="is-IS" sz="1400" dirty="0" err="1"/>
              <a:t>comparisons</a:t>
            </a:r>
            <a:r>
              <a:rPr lang="is-IS" sz="1400" dirty="0"/>
              <a:t>? </a:t>
            </a:r>
            <a:r>
              <a:rPr lang="en-US" sz="1400" i="1" dirty="0"/>
              <a:t>Nordic Journal of Studies in Educational Policy </a:t>
            </a:r>
            <a:r>
              <a:rPr lang="en-US" sz="1400" dirty="0" smtClean="0"/>
              <a:t>Volume </a:t>
            </a:r>
            <a:r>
              <a:rPr lang="en-US" sz="1400" dirty="0"/>
              <a:t>4, 2018 - Issue 3: Comparative perspectives on Nordic education </a:t>
            </a:r>
            <a:r>
              <a:rPr lang="en-US" sz="1400" dirty="0" smtClean="0"/>
              <a:t>policy. </a:t>
            </a:r>
            <a:r>
              <a:rPr lang="is-IS" sz="1400" dirty="0" err="1" smtClean="0"/>
              <a:t>Pp</a:t>
            </a:r>
            <a:r>
              <a:rPr lang="is-IS" sz="1400" dirty="0" smtClean="0"/>
              <a:t> </a:t>
            </a:r>
            <a:r>
              <a:rPr lang="is-IS" sz="1400" dirty="0"/>
              <a:t>120-132 </a:t>
            </a:r>
            <a:r>
              <a:rPr lang="is-IS" sz="1400" dirty="0" err="1"/>
              <a:t>Published</a:t>
            </a:r>
            <a:r>
              <a:rPr lang="is-IS" sz="1400" dirty="0"/>
              <a:t> </a:t>
            </a:r>
            <a:r>
              <a:rPr lang="is-IS" sz="1400" dirty="0" err="1"/>
              <a:t>online</a:t>
            </a:r>
            <a:r>
              <a:rPr lang="is-IS" sz="1400" dirty="0"/>
              <a:t>: 11 </a:t>
            </a:r>
            <a:r>
              <a:rPr lang="is-IS" sz="1400" dirty="0" err="1"/>
              <a:t>Dec</a:t>
            </a:r>
            <a:r>
              <a:rPr lang="is-IS" sz="1400" dirty="0"/>
              <a:t> 2018 </a:t>
            </a:r>
            <a:r>
              <a:rPr lang="is-IS" sz="1400" dirty="0">
                <a:hlinkClick r:id="rId2"/>
              </a:rPr>
              <a:t>https://doi.org/10.1080/20020317.2018.1542908</a:t>
            </a:r>
            <a:endParaRPr lang="is-IS" sz="1400" b="1" dirty="0" smtClean="0"/>
          </a:p>
          <a:p>
            <a:pPr marL="0" indent="0">
              <a:spcBef>
                <a:spcPts val="1800"/>
              </a:spcBef>
              <a:buNone/>
            </a:pPr>
            <a:endParaRPr lang="is-IS" sz="2000" dirty="0" smtClean="0"/>
          </a:p>
          <a:p>
            <a:pPr marL="0" indent="0">
              <a:spcBef>
                <a:spcPts val="1800"/>
              </a:spcBef>
              <a:buNone/>
            </a:pPr>
            <a:r>
              <a:rPr lang="is-IS" sz="2000" dirty="0" smtClean="0"/>
              <a:t>Ísland</a:t>
            </a:r>
            <a:endParaRPr lang="is-IS" sz="2000" dirty="0" smtClean="0"/>
          </a:p>
          <a:p>
            <a:pPr marL="400014" lvl="1" indent="0">
              <a:spcBef>
                <a:spcPts val="1800"/>
              </a:spcBef>
              <a:buNone/>
            </a:pPr>
            <a:r>
              <a:rPr lang="is-IS" sz="2000" dirty="0" smtClean="0"/>
              <a:t>Löng saga </a:t>
            </a:r>
            <a:r>
              <a:rPr lang="is-IS" sz="2000" dirty="0" smtClean="0"/>
              <a:t>prófa, skráninga og mælinga</a:t>
            </a:r>
            <a:r>
              <a:rPr lang="is-IS" sz="2000" dirty="0" smtClean="0"/>
              <a:t>, </a:t>
            </a:r>
            <a:r>
              <a:rPr lang="is-IS" sz="2000" dirty="0" smtClean="0"/>
              <a:t>- áhersla </a:t>
            </a:r>
            <a:r>
              <a:rPr lang="is-IS" sz="2000" dirty="0" smtClean="0"/>
              <a:t>á innra og ytra mat skóla, </a:t>
            </a:r>
            <a:r>
              <a:rPr lang="is-IS" sz="2000" dirty="0" smtClean="0"/>
              <a:t>skráning Hagstofu, verkefni Menntamálstofnunar, kannanir Rannsóknar og greiningar, HBSC (</a:t>
            </a:r>
            <a:r>
              <a:rPr lang="en-US" sz="2000" dirty="0" smtClean="0"/>
              <a:t>Health </a:t>
            </a:r>
            <a:r>
              <a:rPr lang="en-US" sz="2000" dirty="0" err="1"/>
              <a:t>Behaviour</a:t>
            </a:r>
            <a:r>
              <a:rPr lang="en-US" sz="2000" dirty="0"/>
              <a:t> in School-aged </a:t>
            </a:r>
            <a:r>
              <a:rPr lang="en-US" sz="2000" dirty="0" smtClean="0"/>
              <a:t>Children)</a:t>
            </a:r>
            <a:r>
              <a:rPr lang="is-IS" sz="2000" dirty="0" smtClean="0"/>
              <a:t>, Hvítbók</a:t>
            </a:r>
            <a:r>
              <a:rPr lang="is-IS" sz="2000" dirty="0" smtClean="0"/>
              <a:t>, </a:t>
            </a:r>
            <a:r>
              <a:rPr lang="is-IS" sz="2000" dirty="0" err="1" smtClean="0"/>
              <a:t>Mentor</a:t>
            </a:r>
            <a:r>
              <a:rPr lang="is-IS" sz="2000" dirty="0" smtClean="0"/>
              <a:t>, </a:t>
            </a:r>
            <a:r>
              <a:rPr lang="is-IS" sz="2000" dirty="0" smtClean="0"/>
              <a:t>Inna, Skólapúlsinn+ </a:t>
            </a:r>
            <a:r>
              <a:rPr lang="is-IS" sz="2000" dirty="0" smtClean="0"/>
              <a:t>IEA, OECD, færnikröfur </a:t>
            </a:r>
            <a:r>
              <a:rPr lang="is-IS" sz="2000" dirty="0" smtClean="0"/>
              <a:t>starfa, …   </a:t>
            </a:r>
            <a:endParaRPr lang="is-IS" sz="2000" dirty="0" smtClean="0"/>
          </a:p>
        </p:txBody>
      </p:sp>
    </p:spTree>
    <p:extLst>
      <p:ext uri="{BB962C8B-B14F-4D97-AF65-F5344CB8AC3E}">
        <p14:creationId xmlns:p14="http://schemas.microsoft.com/office/powerpoint/2010/main" val="186880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8453760" cy="696044"/>
          </a:xfrm>
          <a:solidFill>
            <a:schemeClr val="bg1"/>
          </a:solidFill>
        </p:spPr>
        <p:txBody>
          <a:bodyPr/>
          <a:lstStyle/>
          <a:p>
            <a:pPr algn="l"/>
            <a:r>
              <a:rPr lang="en-GB" sz="1797" dirty="0"/>
              <a:t>There is clearly an official – local and global - emphasis on measurement and visibility</a:t>
            </a:r>
          </a:p>
        </p:txBody>
      </p:sp>
      <p:sp>
        <p:nvSpPr>
          <p:cNvPr id="4" name="Síðufótarstaðgengill 3"/>
          <p:cNvSpPr>
            <a:spLocks noGrp="1"/>
          </p:cNvSpPr>
          <p:nvPr>
            <p:ph type="ftr" sz="quarter" idx="11"/>
          </p:nvPr>
        </p:nvSpPr>
        <p:spPr/>
        <p:txBody>
          <a:bodyPr/>
          <a:lstStyle/>
          <a:p>
            <a:pPr>
              <a:defRPr/>
            </a:pPr>
            <a:r>
              <a:rPr lang="en-US" smtClean="0"/>
              <a:t>JTJ 27.2.2019  Um leiðsagnargildi gagna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11</a:t>
            </a:fld>
            <a:endParaRPr lang="en-US" dirty="0" smtClean="0"/>
          </a:p>
        </p:txBody>
      </p:sp>
      <p:pic>
        <p:nvPicPr>
          <p:cNvPr id="2" name="Picture 1"/>
          <p:cNvPicPr>
            <a:picLocks noChangeAspect="1"/>
          </p:cNvPicPr>
          <p:nvPr/>
        </p:nvPicPr>
        <p:blipFill>
          <a:blip r:embed="rId3"/>
          <a:stretch>
            <a:fillRect/>
          </a:stretch>
        </p:blipFill>
        <p:spPr>
          <a:xfrm>
            <a:off x="190333" y="737177"/>
            <a:ext cx="2533278" cy="2786931"/>
          </a:xfrm>
          <a:prstGeom prst="rect">
            <a:avLst/>
          </a:prstGeom>
        </p:spPr>
      </p:pic>
      <p:sp>
        <p:nvSpPr>
          <p:cNvPr id="7" name="Rectangle 2"/>
          <p:cNvSpPr txBox="1">
            <a:spLocks/>
          </p:cNvSpPr>
          <p:nvPr/>
        </p:nvSpPr>
        <p:spPr bwMode="auto">
          <a:xfrm>
            <a:off x="3019296" y="703355"/>
            <a:ext cx="1984752" cy="291973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GB" sz="1400" dirty="0" smtClean="0">
                <a:latin typeface="+mn-lt"/>
                <a:cs typeface="Arial" panose="020B0604020202020204" pitchFamily="34" charset="0"/>
              </a:rPr>
              <a:t>UNESCO The Global  Education Monitoring Report.  </a:t>
            </a:r>
            <a:r>
              <a:rPr lang="en-GB" sz="1400" dirty="0">
                <a:latin typeface="+mn-lt"/>
                <a:cs typeface="Arial" panose="020B0604020202020204" pitchFamily="34" charset="0"/>
              </a:rPr>
              <a:t>A</a:t>
            </a:r>
            <a:r>
              <a:rPr lang="en-GB" sz="1400" dirty="0" smtClean="0">
                <a:latin typeface="+mn-lt"/>
                <a:cs typeface="Arial" panose="020B0604020202020204" pitchFamily="34" charset="0"/>
              </a:rPr>
              <a:t>ccountability in education</a:t>
            </a:r>
          </a:p>
          <a:p>
            <a:pPr>
              <a:spcBef>
                <a:spcPts val="1078"/>
              </a:spcBef>
            </a:pPr>
            <a:r>
              <a:rPr lang="is-IS" i="1" u="sng" dirty="0" err="1" smtClean="0">
                <a:latin typeface="+mn-lt"/>
                <a:hlinkClick r:id="rId4"/>
              </a:rPr>
              <a:t>Proposed</a:t>
            </a:r>
            <a:r>
              <a:rPr lang="is-IS" i="1" u="sng" dirty="0" smtClean="0">
                <a:latin typeface="+mn-lt"/>
                <a:hlinkClick r:id="rId4"/>
              </a:rPr>
              <a:t> </a:t>
            </a:r>
            <a:r>
              <a:rPr lang="is-IS" i="1" u="sng" dirty="0">
                <a:latin typeface="+mn-lt"/>
                <a:hlinkClick r:id="rId4"/>
              </a:rPr>
              <a:t>post-2015 </a:t>
            </a:r>
            <a:r>
              <a:rPr lang="is-IS" i="1" u="sng" dirty="0" err="1">
                <a:latin typeface="+mn-lt"/>
                <a:hlinkClick r:id="rId4"/>
              </a:rPr>
              <a:t>education</a:t>
            </a:r>
            <a:r>
              <a:rPr lang="is-IS" i="1" u="sng" dirty="0">
                <a:latin typeface="+mn-lt"/>
                <a:hlinkClick r:id="rId4"/>
              </a:rPr>
              <a:t> </a:t>
            </a:r>
            <a:r>
              <a:rPr lang="is-IS" i="1" u="sng" dirty="0" err="1">
                <a:latin typeface="+mn-lt"/>
                <a:hlinkClick r:id="rId4"/>
              </a:rPr>
              <a:t>goals</a:t>
            </a:r>
            <a:r>
              <a:rPr lang="is-IS" i="1" u="sng" dirty="0">
                <a:latin typeface="+mn-lt"/>
                <a:hlinkClick r:id="rId4"/>
              </a:rPr>
              <a:t>: </a:t>
            </a:r>
            <a:r>
              <a:rPr lang="is-IS" i="1" u="sng" dirty="0" err="1">
                <a:latin typeface="+mn-lt"/>
                <a:hlinkClick r:id="rId4"/>
              </a:rPr>
              <a:t>Emphasizing</a:t>
            </a:r>
            <a:r>
              <a:rPr lang="is-IS" i="1" u="sng" dirty="0">
                <a:latin typeface="+mn-lt"/>
                <a:hlinkClick r:id="rId4"/>
              </a:rPr>
              <a:t> </a:t>
            </a:r>
            <a:r>
              <a:rPr lang="is-IS" i="1" u="sng" dirty="0" err="1">
                <a:latin typeface="+mn-lt"/>
                <a:hlinkClick r:id="rId4"/>
              </a:rPr>
              <a:t>equity</a:t>
            </a:r>
            <a:r>
              <a:rPr lang="is-IS" i="1" u="sng" dirty="0">
                <a:latin typeface="+mn-lt"/>
                <a:hlinkClick r:id="rId4"/>
              </a:rPr>
              <a:t>, </a:t>
            </a:r>
            <a:r>
              <a:rPr lang="is-IS" i="1" u="sng" dirty="0" err="1">
                <a:latin typeface="+mn-lt"/>
                <a:hlinkClick r:id="rId4"/>
              </a:rPr>
              <a:t>measurability</a:t>
            </a:r>
            <a:r>
              <a:rPr lang="is-IS" i="1" u="sng" dirty="0">
                <a:latin typeface="+mn-lt"/>
                <a:hlinkClick r:id="rId4"/>
              </a:rPr>
              <a:t> and </a:t>
            </a:r>
            <a:r>
              <a:rPr lang="is-IS" i="1" u="sng" dirty="0" err="1" smtClean="0">
                <a:latin typeface="+mn-lt"/>
                <a:hlinkClick r:id="rId4"/>
              </a:rPr>
              <a:t>finance</a:t>
            </a:r>
            <a:r>
              <a:rPr lang="is-IS" i="1" u="sng" dirty="0" smtClean="0">
                <a:latin typeface="+mn-lt"/>
              </a:rPr>
              <a:t>.</a:t>
            </a:r>
            <a:endParaRPr lang="en-GB" dirty="0" smtClean="0">
              <a:latin typeface="+mn-lt"/>
              <a:cs typeface="Arial" panose="020B0604020202020204" pitchFamily="34" charset="0"/>
            </a:endParaRPr>
          </a:p>
        </p:txBody>
      </p:sp>
      <p:sp>
        <p:nvSpPr>
          <p:cNvPr id="10" name="Rounded Rectangle 9"/>
          <p:cNvSpPr/>
          <p:nvPr/>
        </p:nvSpPr>
        <p:spPr>
          <a:xfrm>
            <a:off x="71949" y="582376"/>
            <a:ext cx="5017619" cy="30407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19" y="3847718"/>
            <a:ext cx="2106252" cy="2853149"/>
          </a:xfrm>
          <a:prstGeom prst="rect">
            <a:avLst/>
          </a:prstGeom>
          <a:ln w="25400" cap="rnd">
            <a:solidFill>
              <a:schemeClr val="tx2"/>
            </a:solidFill>
          </a:ln>
          <a:effectLst>
            <a:softEdge rad="31750"/>
          </a:effectLst>
        </p:spPr>
      </p:pic>
      <p:sp>
        <p:nvSpPr>
          <p:cNvPr id="8" name="Rectangle 2"/>
          <p:cNvSpPr txBox="1">
            <a:spLocks/>
          </p:cNvSpPr>
          <p:nvPr/>
        </p:nvSpPr>
        <p:spPr bwMode="auto">
          <a:xfrm>
            <a:off x="2409171" y="4203495"/>
            <a:ext cx="3573939" cy="2497372"/>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r>
              <a:rPr lang="en-GB" sz="1438" u="sng" dirty="0">
                <a:latin typeface="+mn-lt"/>
                <a:hlinkClick r:id="rId6"/>
              </a:rPr>
              <a:t>World Bank </a:t>
            </a:r>
          </a:p>
          <a:p>
            <a:r>
              <a:rPr lang="en-GB" sz="1438" u="sng" dirty="0">
                <a:latin typeface="+mn-lt"/>
                <a:hlinkClick r:id="rId6"/>
              </a:rPr>
              <a:t>World Development Report 2018: Learning to Realize Education's Promise</a:t>
            </a:r>
            <a:endParaRPr lang="is-IS" sz="1438" dirty="0">
              <a:latin typeface="+mn-lt"/>
            </a:endParaRPr>
          </a:p>
          <a:p>
            <a:endParaRPr lang="en-US" sz="1438" dirty="0">
              <a:latin typeface="+mn-lt"/>
            </a:endParaRPr>
          </a:p>
          <a:p>
            <a:r>
              <a:rPr lang="en-US" sz="1438" dirty="0">
                <a:latin typeface="+mn-lt"/>
              </a:rPr>
              <a:t>The policy actions they emphasize to address the Learning  Crisis, are e.g. </a:t>
            </a:r>
          </a:p>
          <a:p>
            <a:pPr marL="308096" indent="-308096">
              <a:buFont typeface="Arial" panose="020B0604020202020204" pitchFamily="34" charset="0"/>
              <a:buChar char="•"/>
            </a:pPr>
            <a:r>
              <a:rPr lang="en-US" sz="1438" dirty="0">
                <a:latin typeface="+mn-lt"/>
              </a:rPr>
              <a:t>Assess learning, to make it a serious goal.</a:t>
            </a:r>
          </a:p>
          <a:p>
            <a:pPr marL="308096" indent="-308096">
              <a:buFont typeface="Arial" panose="020B0604020202020204" pitchFamily="34" charset="0"/>
              <a:buChar char="•"/>
            </a:pPr>
            <a:r>
              <a:rPr lang="en-US" sz="1438" dirty="0">
                <a:latin typeface="+mn-lt"/>
              </a:rPr>
              <a:t>Act on evidence, to make schools work for learners.</a:t>
            </a:r>
          </a:p>
        </p:txBody>
      </p:sp>
      <p:sp>
        <p:nvSpPr>
          <p:cNvPr id="16" name="Rectangle 2"/>
          <p:cNvSpPr txBox="1">
            <a:spLocks/>
          </p:cNvSpPr>
          <p:nvPr/>
        </p:nvSpPr>
        <p:spPr bwMode="auto">
          <a:xfrm>
            <a:off x="6101394" y="1811600"/>
            <a:ext cx="2913372" cy="4818046"/>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r>
              <a:rPr lang="en-GB" sz="1438" dirty="0">
                <a:latin typeface="+mn-lt"/>
              </a:rPr>
              <a:t>Chapter 4: To take learning seriously, start by measuring it  - (p. 91)</a:t>
            </a:r>
          </a:p>
          <a:p>
            <a:endParaRPr lang="en-GB" sz="1438" dirty="0">
              <a:latin typeface="+mn-lt"/>
            </a:endParaRPr>
          </a:p>
          <a:p>
            <a:pPr marL="308096" indent="-308096">
              <a:spcBef>
                <a:spcPts val="1078"/>
              </a:spcBef>
              <a:buFont typeface="Arial" panose="020B0604020202020204" pitchFamily="34" charset="0"/>
              <a:buChar char="•"/>
            </a:pPr>
            <a:r>
              <a:rPr lang="en-US" sz="1438" dirty="0">
                <a:latin typeface="+mn-lt"/>
              </a:rPr>
              <a:t>The learning crisis is often hidden—but measurement makes it visible</a:t>
            </a:r>
          </a:p>
          <a:p>
            <a:pPr marL="308096" indent="-308096">
              <a:spcBef>
                <a:spcPts val="1078"/>
              </a:spcBef>
              <a:buFont typeface="Arial" panose="020B0604020202020204" pitchFamily="34" charset="0"/>
              <a:buChar char="•"/>
            </a:pPr>
            <a:r>
              <a:rPr lang="en-US" sz="1438" b="1" dirty="0">
                <a:latin typeface="+mn-lt"/>
              </a:rPr>
              <a:t>Measures for learning guide action</a:t>
            </a:r>
          </a:p>
          <a:p>
            <a:pPr marL="308096" indent="-308096">
              <a:spcBef>
                <a:spcPts val="1078"/>
              </a:spcBef>
              <a:buFont typeface="Arial" panose="020B0604020202020204" pitchFamily="34" charset="0"/>
              <a:buChar char="•"/>
            </a:pPr>
            <a:r>
              <a:rPr lang="en-US" sz="1438" dirty="0">
                <a:latin typeface="+mn-lt"/>
              </a:rPr>
              <a:t>Measures of learning spur action</a:t>
            </a:r>
          </a:p>
          <a:p>
            <a:pPr marL="308096" indent="-308096">
              <a:spcBef>
                <a:spcPts val="1078"/>
              </a:spcBef>
              <a:buFont typeface="Arial" panose="020B0604020202020204" pitchFamily="34" charset="0"/>
              <a:buChar char="•"/>
            </a:pPr>
            <a:r>
              <a:rPr lang="en-US" sz="1438" dirty="0">
                <a:latin typeface="+mn-lt"/>
              </a:rPr>
              <a:t>Choose learning metrics based on what the country needs</a:t>
            </a:r>
          </a:p>
          <a:p>
            <a:pPr marL="308096" indent="-308096">
              <a:spcBef>
                <a:spcPts val="1078"/>
              </a:spcBef>
              <a:buFont typeface="Arial" panose="020B0604020202020204" pitchFamily="34" charset="0"/>
              <a:buChar char="•"/>
            </a:pPr>
            <a:r>
              <a:rPr lang="en-US" sz="1438" b="1" dirty="0">
                <a:latin typeface="+mn-lt"/>
              </a:rPr>
              <a:t>Will learning metrics narrow the vision for education?</a:t>
            </a:r>
          </a:p>
          <a:p>
            <a:pPr marL="308096" indent="-308096">
              <a:spcBef>
                <a:spcPts val="1078"/>
              </a:spcBef>
              <a:buFont typeface="Arial" panose="020B0604020202020204" pitchFamily="34" charset="0"/>
              <a:buChar char="•"/>
            </a:pPr>
            <a:r>
              <a:rPr lang="en-US" sz="1438" dirty="0">
                <a:latin typeface="+mn-lt"/>
              </a:rPr>
              <a:t>Six tips for effective learning measurement</a:t>
            </a:r>
          </a:p>
          <a:p>
            <a:pPr marL="308096" indent="-308096">
              <a:spcBef>
                <a:spcPts val="1078"/>
              </a:spcBef>
              <a:buFont typeface="Arial" panose="020B0604020202020204" pitchFamily="34" charset="0"/>
              <a:buChar char="•"/>
            </a:pPr>
            <a:r>
              <a:rPr lang="en-US" sz="1438" b="1" dirty="0">
                <a:latin typeface="+mn-lt"/>
              </a:rPr>
              <a:t>Spotlight 3: The multidimensionality of skills</a:t>
            </a:r>
          </a:p>
        </p:txBody>
      </p:sp>
      <p:sp>
        <p:nvSpPr>
          <p:cNvPr id="12" name="Right Arrow 11"/>
          <p:cNvSpPr/>
          <p:nvPr/>
        </p:nvSpPr>
        <p:spPr>
          <a:xfrm>
            <a:off x="4245582" y="3234912"/>
            <a:ext cx="2452933" cy="129392"/>
          </a:xfrm>
          <a:prstGeom prst="rightArrow">
            <a:avLst/>
          </a:prstGeom>
          <a:solidFill>
            <a:schemeClr val="accent6">
              <a:lumMod val="60000"/>
              <a:lumOff val="40000"/>
            </a:schemeClr>
          </a:solidFill>
          <a:ln>
            <a:solidFill>
              <a:schemeClr val="accent2">
                <a:lumMod val="75000"/>
              </a:schemeClr>
            </a:solidFill>
          </a:ln>
          <a:scene3d>
            <a:camera prst="orthographicFront">
              <a:rot lat="0" lon="602246" rev="33522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672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1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Gagnastýrð menntakerfi</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dirty="0" smtClean="0"/>
              <a:t>JTJ 27.2.2019  </a:t>
            </a:r>
            <a:r>
              <a:rPr lang="nn-NO" dirty="0" err="1" smtClean="0"/>
              <a:t>Um</a:t>
            </a:r>
            <a:r>
              <a:rPr lang="nn-NO" dirty="0" smtClean="0"/>
              <a:t> </a:t>
            </a:r>
            <a:r>
              <a:rPr lang="nn-NO" dirty="0" err="1" smtClean="0"/>
              <a:t>leiðsagnargildi</a:t>
            </a:r>
            <a:r>
              <a:rPr lang="nn-NO" dirty="0" smtClean="0"/>
              <a:t>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12</a:t>
            </a:fld>
            <a:endParaRPr lang="en-US" dirty="0"/>
          </a:p>
        </p:txBody>
      </p:sp>
      <p:pic>
        <p:nvPicPr>
          <p:cNvPr id="11" name="Picture 10"/>
          <p:cNvPicPr>
            <a:picLocks noChangeAspect="1"/>
          </p:cNvPicPr>
          <p:nvPr/>
        </p:nvPicPr>
        <p:blipFill rotWithShape="1">
          <a:blip r:embed="rId2"/>
          <a:srcRect l="29820" t="17242" r="29221" b="29765"/>
          <a:stretch/>
        </p:blipFill>
        <p:spPr bwMode="auto">
          <a:xfrm>
            <a:off x="-1" y="620683"/>
            <a:ext cx="8239640" cy="5774436"/>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092280" y="188640"/>
            <a:ext cx="1944216" cy="4525963"/>
          </a:xfrm>
          <a:solidFill>
            <a:schemeClr val="bg1"/>
          </a:solidFill>
        </p:spPr>
        <p:txBody>
          <a:bodyPr/>
          <a:lstStyle/>
          <a:p>
            <a:pPr marL="0" indent="0">
              <a:buNone/>
            </a:pPr>
            <a:r>
              <a:rPr lang="en-US" sz="1200" dirty="0" smtClean="0"/>
              <a:t>Brooking </a:t>
            </a:r>
            <a:r>
              <a:rPr lang="en-US" sz="1200" dirty="0" err="1" smtClean="0"/>
              <a:t>Institutution</a:t>
            </a:r>
            <a:r>
              <a:rPr lang="en-US" sz="1200" dirty="0" smtClean="0"/>
              <a:t>. (2018).</a:t>
            </a:r>
          </a:p>
          <a:p>
            <a:pPr marL="0" indent="0">
              <a:buNone/>
            </a:pPr>
            <a:r>
              <a:rPr lang="en-US" sz="1400" dirty="0"/>
              <a:t>TOWARD DATA-DRIVEN EDUCATION SYSTEMS Insights into using information to measure results and manage </a:t>
            </a:r>
            <a:r>
              <a:rPr lang="en-US" sz="1400" dirty="0" smtClean="0"/>
              <a:t>change.</a:t>
            </a:r>
          </a:p>
          <a:p>
            <a:pPr marL="0" indent="0">
              <a:buNone/>
            </a:pPr>
            <a:endParaRPr lang="en-US" sz="1200" dirty="0"/>
          </a:p>
          <a:p>
            <a:pPr marL="0" indent="0">
              <a:buNone/>
            </a:pPr>
            <a:r>
              <a:rPr lang="en-US" sz="1200" dirty="0" smtClean="0"/>
              <a:t>Approximately </a:t>
            </a:r>
            <a:r>
              <a:rPr lang="en-US" sz="1200" dirty="0"/>
              <a:t>180 leaders from 78 countries responded to the 2017 Education Snap Poll. </a:t>
            </a:r>
            <a:endParaRPr lang="en-US" sz="1200" dirty="0" smtClean="0"/>
          </a:p>
          <a:p>
            <a:pPr marL="0" indent="0">
              <a:buNone/>
            </a:pPr>
            <a:endParaRPr lang="en-US" sz="1200" dirty="0"/>
          </a:p>
          <a:p>
            <a:pPr marL="0" indent="0">
              <a:buNone/>
            </a:pPr>
            <a:endParaRPr lang="en-US" sz="1200" dirty="0" smtClean="0"/>
          </a:p>
          <a:p>
            <a:pPr marL="0" indent="0">
              <a:buNone/>
            </a:pPr>
            <a:r>
              <a:rPr lang="is-IS" sz="800" dirty="0">
                <a:hlinkClick r:id="rId3"/>
              </a:rPr>
              <a:t>https://</a:t>
            </a:r>
            <a:r>
              <a:rPr lang="is-IS" sz="800" dirty="0" smtClean="0">
                <a:hlinkClick r:id="rId3"/>
              </a:rPr>
              <a:t>www.brookings.edu/wp-content/uploads/2018/02/toward-data-driven-education-systems.pdf</a:t>
            </a:r>
            <a:r>
              <a:rPr lang="is-IS" sz="800" dirty="0" smtClean="0"/>
              <a:t> </a:t>
            </a:r>
          </a:p>
          <a:p>
            <a:pPr marL="0" indent="0">
              <a:buNone/>
            </a:pPr>
            <a:endParaRPr lang="is-IS" sz="800" dirty="0"/>
          </a:p>
          <a:p>
            <a:pPr marL="0" indent="0">
              <a:buNone/>
            </a:pPr>
            <a:endParaRPr lang="is-IS" sz="800" dirty="0" smtClean="0"/>
          </a:p>
          <a:p>
            <a:pPr marL="0" indent="0">
              <a:buNone/>
            </a:pPr>
            <a:r>
              <a:rPr lang="is-IS" sz="800" dirty="0" smtClean="0"/>
              <a:t>Sjá yfirlit:</a:t>
            </a:r>
          </a:p>
          <a:p>
            <a:pPr marL="0" indent="0">
              <a:buNone/>
            </a:pPr>
            <a:r>
              <a:rPr lang="is-IS" sz="800" dirty="0">
                <a:hlinkClick r:id="rId4"/>
              </a:rPr>
              <a:t>https://www.brookings.edu/blog/education-plus-development/2018/02/20/6-key-insights-into-the-data-and-information-education-leaders-want-most/</a:t>
            </a:r>
            <a:endParaRPr lang="is-IS" sz="800" dirty="0"/>
          </a:p>
          <a:p>
            <a:pPr marL="0" indent="0">
              <a:buNone/>
            </a:pPr>
            <a:endParaRPr lang="is-IS" sz="800" dirty="0"/>
          </a:p>
        </p:txBody>
      </p:sp>
    </p:spTree>
    <p:extLst>
      <p:ext uri="{BB962C8B-B14F-4D97-AF65-F5344CB8AC3E}">
        <p14:creationId xmlns:p14="http://schemas.microsoft.com/office/powerpoint/2010/main" val="366346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8000888" cy="1549482"/>
          </a:xfrm>
          <a:gradFill flip="none" rotWithShape="1">
            <a:gsLst>
              <a:gs pos="0">
                <a:schemeClr val="accent1">
                  <a:lumMod val="5000"/>
                  <a:lumOff val="95000"/>
                </a:schemeClr>
              </a:gs>
              <a:gs pos="100000">
                <a:schemeClr val="tx2">
                  <a:lumMod val="40000"/>
                  <a:lumOff val="60000"/>
                </a:schemeClr>
              </a:gs>
            </a:gsLst>
            <a:lin ang="2700000" scaled="1"/>
            <a:tileRect/>
          </a:gradFill>
        </p:spPr>
        <p:txBody>
          <a:bodyPr/>
          <a:lstStyle/>
          <a:p>
            <a:pPr algn="l"/>
            <a:r>
              <a:rPr lang="en-US" sz="2516" dirty="0"/>
              <a:t>	</a:t>
            </a:r>
            <a:r>
              <a:rPr lang="en-US" sz="2516" dirty="0" smtClean="0"/>
              <a:t>Um </a:t>
            </a:r>
            <a:r>
              <a:rPr lang="en-US" sz="2516" dirty="0" err="1" smtClean="0"/>
              <a:t>alls</a:t>
            </a:r>
            <a:r>
              <a:rPr lang="en-US" sz="2516" dirty="0" smtClean="0"/>
              <a:t> </a:t>
            </a:r>
            <a:r>
              <a:rPr lang="en-US" sz="2516" dirty="0" err="1" smtClean="0"/>
              <a:t>kyns</a:t>
            </a:r>
            <a:r>
              <a:rPr lang="en-US" sz="2516" dirty="0" smtClean="0"/>
              <a:t> </a:t>
            </a:r>
            <a:r>
              <a:rPr lang="en-US" sz="2516" dirty="0" err="1" smtClean="0"/>
              <a:t>gögn</a:t>
            </a:r>
            <a:r>
              <a:rPr lang="en-US" sz="2516" dirty="0" smtClean="0"/>
              <a:t> í </a:t>
            </a:r>
            <a:r>
              <a:rPr lang="en-US" sz="2516" dirty="0" err="1" smtClean="0"/>
              <a:t>skólastarfi</a:t>
            </a:r>
            <a:r>
              <a:rPr lang="en-US" sz="2516" dirty="0" smtClean="0"/>
              <a:t>:</a:t>
            </a:r>
            <a:br>
              <a:rPr lang="en-US" sz="2516" dirty="0" smtClean="0"/>
            </a:br>
            <a:r>
              <a:rPr lang="en-US" sz="2516" dirty="0" smtClean="0"/>
              <a:t/>
            </a:r>
            <a:br>
              <a:rPr lang="en-US" sz="2516" dirty="0" smtClean="0"/>
            </a:br>
            <a:r>
              <a:rPr lang="en-US" sz="2156" dirty="0" err="1" smtClean="0"/>
              <a:t>Sjá</a:t>
            </a:r>
            <a:r>
              <a:rPr lang="en-US" sz="2156" dirty="0" smtClean="0"/>
              <a:t> </a:t>
            </a:r>
            <a:r>
              <a:rPr lang="en-US" sz="2156" dirty="0" err="1" smtClean="0"/>
              <a:t>t.d</a:t>
            </a:r>
            <a:r>
              <a:rPr lang="en-US" sz="2156" dirty="0" smtClean="0"/>
              <a:t>. Biosocial education (2018)</a:t>
            </a:r>
            <a:endParaRPr lang="en-US" sz="2156" dirty="0"/>
          </a:p>
        </p:txBody>
      </p:sp>
      <p:sp>
        <p:nvSpPr>
          <p:cNvPr id="4" name="Síðufótarstaðgengill 3"/>
          <p:cNvSpPr>
            <a:spLocks noGrp="1"/>
          </p:cNvSpPr>
          <p:nvPr>
            <p:ph type="ftr" sz="quarter" idx="11"/>
          </p:nvPr>
        </p:nvSpPr>
        <p:spPr/>
        <p:txBody>
          <a:bodyPr/>
          <a:lstStyle/>
          <a:p>
            <a:pPr>
              <a:defRPr/>
            </a:pPr>
            <a:r>
              <a:rPr lang="en-US" smtClean="0"/>
              <a:t>JTJ 27.2.2019  Um leiðsagnargildi gagna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13</a:t>
            </a:fld>
            <a:endParaRPr lang="en-US" dirty="0" smtClean="0"/>
          </a:p>
        </p:txBody>
      </p:sp>
      <p:sp>
        <p:nvSpPr>
          <p:cNvPr id="8" name="Rectangle 2"/>
          <p:cNvSpPr txBox="1">
            <a:spLocks/>
          </p:cNvSpPr>
          <p:nvPr/>
        </p:nvSpPr>
        <p:spPr bwMode="auto">
          <a:xfrm>
            <a:off x="237368" y="2199777"/>
            <a:ext cx="1876184" cy="2846623"/>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b="1" dirty="0">
                <a:latin typeface="+mn-lt"/>
                <a:cs typeface="Arial" panose="020B0604020202020204" pitchFamily="34" charset="0"/>
              </a:rPr>
              <a:t>Stable data</a:t>
            </a:r>
          </a:p>
          <a:p>
            <a:pPr>
              <a:spcBef>
                <a:spcPts val="539"/>
              </a:spcBef>
            </a:pPr>
            <a:r>
              <a:rPr lang="en-GB" sz="1438" dirty="0">
                <a:latin typeface="+mn-lt"/>
                <a:cs typeface="Arial" panose="020B0604020202020204" pitchFamily="34" charset="0"/>
              </a:rPr>
              <a:t>Personality </a:t>
            </a:r>
          </a:p>
          <a:p>
            <a:pPr>
              <a:spcBef>
                <a:spcPts val="539"/>
              </a:spcBef>
            </a:pPr>
            <a:r>
              <a:rPr lang="en-GB" sz="1438" dirty="0">
                <a:latin typeface="+mn-lt"/>
                <a:cs typeface="Arial" panose="020B0604020202020204" pitchFamily="34" charset="0"/>
              </a:rPr>
              <a:t>Social background</a:t>
            </a:r>
          </a:p>
          <a:p>
            <a:pPr>
              <a:spcBef>
                <a:spcPts val="539"/>
              </a:spcBef>
            </a:pPr>
            <a:r>
              <a:rPr lang="en-GB" sz="1438" dirty="0">
                <a:latin typeface="+mn-lt"/>
                <a:cs typeface="Arial" panose="020B0604020202020204" pitchFamily="34" charset="0"/>
              </a:rPr>
              <a:t>Academic background</a:t>
            </a:r>
          </a:p>
          <a:p>
            <a:pPr>
              <a:spcBef>
                <a:spcPts val="539"/>
              </a:spcBef>
            </a:pPr>
            <a:r>
              <a:rPr lang="en-GB" sz="1438" dirty="0">
                <a:latin typeface="+mn-lt"/>
                <a:cs typeface="Arial" panose="020B0604020202020204" pitchFamily="34" charset="0"/>
              </a:rPr>
              <a:t>…..</a:t>
            </a:r>
          </a:p>
          <a:p>
            <a:pPr>
              <a:spcBef>
                <a:spcPts val="539"/>
              </a:spcBef>
            </a:pPr>
            <a:endParaRPr lang="en-GB" sz="2156" dirty="0">
              <a:latin typeface="+mn-lt"/>
              <a:cs typeface="Arial" panose="020B0604020202020204" pitchFamily="34" charset="0"/>
            </a:endParaRPr>
          </a:p>
          <a:p>
            <a:pPr>
              <a:spcBef>
                <a:spcPts val="539"/>
              </a:spcBef>
            </a:pPr>
            <a:endParaRPr lang="en-US" sz="1797" dirty="0">
              <a:latin typeface="+mn-lt"/>
            </a:endParaRPr>
          </a:p>
        </p:txBody>
      </p:sp>
      <p:sp>
        <p:nvSpPr>
          <p:cNvPr id="6" name="Rectangle 2"/>
          <p:cNvSpPr txBox="1">
            <a:spLocks/>
          </p:cNvSpPr>
          <p:nvPr/>
        </p:nvSpPr>
        <p:spPr bwMode="auto">
          <a:xfrm>
            <a:off x="2307641" y="2181888"/>
            <a:ext cx="3196574" cy="299390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b="1" dirty="0">
                <a:latin typeface="+mn-lt"/>
                <a:cs typeface="Arial" panose="020B0604020202020204" pitchFamily="34" charset="0"/>
              </a:rPr>
              <a:t>Labile data</a:t>
            </a:r>
          </a:p>
          <a:p>
            <a:pPr>
              <a:spcBef>
                <a:spcPts val="539"/>
              </a:spcBef>
            </a:pPr>
            <a:r>
              <a:rPr lang="en-GB" sz="1438" dirty="0">
                <a:latin typeface="+mn-lt"/>
                <a:cs typeface="Arial" panose="020B0604020202020204" pitchFamily="34" charset="0"/>
              </a:rPr>
              <a:t>Cognitive, test data</a:t>
            </a:r>
          </a:p>
          <a:p>
            <a:pPr>
              <a:spcBef>
                <a:spcPts val="539"/>
              </a:spcBef>
            </a:pPr>
            <a:r>
              <a:rPr lang="en-GB" sz="1438" dirty="0">
                <a:latin typeface="+mn-lt"/>
                <a:cs typeface="Arial" panose="020B0604020202020204" pitchFamily="34" charset="0"/>
              </a:rPr>
              <a:t>Narrative data, portfolios</a:t>
            </a:r>
          </a:p>
          <a:p>
            <a:pPr>
              <a:spcBef>
                <a:spcPts val="539"/>
              </a:spcBef>
            </a:pPr>
            <a:r>
              <a:rPr lang="en-GB" sz="1438" dirty="0">
                <a:latin typeface="+mn-lt"/>
                <a:cs typeface="Arial" panose="020B0604020202020204" pitchFamily="34" charset="0"/>
              </a:rPr>
              <a:t>Nutritional data</a:t>
            </a:r>
          </a:p>
          <a:p>
            <a:pPr>
              <a:spcBef>
                <a:spcPts val="539"/>
              </a:spcBef>
            </a:pPr>
            <a:r>
              <a:rPr lang="en-GB" sz="1438" dirty="0">
                <a:latin typeface="+mn-lt"/>
                <a:cs typeface="Arial" panose="020B0604020202020204" pitchFamily="34" charset="0"/>
              </a:rPr>
              <a:t>Welfare data, health, friendship, ..</a:t>
            </a:r>
          </a:p>
          <a:p>
            <a:pPr>
              <a:spcBef>
                <a:spcPts val="539"/>
              </a:spcBef>
            </a:pPr>
            <a:r>
              <a:rPr lang="en-GB" sz="1438" dirty="0">
                <a:latin typeface="+mn-lt"/>
                <a:cs typeface="Arial" panose="020B0604020202020204" pitchFamily="34" charset="0"/>
              </a:rPr>
              <a:t>Stress or anxiety levels, emotional levels</a:t>
            </a:r>
          </a:p>
          <a:p>
            <a:pPr>
              <a:spcBef>
                <a:spcPts val="539"/>
              </a:spcBef>
            </a:pPr>
            <a:r>
              <a:rPr lang="en-GB" sz="1438" dirty="0">
                <a:latin typeface="+mn-lt"/>
                <a:cs typeface="Arial" panose="020B0604020202020204" pitchFamily="34" charset="0"/>
              </a:rPr>
              <a:t>Hormonal changes, …</a:t>
            </a:r>
          </a:p>
          <a:p>
            <a:pPr>
              <a:spcBef>
                <a:spcPts val="539"/>
              </a:spcBef>
            </a:pPr>
            <a:r>
              <a:rPr lang="en-GB" sz="1438" dirty="0">
                <a:latin typeface="+mn-lt"/>
                <a:cs typeface="Arial" panose="020B0604020202020204" pitchFamily="34" charset="0"/>
              </a:rPr>
              <a:t>Activity monitoring (institutional, physical, social, mental, brain, sleeping, social media, … )</a:t>
            </a:r>
          </a:p>
          <a:p>
            <a:pPr>
              <a:spcBef>
                <a:spcPts val="539"/>
              </a:spcBef>
            </a:pPr>
            <a:endParaRPr lang="en-GB" sz="2156" dirty="0">
              <a:latin typeface="+mn-lt"/>
              <a:cs typeface="Arial" panose="020B0604020202020204" pitchFamily="34" charset="0"/>
            </a:endParaRPr>
          </a:p>
          <a:p>
            <a:pPr>
              <a:spcBef>
                <a:spcPts val="539"/>
              </a:spcBef>
            </a:pPr>
            <a:endParaRPr lang="en-US" sz="1797" dirty="0">
              <a:latin typeface="+mn-lt"/>
            </a:endParaRPr>
          </a:p>
        </p:txBody>
      </p:sp>
      <p:sp>
        <p:nvSpPr>
          <p:cNvPr id="7" name="Rectangle 2"/>
          <p:cNvSpPr txBox="1">
            <a:spLocks/>
          </p:cNvSpPr>
          <p:nvPr/>
        </p:nvSpPr>
        <p:spPr bwMode="auto">
          <a:xfrm>
            <a:off x="5873773" y="3194012"/>
            <a:ext cx="3270228" cy="3284771"/>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600" dirty="0" smtClean="0">
                <a:latin typeface="+mn-lt"/>
                <a:cs typeface="Arial" panose="020B0604020202020204" pitchFamily="34" charset="0"/>
              </a:rPr>
              <a:t>Materiality and learning – biochemical effects, related to feelings; exhaled breath analysis, voice spectra, brain scans, ….</a:t>
            </a:r>
          </a:p>
          <a:p>
            <a:pPr>
              <a:spcBef>
                <a:spcPts val="539"/>
              </a:spcBef>
            </a:pPr>
            <a:r>
              <a:rPr lang="en-GB" sz="1600" dirty="0" smtClean="0">
                <a:latin typeface="+mn-lt"/>
                <a:cs typeface="Arial" panose="020B0604020202020204" pitchFamily="34" charset="0"/>
              </a:rPr>
              <a:t>“Our understanding of the production and products of learning becomes simultaneously concerned with social structures, institutional practices, representations and meaning, subjectivities, relationships, feeling, neural networks, metabolic processes and molecular functions. “</a:t>
            </a:r>
            <a:endParaRPr lang="en-US" sz="1797" dirty="0">
              <a:latin typeface="+mn-lt"/>
            </a:endParaRPr>
          </a:p>
        </p:txBody>
      </p:sp>
      <p:pic>
        <p:nvPicPr>
          <p:cNvPr id="2" name="Picture 1"/>
          <p:cNvPicPr>
            <a:picLocks noChangeAspect="1"/>
          </p:cNvPicPr>
          <p:nvPr/>
        </p:nvPicPr>
        <p:blipFill>
          <a:blip r:embed="rId3"/>
          <a:stretch>
            <a:fillRect/>
          </a:stretch>
        </p:blipFill>
        <p:spPr>
          <a:xfrm>
            <a:off x="6526817" y="69483"/>
            <a:ext cx="2029395" cy="3031940"/>
          </a:xfrm>
          <a:prstGeom prst="rect">
            <a:avLst/>
          </a:prstGeom>
        </p:spPr>
      </p:pic>
      <p:sp>
        <p:nvSpPr>
          <p:cNvPr id="9" name="Rectangle 2"/>
          <p:cNvSpPr txBox="1">
            <a:spLocks/>
          </p:cNvSpPr>
          <p:nvPr/>
        </p:nvSpPr>
        <p:spPr bwMode="auto">
          <a:xfrm>
            <a:off x="244916" y="5239567"/>
            <a:ext cx="5236728" cy="1253023"/>
          </a:xfrm>
          <a:prstGeom prst="rect">
            <a:avLst/>
          </a:prstGeom>
          <a:solidFill>
            <a:schemeClr val="bg1"/>
          </a:solidFill>
          <a:ln w="25400">
            <a:solidFill>
              <a:schemeClr val="tx2"/>
            </a:solid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dirty="0">
                <a:latin typeface="+mn-lt"/>
                <a:cs typeface="Arial" panose="020B0604020202020204" pitchFamily="34" charset="0"/>
              </a:rPr>
              <a:t>Which data are most relevant? On what basis should we choose, once we </a:t>
            </a:r>
            <a:r>
              <a:rPr lang="en-GB" sz="1797" dirty="0" smtClean="0">
                <a:latin typeface="+mn-lt"/>
                <a:cs typeface="Arial" panose="020B0604020202020204" pitchFamily="34" charset="0"/>
              </a:rPr>
              <a:t>have access </a:t>
            </a:r>
            <a:r>
              <a:rPr lang="en-GB" sz="1797" dirty="0">
                <a:latin typeface="+mn-lt"/>
                <a:cs typeface="Arial" panose="020B0604020202020204" pitchFamily="34" charset="0"/>
              </a:rPr>
              <a:t>to most – will we take the AI route and choose all ? Irrespective of AI, we need to have this discussion.</a:t>
            </a:r>
            <a:endParaRPr lang="en-US" sz="1797" dirty="0">
              <a:latin typeface="+mn-lt"/>
            </a:endParaRPr>
          </a:p>
        </p:txBody>
      </p:sp>
    </p:spTree>
    <p:extLst>
      <p:ext uri="{BB962C8B-B14F-4D97-AF65-F5344CB8AC3E}">
        <p14:creationId xmlns:p14="http://schemas.microsoft.com/office/powerpoint/2010/main" val="21932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5285090" cy="510370"/>
          </a:xfrm>
          <a:solidFill>
            <a:srgbClr val="307C2C"/>
          </a:solidFill>
        </p:spPr>
        <p:txBody>
          <a:bodyPr/>
          <a:lstStyle/>
          <a:p>
            <a:pPr algn="l"/>
            <a:r>
              <a:rPr lang="en-GB" sz="2875" dirty="0"/>
              <a:t>	</a:t>
            </a:r>
            <a:r>
              <a:rPr lang="en-US" sz="2800" dirty="0">
                <a:solidFill>
                  <a:schemeClr val="bg1"/>
                </a:solidFill>
                <a:latin typeface="+mn-lt"/>
              </a:rPr>
              <a:t>Pearson, </a:t>
            </a:r>
            <a:r>
              <a:rPr lang="en-US" sz="2800" dirty="0" err="1" smtClean="0">
                <a:solidFill>
                  <a:schemeClr val="bg1"/>
                </a:solidFill>
                <a:latin typeface="+mn-lt"/>
              </a:rPr>
              <a:t>gervigreind</a:t>
            </a:r>
            <a:r>
              <a:rPr lang="en-US" sz="2800" dirty="0" smtClean="0">
                <a:solidFill>
                  <a:schemeClr val="bg1"/>
                </a:solidFill>
                <a:latin typeface="+mn-lt"/>
              </a:rPr>
              <a:t> og </a:t>
            </a:r>
            <a:r>
              <a:rPr lang="en-US" sz="2800" dirty="0" err="1" smtClean="0">
                <a:solidFill>
                  <a:schemeClr val="bg1"/>
                </a:solidFill>
                <a:latin typeface="+mn-lt"/>
              </a:rPr>
              <a:t>gögn</a:t>
            </a:r>
            <a:r>
              <a:rPr lang="en-US" sz="2800" dirty="0" smtClean="0">
                <a:solidFill>
                  <a:schemeClr val="bg1"/>
                </a:solidFill>
                <a:latin typeface="+mn-lt"/>
              </a:rPr>
              <a:t> </a:t>
            </a:r>
            <a:endParaRPr lang="en-US" sz="2800" dirty="0">
              <a:solidFill>
                <a:schemeClr val="bg1"/>
              </a:solidFill>
              <a:latin typeface="+mn-lt"/>
            </a:endParaRPr>
          </a:p>
        </p:txBody>
      </p:sp>
      <p:sp>
        <p:nvSpPr>
          <p:cNvPr id="4" name="Síðufótarstaðgengill 3"/>
          <p:cNvSpPr>
            <a:spLocks noGrp="1"/>
          </p:cNvSpPr>
          <p:nvPr>
            <p:ph type="ftr" sz="quarter" idx="11"/>
          </p:nvPr>
        </p:nvSpPr>
        <p:spPr/>
        <p:txBody>
          <a:bodyPr/>
          <a:lstStyle/>
          <a:p>
            <a:pPr>
              <a:defRPr/>
            </a:pPr>
            <a:r>
              <a:rPr lang="en-US" smtClean="0"/>
              <a:t>JTJ 27.2.2019  Um leiðsagnargildi gagna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14</a:t>
            </a:fld>
            <a:endParaRPr lang="en-US" dirty="0" smtClean="0"/>
          </a:p>
        </p:txBody>
      </p:sp>
      <p:sp>
        <p:nvSpPr>
          <p:cNvPr id="8" name="Rectangle 2"/>
          <p:cNvSpPr txBox="1">
            <a:spLocks/>
          </p:cNvSpPr>
          <p:nvPr/>
        </p:nvSpPr>
        <p:spPr bwMode="auto">
          <a:xfrm>
            <a:off x="5191565" y="7310"/>
            <a:ext cx="3935045" cy="682769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US" sz="1438" dirty="0">
                <a:latin typeface="+mn-lt"/>
              </a:rPr>
              <a:t>Building Brains: How Pearson Plans To Automate Education With AI 	</a:t>
            </a:r>
            <a:r>
              <a:rPr lang="en-US" sz="1258" dirty="0">
                <a:latin typeface="+mn-lt"/>
              </a:rPr>
              <a:t>by Parmy Olson, Aug 29, 2018 </a:t>
            </a:r>
            <a:r>
              <a:rPr lang="en-US" sz="1258" dirty="0">
                <a:latin typeface="+mn-lt"/>
                <a:hlinkClick r:id="rId3"/>
              </a:rPr>
              <a:t>https://www.forbes.com/sites/parmyolson/2018/08/29/pearson-education-ai/#5247fc6c1833</a:t>
            </a:r>
            <a:r>
              <a:rPr lang="en-US" sz="1258" dirty="0">
                <a:latin typeface="+mn-lt"/>
              </a:rPr>
              <a:t> </a:t>
            </a:r>
          </a:p>
          <a:p>
            <a:pPr>
              <a:spcBef>
                <a:spcPts val="1078"/>
              </a:spcBef>
            </a:pPr>
            <a:r>
              <a:rPr lang="en-US" sz="1438" dirty="0">
                <a:latin typeface="+mn-lt"/>
              </a:rPr>
              <a:t>This is no easy task. With millions of students using its education-software, </a:t>
            </a:r>
            <a:r>
              <a:rPr lang="en-US" sz="1438" b="1" dirty="0">
                <a:latin typeface="+mn-lt"/>
              </a:rPr>
              <a:t>Pearson has amassed “terabytes” of data </a:t>
            </a:r>
            <a:r>
              <a:rPr lang="en-US" sz="1438" dirty="0">
                <a:latin typeface="+mn-lt"/>
              </a:rPr>
              <a:t>from student homework and even textbooks that have been digitized, data that Marinova is now pulling together to build software </a:t>
            </a:r>
            <a:r>
              <a:rPr lang="en-US" sz="1438" b="1" dirty="0">
                <a:latin typeface="+mn-lt"/>
              </a:rPr>
              <a:t>that can automatically give students feedback on their work like a teacher would</a:t>
            </a:r>
            <a:r>
              <a:rPr lang="en-US" sz="1438" dirty="0">
                <a:latin typeface="+mn-lt"/>
              </a:rPr>
              <a:t>.</a:t>
            </a:r>
          </a:p>
          <a:p>
            <a:pPr>
              <a:spcBef>
                <a:spcPts val="1078"/>
              </a:spcBef>
            </a:pPr>
            <a:endParaRPr lang="en-US" sz="1438" dirty="0">
              <a:latin typeface="+mn-lt"/>
            </a:endParaRPr>
          </a:p>
          <a:p>
            <a:r>
              <a:rPr lang="en-US" sz="1438" dirty="0">
                <a:latin typeface="+mn-lt"/>
              </a:rPr>
              <a:t>Milena „Marinova’s [senior vice president, AI products and solutions] challenge, which is a common one among large companies that want to use Big Data and AI to become more efficient and attractive to their customers</a:t>
            </a:r>
            <a:r>
              <a:rPr lang="en-US" sz="1438" b="1" dirty="0">
                <a:latin typeface="+mn-lt"/>
              </a:rPr>
              <a:t>, is parsing a mountain of data to build the right algorithms. </a:t>
            </a:r>
            <a:r>
              <a:rPr lang="en-US" sz="1438" dirty="0">
                <a:latin typeface="+mn-lt"/>
              </a:rPr>
              <a:t>How do you measure how effectively a human being has learned something, for instance? How do you get software to do it?</a:t>
            </a:r>
          </a:p>
          <a:p>
            <a:r>
              <a:rPr lang="en-US" sz="1438" dirty="0">
                <a:latin typeface="+mn-lt"/>
              </a:rPr>
              <a:t>Marinova says she’ll be drawing from “millions of samples” of homework data that Pearson has collected from student assessments and coursework exercises over the years, including the 12 million students who are enrolled in MyLab, a suite of homework assessment tools.”</a:t>
            </a:r>
          </a:p>
          <a:p>
            <a:endParaRPr lang="en-US" sz="1258" dirty="0">
              <a:latin typeface="+mn-lt"/>
            </a:endParaRPr>
          </a:p>
        </p:txBody>
      </p:sp>
      <p:sp>
        <p:nvSpPr>
          <p:cNvPr id="9" name="Rectangle 2"/>
          <p:cNvSpPr txBox="1">
            <a:spLocks/>
          </p:cNvSpPr>
          <p:nvPr/>
        </p:nvSpPr>
        <p:spPr bwMode="auto">
          <a:xfrm>
            <a:off x="95742" y="855027"/>
            <a:ext cx="5154263" cy="5866449"/>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US" sz="1600" dirty="0">
                <a:latin typeface="+mn-lt"/>
              </a:rPr>
              <a:t>Intelligence Unleashed - </a:t>
            </a:r>
            <a:r>
              <a:rPr lang="en-US" sz="1600" dirty="0" smtClean="0">
                <a:latin typeface="+mn-lt"/>
              </a:rPr>
              <a:t>An </a:t>
            </a:r>
            <a:r>
              <a:rPr lang="en-US" sz="1600" dirty="0">
                <a:latin typeface="+mn-lt"/>
              </a:rPr>
              <a:t>argument for AI in </a:t>
            </a:r>
            <a:r>
              <a:rPr lang="en-US" sz="1600" dirty="0" smtClean="0">
                <a:latin typeface="+mn-lt"/>
              </a:rPr>
              <a:t>Education, </a:t>
            </a:r>
          </a:p>
          <a:p>
            <a:pPr>
              <a:spcBef>
                <a:spcPts val="1078"/>
              </a:spcBef>
            </a:pPr>
            <a:r>
              <a:rPr lang="en-US" sz="1258" dirty="0">
                <a:latin typeface="+mn-lt"/>
              </a:rPr>
              <a:t>Pearson 2016  </a:t>
            </a:r>
            <a:r>
              <a:rPr lang="en-US" sz="899" dirty="0">
                <a:latin typeface="+mn-lt"/>
                <a:hlinkClick r:id="rId4"/>
              </a:rPr>
              <a:t>https://www.pearson.com/content/dam/one-dot-com/one-dot-com/global/Files/about-pearson/innovation/Intelligence-Unleashed-Publication.pdf</a:t>
            </a:r>
            <a:endParaRPr lang="en-US" sz="899" dirty="0">
              <a:latin typeface="+mn-lt"/>
            </a:endParaRPr>
          </a:p>
          <a:p>
            <a:pPr>
              <a:spcBef>
                <a:spcPts val="1078"/>
              </a:spcBef>
            </a:pPr>
            <a:r>
              <a:rPr lang="en-US" sz="1258" dirty="0">
                <a:latin typeface="+mn-lt"/>
              </a:rPr>
              <a:t>“MACHINE LEARNING </a:t>
            </a:r>
            <a:r>
              <a:rPr lang="en-US" sz="1258" b="1" dirty="0">
                <a:latin typeface="+mn-lt"/>
              </a:rPr>
              <a:t>Computer systems that learn from data</a:t>
            </a:r>
            <a:r>
              <a:rPr lang="en-US" sz="1258" dirty="0">
                <a:latin typeface="+mn-lt"/>
              </a:rPr>
              <a:t>, enabling them to make increasingly better predictions. …</a:t>
            </a:r>
          </a:p>
          <a:p>
            <a:pPr>
              <a:spcBef>
                <a:spcPts val="1078"/>
              </a:spcBef>
            </a:pPr>
            <a:r>
              <a:rPr lang="en-US" sz="1258" dirty="0">
                <a:latin typeface="+mn-lt"/>
              </a:rPr>
              <a:t>One of the advantages of </a:t>
            </a:r>
            <a:r>
              <a:rPr lang="en-US" sz="1258" b="1" dirty="0">
                <a:latin typeface="+mn-lt"/>
              </a:rPr>
              <a:t>adaptive AI-Ed systems is that they typically gather large amounts of data</a:t>
            </a:r>
            <a:r>
              <a:rPr lang="en-US" sz="1258" dirty="0">
                <a:latin typeface="+mn-lt"/>
              </a:rPr>
              <a:t>, which, in a virtuous circle, can then be computed to dynamically improve the pedagogy and domain models. …    A multitude of AI Ed-driven applications are already in use in our schools and universities. Many incorporate AIEd and educational data mining (EDM) techniques to ‘track’ the behaviors of students – for example, collecting data on class attendance and assignment submission in order to identify (and provide support) to students at risk of abandoning their studies.  …</a:t>
            </a:r>
          </a:p>
          <a:p>
            <a:pPr>
              <a:spcBef>
                <a:spcPts val="1078"/>
              </a:spcBef>
            </a:pPr>
            <a:r>
              <a:rPr lang="en-US" sz="1258" dirty="0">
                <a:latin typeface="+mn-lt"/>
              </a:rPr>
              <a:t>Instead of models, many recent ITS use machine learning techniques, self-training algorithms based on large data sets, and neural networks, to enable them to make appropriate decisions about what learning content to provide to the learner. However, with this approach, it can be difficult to make the rationale for those decisions explicit. …</a:t>
            </a:r>
          </a:p>
          <a:p>
            <a:pPr>
              <a:spcBef>
                <a:spcPts val="1078"/>
              </a:spcBef>
            </a:pPr>
            <a:r>
              <a:rPr lang="en-US" sz="1258" b="1" dirty="0">
                <a:latin typeface="+mn-lt"/>
              </a:rPr>
              <a:t>The increasing range of data capture devices – such as biological data, voice recognition, and eye tracking – will enable AIEd systems to provide new types of evidence for currently difficult to assess skills</a:t>
            </a:r>
            <a:r>
              <a:rPr lang="en-US" sz="1258" dirty="0">
                <a:latin typeface="+mn-lt"/>
              </a:rPr>
              <a:t>. “</a:t>
            </a:r>
          </a:p>
          <a:p>
            <a:pPr>
              <a:spcBef>
                <a:spcPts val="1078"/>
              </a:spcBef>
            </a:pPr>
            <a:r>
              <a:rPr lang="en-US" sz="1258" dirty="0" err="1" smtClean="0">
                <a:latin typeface="+mn-lt"/>
              </a:rPr>
              <a:t>Sjá</a:t>
            </a:r>
            <a:r>
              <a:rPr lang="en-US" sz="1258" dirty="0" smtClean="0">
                <a:latin typeface="+mn-lt"/>
              </a:rPr>
              <a:t> </a:t>
            </a:r>
            <a:r>
              <a:rPr lang="en-US" sz="1258" dirty="0" err="1" smtClean="0">
                <a:latin typeface="+mn-lt"/>
              </a:rPr>
              <a:t>umræðu</a:t>
            </a:r>
            <a:r>
              <a:rPr lang="en-US" sz="1258" dirty="0" smtClean="0">
                <a:latin typeface="+mn-lt"/>
              </a:rPr>
              <a:t> </a:t>
            </a:r>
            <a:r>
              <a:rPr lang="en-US" sz="1258" dirty="0" err="1" smtClean="0">
                <a:latin typeface="+mn-lt"/>
              </a:rPr>
              <a:t>frá</a:t>
            </a:r>
            <a:r>
              <a:rPr lang="en-US" sz="1258" dirty="0" smtClean="0">
                <a:latin typeface="+mn-lt"/>
              </a:rPr>
              <a:t> 2017, </a:t>
            </a:r>
            <a:r>
              <a:rPr lang="en-US" sz="1258" dirty="0" err="1" smtClean="0">
                <a:latin typeface="+mn-lt"/>
              </a:rPr>
              <a:t>takið</a:t>
            </a:r>
            <a:r>
              <a:rPr lang="en-US" sz="1258" dirty="0" smtClean="0">
                <a:latin typeface="+mn-lt"/>
              </a:rPr>
              <a:t> </a:t>
            </a:r>
            <a:r>
              <a:rPr lang="en-US" sz="1258" dirty="0" err="1" smtClean="0">
                <a:latin typeface="+mn-lt"/>
              </a:rPr>
              <a:t>eftir</a:t>
            </a:r>
            <a:r>
              <a:rPr lang="en-US" sz="1258" dirty="0" smtClean="0">
                <a:latin typeface="+mn-lt"/>
              </a:rPr>
              <a:t> </a:t>
            </a:r>
            <a:r>
              <a:rPr lang="en-US" sz="1258" dirty="0" err="1" smtClean="0">
                <a:latin typeface="+mn-lt"/>
              </a:rPr>
              <a:t>áherslu</a:t>
            </a:r>
            <a:r>
              <a:rPr lang="en-US" sz="1258" dirty="0" smtClean="0">
                <a:latin typeface="+mn-lt"/>
              </a:rPr>
              <a:t> á </a:t>
            </a:r>
            <a:r>
              <a:rPr lang="en-US" sz="1258" dirty="0" err="1" smtClean="0">
                <a:latin typeface="+mn-lt"/>
              </a:rPr>
              <a:t>stafrænt</a:t>
            </a:r>
            <a:r>
              <a:rPr lang="en-US" sz="1258" dirty="0" smtClean="0">
                <a:latin typeface="+mn-lt"/>
              </a:rPr>
              <a:t> </a:t>
            </a:r>
            <a:r>
              <a:rPr lang="en-US" sz="1258" dirty="0" err="1" smtClean="0">
                <a:latin typeface="+mn-lt"/>
              </a:rPr>
              <a:t>umhverfi</a:t>
            </a:r>
            <a:r>
              <a:rPr lang="en-US" sz="1258" dirty="0" smtClean="0">
                <a:latin typeface="+mn-lt"/>
              </a:rPr>
              <a:t> og </a:t>
            </a:r>
            <a:r>
              <a:rPr lang="en-US" sz="1258" dirty="0" err="1" smtClean="0">
                <a:latin typeface="+mn-lt"/>
              </a:rPr>
              <a:t>gögn</a:t>
            </a:r>
            <a:r>
              <a:rPr lang="en-US" sz="1258" dirty="0" smtClean="0">
                <a:latin typeface="+mn-lt"/>
              </a:rPr>
              <a:t> og kennara </a:t>
            </a:r>
            <a:r>
              <a:rPr lang="en-US" sz="1258" dirty="0" smtClean="0">
                <a:latin typeface="+mn-lt"/>
                <a:hlinkClick r:id="rId5"/>
              </a:rPr>
              <a:t> https://www.youtube.com/watch?v=_Ivky0NZcdU</a:t>
            </a:r>
            <a:r>
              <a:rPr lang="en-US" sz="1258" dirty="0" smtClean="0">
                <a:latin typeface="+mn-lt"/>
              </a:rPr>
              <a:t> </a:t>
            </a:r>
          </a:p>
          <a:p>
            <a:pPr>
              <a:spcBef>
                <a:spcPts val="1078"/>
              </a:spcBef>
            </a:pPr>
            <a:r>
              <a:rPr lang="en-US" sz="1258" dirty="0" err="1" smtClean="0">
                <a:latin typeface="+mn-lt"/>
              </a:rPr>
              <a:t>Sjá</a:t>
            </a:r>
            <a:r>
              <a:rPr lang="en-US" sz="1258" dirty="0" smtClean="0">
                <a:latin typeface="+mn-lt"/>
              </a:rPr>
              <a:t> </a:t>
            </a:r>
            <a:r>
              <a:rPr lang="en-US" sz="1258" dirty="0" err="1">
                <a:latin typeface="+mn-lt"/>
              </a:rPr>
              <a:t>dæmi</a:t>
            </a:r>
            <a:r>
              <a:rPr lang="en-US" sz="1258" dirty="0">
                <a:latin typeface="+mn-lt"/>
              </a:rPr>
              <a:t> </a:t>
            </a:r>
            <a:r>
              <a:rPr lang="en-US" sz="1258" dirty="0" err="1">
                <a:latin typeface="+mn-lt"/>
              </a:rPr>
              <a:t>frá</a:t>
            </a:r>
            <a:r>
              <a:rPr lang="en-US" sz="1258" dirty="0">
                <a:latin typeface="+mn-lt"/>
              </a:rPr>
              <a:t> 2018 </a:t>
            </a:r>
            <a:r>
              <a:rPr lang="en-US" sz="1258" dirty="0">
                <a:latin typeface="+mn-lt"/>
                <a:hlinkClick r:id="rId6"/>
              </a:rPr>
              <a:t>https://www.youtube.com/watch?v=7YUthMwlifs</a:t>
            </a:r>
            <a:endParaRPr lang="en-US" sz="1258" dirty="0">
              <a:latin typeface="+mn-lt"/>
            </a:endParaRPr>
          </a:p>
          <a:p>
            <a:pPr>
              <a:spcBef>
                <a:spcPts val="1078"/>
              </a:spcBef>
            </a:pPr>
            <a:endParaRPr lang="en-US" sz="1258" dirty="0">
              <a:latin typeface="+mn-lt"/>
            </a:endParaRPr>
          </a:p>
        </p:txBody>
      </p:sp>
      <p:sp>
        <p:nvSpPr>
          <p:cNvPr id="2" name="Rounded Rectangle 1"/>
          <p:cNvSpPr/>
          <p:nvPr/>
        </p:nvSpPr>
        <p:spPr>
          <a:xfrm>
            <a:off x="1" y="4941168"/>
            <a:ext cx="5148063"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ounded Rectangle 9"/>
          <p:cNvSpPr/>
          <p:nvPr/>
        </p:nvSpPr>
        <p:spPr>
          <a:xfrm>
            <a:off x="5076056" y="980728"/>
            <a:ext cx="4067944"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3203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Snúum okkur </a:t>
            </a:r>
            <a:r>
              <a:rPr lang="is-IS" sz="1600" dirty="0" smtClean="0"/>
              <a:t>nú að </a:t>
            </a:r>
            <a:r>
              <a:rPr lang="is-IS" sz="1600" dirty="0" smtClean="0"/>
              <a:t>kennslustofunni – og </a:t>
            </a:r>
            <a:r>
              <a:rPr lang="is-IS" sz="1600" smtClean="0"/>
              <a:t>aftur að myndinni </a:t>
            </a:r>
            <a:r>
              <a:rPr lang="is-IS" sz="1600" dirty="0" smtClean="0"/>
              <a:t>síðan áðan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15</a:t>
            </a:fld>
            <a:endParaRPr lang="en-US" dirty="0"/>
          </a:p>
        </p:txBody>
      </p:sp>
      <p:pic>
        <p:nvPicPr>
          <p:cNvPr id="3" name="Picture 2"/>
          <p:cNvPicPr>
            <a:picLocks noChangeAspect="1"/>
          </p:cNvPicPr>
          <p:nvPr/>
        </p:nvPicPr>
        <p:blipFill>
          <a:blip r:embed="rId2"/>
          <a:stretch>
            <a:fillRect/>
          </a:stretch>
        </p:blipFill>
        <p:spPr>
          <a:xfrm>
            <a:off x="218894" y="817691"/>
            <a:ext cx="8706212" cy="6013354"/>
          </a:xfrm>
          <a:prstGeom prst="rect">
            <a:avLst/>
          </a:prstGeom>
        </p:spPr>
      </p:pic>
    </p:spTree>
    <p:extLst>
      <p:ext uri="{BB962C8B-B14F-4D97-AF65-F5344CB8AC3E}">
        <p14:creationId xmlns:p14="http://schemas.microsoft.com/office/powerpoint/2010/main" val="300031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dirty="0" smtClean="0"/>
              <a:t>JTJ 27.2.2019  </a:t>
            </a:r>
            <a:r>
              <a:rPr lang="nn-NO" dirty="0" err="1" smtClean="0"/>
              <a:t>Um</a:t>
            </a:r>
            <a:r>
              <a:rPr lang="nn-NO" dirty="0" smtClean="0"/>
              <a:t> </a:t>
            </a:r>
            <a:r>
              <a:rPr lang="nn-NO" dirty="0" err="1" smtClean="0"/>
              <a:t>leiðsagnargildi</a:t>
            </a:r>
            <a:r>
              <a:rPr lang="nn-NO" dirty="0" smtClean="0"/>
              <a:t>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16</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6C31"/>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r>
              <a:rPr lang="is-IS" sz="2800" kern="0" dirty="0" smtClean="0">
                <a:solidFill>
                  <a:schemeClr val="bg1"/>
                </a:solidFill>
              </a:rPr>
              <a:t>	</a:t>
            </a:r>
            <a:r>
              <a:rPr lang="is-IS" sz="2400" kern="0" dirty="0" smtClean="0">
                <a:solidFill>
                  <a:schemeClr val="bg1"/>
                </a:solidFill>
              </a:rPr>
              <a:t>Um endurgjöf – </a:t>
            </a:r>
            <a:r>
              <a:rPr lang="is-IS" sz="2400" kern="0" dirty="0" err="1" smtClean="0"/>
              <a:t>feedback</a:t>
            </a:r>
            <a:r>
              <a:rPr lang="is-IS" sz="2400" kern="0" dirty="0" smtClean="0"/>
              <a:t> – ofarlega á baugi um þó nokkra hríð </a:t>
            </a:r>
            <a:endParaRPr lang="is-IS" sz="2400" kern="0" dirty="0"/>
          </a:p>
        </p:txBody>
      </p:sp>
      <p:sp>
        <p:nvSpPr>
          <p:cNvPr id="16386" name="Rectangle 3"/>
          <p:cNvSpPr>
            <a:spLocks noGrp="1"/>
          </p:cNvSpPr>
          <p:nvPr>
            <p:ph type="body" idx="1"/>
          </p:nvPr>
        </p:nvSpPr>
        <p:spPr>
          <a:xfrm>
            <a:off x="107504" y="1250283"/>
            <a:ext cx="8928992" cy="2444563"/>
          </a:xfrm>
          <a:solidFill>
            <a:schemeClr val="bg1"/>
          </a:solidFill>
        </p:spPr>
        <p:txBody>
          <a:bodyPr/>
          <a:lstStyle/>
          <a:p>
            <a:pPr marL="0" indent="0">
              <a:spcBef>
                <a:spcPts val="1800"/>
              </a:spcBef>
              <a:buNone/>
            </a:pPr>
            <a:r>
              <a:rPr lang="en-US" sz="1600" b="1" dirty="0" smtClean="0"/>
              <a:t>Feedback. </a:t>
            </a:r>
            <a:r>
              <a:rPr lang="en-US" sz="1600" dirty="0" smtClean="0"/>
              <a:t>There </a:t>
            </a:r>
            <a:r>
              <a:rPr lang="en-US" sz="1600" dirty="0"/>
              <a:t>has been extensive research done on studying how students are affected by feedback. </a:t>
            </a:r>
            <a:r>
              <a:rPr lang="en-US" sz="1600" dirty="0" err="1"/>
              <a:t>Kluger</a:t>
            </a:r>
            <a:r>
              <a:rPr lang="en-US" sz="1600" dirty="0"/>
              <a:t> and </a:t>
            </a:r>
            <a:r>
              <a:rPr lang="en-US" sz="1600" dirty="0" err="1"/>
              <a:t>DeNisi</a:t>
            </a:r>
            <a:r>
              <a:rPr lang="en-US" sz="1600" dirty="0"/>
              <a:t> (1996)</a:t>
            </a:r>
            <a:r>
              <a:rPr lang="en-US" sz="1600" baseline="30000" dirty="0">
                <a:hlinkClick r:id="rId2"/>
              </a:rPr>
              <a:t>[26]</a:t>
            </a:r>
            <a:r>
              <a:rPr lang="en-US" sz="1600" dirty="0"/>
              <a:t> reviewed over three thousand reports on feedback in schools, universities, and the workplace. </a:t>
            </a:r>
            <a:r>
              <a:rPr lang="en-US" sz="1800" b="1" dirty="0"/>
              <a:t>Of these, only 131 of them were found to be scientifically rigorous and of those, 50 of the studies </a:t>
            </a:r>
            <a:r>
              <a:rPr lang="en-US" sz="1800" b="1" dirty="0" smtClean="0"/>
              <a:t>show </a:t>
            </a:r>
            <a:r>
              <a:rPr lang="en-US" sz="1800" b="1" dirty="0"/>
              <a:t>that feedback actually has negative effects on its recipients. </a:t>
            </a:r>
            <a:r>
              <a:rPr lang="en-US" sz="1600" dirty="0"/>
              <a:t>This is due to the fact that feedback is often "ego-involving",</a:t>
            </a:r>
            <a:r>
              <a:rPr lang="en-US" sz="1600" baseline="30000" dirty="0">
                <a:hlinkClick r:id="rId3"/>
              </a:rPr>
              <a:t>[17]</a:t>
            </a:r>
            <a:r>
              <a:rPr lang="en-US" sz="1600" dirty="0"/>
              <a:t> that is the feedback focuses on the individual student rather than the quality of the student's work. Feedback is often given in the form of some numerical or letter grade and that perpetuates students being compared to their peers. The studies previously mentioned showed </a:t>
            </a:r>
            <a:r>
              <a:rPr lang="en-US" sz="1600" b="1" dirty="0"/>
              <a:t>that the most effective feedback for students is when they are not only told in which areas they need to improve, but also how to go about improving it</a:t>
            </a:r>
            <a:r>
              <a:rPr lang="en-US" sz="1600" dirty="0"/>
              <a:t>. </a:t>
            </a:r>
            <a:r>
              <a:rPr lang="en-US" sz="1000" dirty="0">
                <a:hlinkClick r:id="rId4"/>
              </a:rPr>
              <a:t>https://</a:t>
            </a:r>
            <a:r>
              <a:rPr lang="en-US" sz="1000" dirty="0" smtClean="0">
                <a:hlinkClick r:id="rId4"/>
              </a:rPr>
              <a:t>en.wikipedia.org/wiki/Formative_assessment#Feedback</a:t>
            </a:r>
            <a:r>
              <a:rPr lang="en-US" sz="1000" dirty="0" smtClean="0"/>
              <a:t> </a:t>
            </a:r>
            <a:endParaRPr lang="is-IS" sz="1000" dirty="0" smtClean="0"/>
          </a:p>
        </p:txBody>
      </p:sp>
      <p:pic>
        <p:nvPicPr>
          <p:cNvPr id="3" name="Picture 2"/>
          <p:cNvPicPr>
            <a:picLocks noChangeAspect="1"/>
          </p:cNvPicPr>
          <p:nvPr/>
        </p:nvPicPr>
        <p:blipFill>
          <a:blip r:embed="rId5"/>
          <a:stretch>
            <a:fillRect/>
          </a:stretch>
        </p:blipFill>
        <p:spPr>
          <a:xfrm>
            <a:off x="49174" y="4286609"/>
            <a:ext cx="1809750" cy="2555367"/>
          </a:xfrm>
          <a:prstGeom prst="rect">
            <a:avLst/>
          </a:prstGeom>
        </p:spPr>
      </p:pic>
      <p:sp>
        <p:nvSpPr>
          <p:cNvPr id="7" name="Rectangle 3"/>
          <p:cNvSpPr txBox="1">
            <a:spLocks/>
          </p:cNvSpPr>
          <p:nvPr/>
        </p:nvSpPr>
        <p:spPr bwMode="auto">
          <a:xfrm>
            <a:off x="2195737" y="3813508"/>
            <a:ext cx="5400599" cy="297667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300"/>
              </a:spcBef>
              <a:buNone/>
            </a:pPr>
            <a:r>
              <a:rPr lang="en-GB" sz="1400" kern="0" dirty="0" smtClean="0"/>
              <a:t>Comments- give comments on the way you are doing something</a:t>
            </a:r>
          </a:p>
          <a:p>
            <a:pPr marL="0" indent="0">
              <a:spcBef>
                <a:spcPts val="300"/>
              </a:spcBef>
              <a:buNone/>
            </a:pPr>
            <a:r>
              <a:rPr lang="en-GB" sz="1400" kern="0" dirty="0" smtClean="0"/>
              <a:t>Clarification – answering students questions in class</a:t>
            </a:r>
          </a:p>
          <a:p>
            <a:pPr marL="0" indent="0">
              <a:spcBef>
                <a:spcPts val="300"/>
              </a:spcBef>
              <a:buNone/>
            </a:pPr>
            <a:r>
              <a:rPr lang="en-GB" sz="1400" kern="0" dirty="0" smtClean="0"/>
              <a:t>Criticism – when you are given constructive criticism </a:t>
            </a:r>
          </a:p>
          <a:p>
            <a:pPr marL="0" indent="0">
              <a:spcBef>
                <a:spcPts val="300"/>
              </a:spcBef>
              <a:buNone/>
            </a:pPr>
            <a:r>
              <a:rPr lang="en-GB" sz="1400" kern="0" dirty="0" smtClean="0"/>
              <a:t>Confirmation – when your are told you are doing it right</a:t>
            </a:r>
          </a:p>
          <a:p>
            <a:pPr marL="0" indent="0">
              <a:spcBef>
                <a:spcPts val="300"/>
              </a:spcBef>
              <a:buNone/>
            </a:pPr>
            <a:r>
              <a:rPr lang="en-GB" sz="1400" kern="0" dirty="0" smtClean="0"/>
              <a:t>Content development – asking about the comment</a:t>
            </a:r>
          </a:p>
          <a:p>
            <a:pPr marL="0" indent="0">
              <a:spcBef>
                <a:spcPts val="300"/>
              </a:spcBef>
              <a:buNone/>
            </a:pPr>
            <a:r>
              <a:rPr lang="en-GB" sz="1400" kern="0" dirty="0" smtClean="0"/>
              <a:t>Constructive reflection – giving someone positive and constructive reflection on their work</a:t>
            </a:r>
          </a:p>
          <a:p>
            <a:pPr marL="0" indent="0">
              <a:spcBef>
                <a:spcPts val="300"/>
              </a:spcBef>
              <a:buNone/>
            </a:pPr>
            <a:r>
              <a:rPr lang="en-GB" sz="1400" kern="0" dirty="0" smtClean="0"/>
              <a:t>Correction – showing what you did right or wrong, which helps you</a:t>
            </a:r>
          </a:p>
          <a:p>
            <a:pPr marL="0" indent="0">
              <a:spcBef>
                <a:spcPts val="300"/>
              </a:spcBef>
              <a:buNone/>
            </a:pPr>
            <a:r>
              <a:rPr lang="en-GB" sz="1400" kern="0" dirty="0" smtClean="0"/>
              <a:t>Cons and pros – someone telling the pros and cons of your work</a:t>
            </a:r>
          </a:p>
          <a:p>
            <a:pPr marL="0" indent="0">
              <a:spcBef>
                <a:spcPts val="300"/>
              </a:spcBef>
              <a:buNone/>
            </a:pPr>
            <a:r>
              <a:rPr lang="en-GB" sz="1400" kern="0" dirty="0" smtClean="0"/>
              <a:t>Commentary – they comment on my work</a:t>
            </a:r>
          </a:p>
          <a:p>
            <a:pPr marL="0" indent="0">
              <a:spcBef>
                <a:spcPts val="300"/>
              </a:spcBef>
              <a:buNone/>
            </a:pPr>
            <a:r>
              <a:rPr lang="en-GB" sz="1400" kern="0" dirty="0" smtClean="0"/>
              <a:t>Criterion – relative to a standard </a:t>
            </a:r>
          </a:p>
          <a:p>
            <a:pPr marL="0" indent="0">
              <a:spcBef>
                <a:spcPts val="600"/>
              </a:spcBef>
              <a:buNone/>
            </a:pPr>
            <a:endParaRPr lang="en-US" sz="1200" kern="0" dirty="0" smtClean="0"/>
          </a:p>
          <a:p>
            <a:pPr marL="0" indent="0">
              <a:spcBef>
                <a:spcPts val="600"/>
              </a:spcBef>
              <a:buNone/>
            </a:pPr>
            <a:endParaRPr lang="is-IS" sz="1200" kern="0" dirty="0" smtClean="0"/>
          </a:p>
        </p:txBody>
      </p:sp>
      <p:sp>
        <p:nvSpPr>
          <p:cNvPr id="8" name="Rectangle 3"/>
          <p:cNvSpPr txBox="1">
            <a:spLocks/>
          </p:cNvSpPr>
          <p:nvPr/>
        </p:nvSpPr>
        <p:spPr bwMode="auto">
          <a:xfrm>
            <a:off x="7524328" y="3717032"/>
            <a:ext cx="1545272" cy="2976673"/>
          </a:xfrm>
          <a:prstGeom prst="rect">
            <a:avLst/>
          </a:prstGeom>
          <a:solidFill>
            <a:schemeClr val="bg1"/>
          </a:solidFill>
          <a:ln w="57150">
            <a:solidFill>
              <a:schemeClr val="accent1"/>
            </a:soli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600"/>
              </a:spcBef>
              <a:buNone/>
            </a:pPr>
            <a:r>
              <a:rPr lang="en-US" sz="1800" kern="0" dirty="0" err="1" smtClean="0"/>
              <a:t>Skilgreiningar</a:t>
            </a:r>
            <a:r>
              <a:rPr lang="en-US" sz="1800" kern="0" dirty="0" smtClean="0"/>
              <a:t> </a:t>
            </a:r>
            <a:r>
              <a:rPr lang="en-US" sz="1800" kern="0" dirty="0" err="1" smtClean="0"/>
              <a:t>nemenda</a:t>
            </a:r>
            <a:r>
              <a:rPr lang="en-US" sz="1800" kern="0" dirty="0" smtClean="0"/>
              <a:t>: </a:t>
            </a:r>
          </a:p>
          <a:p>
            <a:pPr marL="0" indent="0">
              <a:spcBef>
                <a:spcPts val="600"/>
              </a:spcBef>
              <a:buNone/>
            </a:pPr>
            <a:endParaRPr lang="en-US" sz="1800" b="1" kern="0" dirty="0"/>
          </a:p>
          <a:p>
            <a:pPr marL="0" indent="0">
              <a:spcBef>
                <a:spcPts val="600"/>
              </a:spcBef>
              <a:buNone/>
            </a:pPr>
            <a:r>
              <a:rPr lang="en-US" sz="1800" kern="0" dirty="0" smtClean="0"/>
              <a:t>“feedback helps me know where to go next” (bls.1)</a:t>
            </a:r>
          </a:p>
          <a:p>
            <a:pPr marL="0" indent="0">
              <a:spcBef>
                <a:spcPts val="600"/>
              </a:spcBef>
              <a:buNone/>
            </a:pPr>
            <a:endParaRPr lang="en-US" sz="1200" kern="0" dirty="0" smtClean="0"/>
          </a:p>
          <a:p>
            <a:pPr marL="0" indent="0">
              <a:spcBef>
                <a:spcPts val="600"/>
              </a:spcBef>
              <a:buNone/>
            </a:pPr>
            <a:endParaRPr lang="is-IS" sz="1200" kern="0" dirty="0" smtClean="0"/>
          </a:p>
        </p:txBody>
      </p:sp>
      <p:sp>
        <p:nvSpPr>
          <p:cNvPr id="10" name="Rectangle 3"/>
          <p:cNvSpPr txBox="1">
            <a:spLocks/>
          </p:cNvSpPr>
          <p:nvPr/>
        </p:nvSpPr>
        <p:spPr bwMode="auto">
          <a:xfrm>
            <a:off x="-949" y="3694846"/>
            <a:ext cx="2196686" cy="360039"/>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600"/>
              </a:spcBef>
              <a:buNone/>
            </a:pPr>
            <a:r>
              <a:rPr lang="en-US" sz="1200" kern="0" dirty="0" smtClean="0"/>
              <a:t>Hattie og Clarke 2019, </a:t>
            </a:r>
            <a:r>
              <a:rPr lang="en-US" sz="1200" kern="0" dirty="0" err="1" smtClean="0"/>
              <a:t>bls</a:t>
            </a:r>
            <a:r>
              <a:rPr lang="en-US" sz="1200" kern="0" dirty="0" smtClean="0"/>
              <a:t> 1: </a:t>
            </a:r>
            <a:r>
              <a:rPr lang="en-US" sz="1200" kern="0" dirty="0" err="1" smtClean="0"/>
              <a:t>Skilgreiningar</a:t>
            </a:r>
            <a:r>
              <a:rPr lang="en-US" sz="1200" kern="0" dirty="0" smtClean="0"/>
              <a:t> kennara: C-in 10</a:t>
            </a:r>
          </a:p>
          <a:p>
            <a:pPr marL="0" indent="0">
              <a:spcBef>
                <a:spcPts val="600"/>
              </a:spcBef>
              <a:buNone/>
            </a:pPr>
            <a:endParaRPr lang="is-IS" sz="1200" kern="0" dirty="0" smtClean="0"/>
          </a:p>
        </p:txBody>
      </p:sp>
    </p:spTree>
    <p:extLst>
      <p:ext uri="{BB962C8B-B14F-4D97-AF65-F5344CB8AC3E}">
        <p14:creationId xmlns:p14="http://schemas.microsoft.com/office/powerpoint/2010/main" val="213784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17</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Tengist hugmyndinni </a:t>
            </a:r>
            <a:r>
              <a:rPr lang="is-IS" sz="2800" dirty="0"/>
              <a:t>um </a:t>
            </a:r>
            <a:r>
              <a:rPr lang="is-IS" sz="2800" dirty="0" smtClean="0"/>
              <a:t>leiðsagnarmat </a:t>
            </a:r>
            <a:r>
              <a:rPr lang="is-IS" sz="2800" dirty="0"/>
              <a:t>í starfi </a:t>
            </a:r>
            <a:r>
              <a:rPr lang="is-IS" sz="2800" dirty="0" smtClean="0"/>
              <a:t>kennara</a:t>
            </a:r>
            <a:endParaRPr lang="is-IS" sz="2800" dirty="0"/>
          </a:p>
        </p:txBody>
      </p:sp>
      <p:sp>
        <p:nvSpPr>
          <p:cNvPr id="16386" name="Rectangle 3"/>
          <p:cNvSpPr>
            <a:spLocks noGrp="1"/>
          </p:cNvSpPr>
          <p:nvPr>
            <p:ph type="body" idx="1"/>
          </p:nvPr>
        </p:nvSpPr>
        <p:spPr>
          <a:xfrm>
            <a:off x="107504" y="1250758"/>
            <a:ext cx="8928992" cy="5470717"/>
          </a:xfrm>
          <a:solidFill>
            <a:schemeClr val="bg1"/>
          </a:solidFill>
        </p:spPr>
        <p:txBody>
          <a:bodyPr/>
          <a:lstStyle/>
          <a:p>
            <a:pPr marL="457200" indent="-457200">
              <a:spcBef>
                <a:spcPts val="1800"/>
              </a:spcBef>
              <a:buAutoNum type="arabicPeriod"/>
            </a:pPr>
            <a:r>
              <a:rPr lang="is-IS" sz="1500" dirty="0" smtClean="0"/>
              <a:t>Ein áhrifamesta hugmyndin um samtengingu gagna og náms er sennilega sú sem kemur fram í hugmyndinni um leiðsagnarmat eða mótandi mat – þ.e. hugmyndinni um „formative </a:t>
            </a:r>
            <a:r>
              <a:rPr lang="is-IS" sz="1500" dirty="0" err="1" smtClean="0"/>
              <a:t>assessment</a:t>
            </a:r>
            <a:r>
              <a:rPr lang="is-IS" sz="1500" dirty="0" smtClean="0"/>
              <a:t>“ og raunar hugmyndinni um „</a:t>
            </a:r>
            <a:r>
              <a:rPr lang="is-IS" sz="1500" dirty="0" err="1" smtClean="0"/>
              <a:t>assessment</a:t>
            </a:r>
            <a:r>
              <a:rPr lang="is-IS" sz="1500" dirty="0" smtClean="0"/>
              <a:t> for </a:t>
            </a:r>
            <a:r>
              <a:rPr lang="is-IS" sz="1500" dirty="0" err="1" smtClean="0"/>
              <a:t>learning</a:t>
            </a:r>
            <a:r>
              <a:rPr lang="is-IS" sz="1500" dirty="0" smtClean="0"/>
              <a:t>“ sem á auknu fylgi að fagna víða um heim, m.a. hér bæði í kennaranáminu og í skólaþróun almennt. </a:t>
            </a:r>
          </a:p>
          <a:p>
            <a:pPr marL="457200" indent="-457200">
              <a:spcBef>
                <a:spcPts val="1800"/>
              </a:spcBef>
              <a:buAutoNum type="arabicPeriod"/>
            </a:pPr>
            <a:r>
              <a:rPr lang="is-IS" sz="1500" dirty="0" smtClean="0"/>
              <a:t>Þrátt fyrir að vera – að mínu mati – að mörgu leyti merkileg og mikilvæg hugmynd þá er hún iðulega byggð á nokkrum misskilningi.</a:t>
            </a:r>
          </a:p>
          <a:p>
            <a:pPr marL="457200" indent="-457200">
              <a:spcBef>
                <a:spcPts val="1800"/>
              </a:spcBef>
              <a:buAutoNum type="arabicPeriod"/>
            </a:pPr>
            <a:r>
              <a:rPr lang="is-IS" sz="1500" dirty="0" smtClean="0"/>
              <a:t>Misskilningurinn felst í því að gera ráð fyrir að í upplýsingum um stöðu mála, jafnvel mjög nákvæmum upplýsingum, felist leiðsögn um hvað skuli gera. </a:t>
            </a:r>
          </a:p>
          <a:p>
            <a:pPr marL="457200" indent="-457200">
              <a:spcBef>
                <a:spcPts val="1800"/>
              </a:spcBef>
              <a:buAutoNum type="arabicPeriod"/>
            </a:pPr>
            <a:r>
              <a:rPr lang="is-IS" sz="1500" dirty="0" smtClean="0"/>
              <a:t>Það má sennilega skrifa þann misskilning á hliðstæðuna við endurgjafar hringrás (</a:t>
            </a:r>
            <a:r>
              <a:rPr lang="is-IS" sz="1500" dirty="0" err="1" smtClean="0"/>
              <a:t>feedback</a:t>
            </a:r>
            <a:r>
              <a:rPr lang="is-IS" sz="1500" dirty="0" smtClean="0"/>
              <a:t> </a:t>
            </a:r>
            <a:r>
              <a:rPr lang="is-IS" sz="1500" dirty="0" err="1" smtClean="0"/>
              <a:t>loop</a:t>
            </a:r>
            <a:r>
              <a:rPr lang="is-IS" sz="1500" dirty="0" smtClean="0"/>
              <a:t>) sem síðar tengist einnig frumstæðum útgáfum af atferlismótunarhugmyndum sem leggja áherslu á mótun hegðunar þegar hún kemur fram.</a:t>
            </a:r>
          </a:p>
          <a:p>
            <a:pPr marL="457200" indent="-457200">
              <a:spcBef>
                <a:spcPts val="1800"/>
              </a:spcBef>
              <a:buAutoNum type="arabicPeriod"/>
            </a:pPr>
            <a:r>
              <a:rPr lang="is-IS" sz="1500" dirty="0" smtClean="0"/>
              <a:t>Vandinn við umræðuna um mótandi mat og endurgjöf er hve farið er óvarlega með hugtökin. Litróf merkinga er ótrúlega breitt og þess vegna verður umræðan óþarflega flókin.</a:t>
            </a:r>
          </a:p>
          <a:p>
            <a:pPr marL="457200" indent="-457200">
              <a:spcBef>
                <a:spcPts val="1800"/>
              </a:spcBef>
              <a:buAutoNum type="arabicPeriod"/>
            </a:pPr>
            <a:r>
              <a:rPr lang="is-IS" sz="1500" dirty="0" smtClean="0"/>
              <a:t>Höfuð athugasemd mín er við </a:t>
            </a:r>
            <a:r>
              <a:rPr lang="is-IS" sz="1500" dirty="0" smtClean="0"/>
              <a:t>hugmyndina um leiðsagnarmat er </a:t>
            </a:r>
            <a:r>
              <a:rPr lang="is-IS" sz="1500" dirty="0" smtClean="0"/>
              <a:t>að matið sé í sjálfu sér </a:t>
            </a:r>
            <a:r>
              <a:rPr lang="is-IS" sz="1500" dirty="0" smtClean="0"/>
              <a:t>leiðbeinandi eða mótandi</a:t>
            </a:r>
            <a:r>
              <a:rPr lang="is-IS" sz="1500" dirty="0" smtClean="0"/>
              <a:t>. Orðalagið felur í sér  að mælingin – og jafnvel túlkun hennar feli í sér leiðsögn. Sá misskilningur er alvarlegur af tveimur ástæðum. Annars vegar af því að athyglin beinist að mælingunni (og þróun hennar og endurskoðun) en ekki að leiðsögninni. Hins vegar þeirri að hætt er við að þröngt sjónarhorn ráði þeirri leiðsögn sem er veitt. </a:t>
            </a:r>
          </a:p>
          <a:p>
            <a:pPr marL="457200" indent="-457200">
              <a:spcBef>
                <a:spcPts val="1800"/>
              </a:spcBef>
              <a:buAutoNum type="arabicPeriod"/>
            </a:pPr>
            <a:endParaRPr lang="is-IS" sz="1600" dirty="0" smtClean="0"/>
          </a:p>
          <a:p>
            <a:pPr marL="400014" lvl="1" indent="0">
              <a:spcBef>
                <a:spcPts val="1800"/>
              </a:spcBef>
              <a:buNone/>
            </a:pPr>
            <a:endParaRPr lang="is-IS" sz="1200" dirty="0" smtClean="0"/>
          </a:p>
        </p:txBody>
      </p:sp>
    </p:spTree>
    <p:extLst>
      <p:ext uri="{BB962C8B-B14F-4D97-AF65-F5344CB8AC3E}">
        <p14:creationId xmlns:p14="http://schemas.microsoft.com/office/powerpoint/2010/main" val="155163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18</a:t>
            </a:fld>
            <a:endParaRPr lang="en-US" dirty="0"/>
          </a:p>
        </p:txBody>
      </p:sp>
      <p:sp>
        <p:nvSpPr>
          <p:cNvPr id="6" name="Rectangle 2"/>
          <p:cNvSpPr txBox="1">
            <a:spLocks/>
          </p:cNvSpPr>
          <p:nvPr/>
        </p:nvSpPr>
        <p:spPr bwMode="auto">
          <a:xfrm>
            <a:off x="-11537" y="-48215"/>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t>Mikilvægar rætur </a:t>
            </a:r>
            <a:r>
              <a:rPr lang="is-IS" sz="2800" dirty="0" smtClean="0"/>
              <a:t>umræðunnar</a:t>
            </a:r>
          </a:p>
          <a:p>
            <a:pPr>
              <a:spcBef>
                <a:spcPts val="1800"/>
              </a:spcBef>
            </a:pPr>
            <a:r>
              <a:rPr lang="is-IS" sz="2000" dirty="0" err="1" smtClean="0"/>
              <a:t>Dylan</a:t>
            </a:r>
            <a:r>
              <a:rPr lang="is-IS" sz="2000" dirty="0" smtClean="0"/>
              <a:t> </a:t>
            </a:r>
            <a:r>
              <a:rPr lang="is-IS" sz="2000" dirty="0" err="1" smtClean="0"/>
              <a:t>Wiliam</a:t>
            </a:r>
            <a:r>
              <a:rPr lang="is-IS" sz="2000" dirty="0" smtClean="0"/>
              <a:t> --- </a:t>
            </a:r>
            <a:r>
              <a:rPr lang="is-IS" sz="2000" dirty="0" err="1" smtClean="0"/>
              <a:t>Lorrie</a:t>
            </a:r>
            <a:r>
              <a:rPr lang="is-IS" sz="2000" dirty="0" smtClean="0"/>
              <a:t> </a:t>
            </a:r>
            <a:r>
              <a:rPr lang="is-IS" sz="2000" dirty="0" err="1" smtClean="0"/>
              <a:t>Shepard</a:t>
            </a:r>
            <a:endParaRPr lang="is-IS" sz="2000" dirty="0"/>
          </a:p>
        </p:txBody>
      </p:sp>
      <p:sp>
        <p:nvSpPr>
          <p:cNvPr id="16386" name="Rectangle 3"/>
          <p:cNvSpPr>
            <a:spLocks noGrp="1"/>
          </p:cNvSpPr>
          <p:nvPr>
            <p:ph type="body" idx="1"/>
          </p:nvPr>
        </p:nvSpPr>
        <p:spPr>
          <a:xfrm>
            <a:off x="3275855" y="1211417"/>
            <a:ext cx="2732407" cy="5510059"/>
          </a:xfrm>
          <a:solidFill>
            <a:schemeClr val="bg1"/>
          </a:solidFill>
        </p:spPr>
        <p:txBody>
          <a:bodyPr/>
          <a:lstStyle/>
          <a:p>
            <a:pPr marL="0" indent="0">
              <a:spcBef>
                <a:spcPts val="1800"/>
              </a:spcBef>
              <a:buNone/>
            </a:pPr>
            <a:r>
              <a:rPr lang="en-US" sz="900" dirty="0">
                <a:hlinkClick r:id="rId2"/>
              </a:rPr>
              <a:t>https://www.youtube.com/watch?v=fh4zN9JLdVQ</a:t>
            </a:r>
            <a:endParaRPr lang="en-US" sz="900" dirty="0"/>
          </a:p>
          <a:p>
            <a:pPr marL="0" indent="0">
              <a:spcBef>
                <a:spcPts val="1800"/>
              </a:spcBef>
              <a:buNone/>
            </a:pPr>
            <a:r>
              <a:rPr lang="is-IS" sz="1400" dirty="0" err="1" smtClean="0"/>
              <a:t>Lorrie</a:t>
            </a:r>
            <a:r>
              <a:rPr lang="is-IS" sz="1400" dirty="0" smtClean="0"/>
              <a:t> </a:t>
            </a:r>
            <a:r>
              <a:rPr lang="is-IS" sz="1400" dirty="0" err="1" smtClean="0"/>
              <a:t>Shepard</a:t>
            </a:r>
            <a:r>
              <a:rPr lang="is-IS" sz="1400" dirty="0" smtClean="0"/>
              <a:t> (2017). </a:t>
            </a:r>
            <a:r>
              <a:rPr lang="en-US" sz="1400" dirty="0" smtClean="0"/>
              <a:t>Ræðir </a:t>
            </a:r>
            <a:r>
              <a:rPr lang="en-US" sz="1400" dirty="0"/>
              <a:t>fjórar </a:t>
            </a:r>
            <a:r>
              <a:rPr lang="en-US" sz="1400" dirty="0" err="1"/>
              <a:t>lykilhugmyndir</a:t>
            </a:r>
            <a:r>
              <a:rPr lang="en-US" sz="1400" dirty="0"/>
              <a:t> </a:t>
            </a:r>
          </a:p>
          <a:p>
            <a:pPr marL="0" indent="0">
              <a:spcBef>
                <a:spcPts val="1800"/>
              </a:spcBef>
              <a:buNone/>
            </a:pPr>
            <a:r>
              <a:rPr lang="en-US" sz="1400" dirty="0"/>
              <a:t>#1. Data-driven decision </a:t>
            </a:r>
            <a:r>
              <a:rPr lang="en-US" sz="1400" dirty="0" smtClean="0"/>
              <a:t>making</a:t>
            </a:r>
          </a:p>
          <a:p>
            <a:pPr marL="0" indent="0">
              <a:spcBef>
                <a:spcPts val="1800"/>
              </a:spcBef>
              <a:buNone/>
            </a:pPr>
            <a:r>
              <a:rPr lang="en-US" sz="1400" dirty="0" smtClean="0"/>
              <a:t>#2</a:t>
            </a:r>
            <a:r>
              <a:rPr lang="en-US" sz="1400" dirty="0"/>
              <a:t>. Strategy-focused formative assessment. </a:t>
            </a:r>
            <a:endParaRPr lang="en-US" sz="1400" dirty="0" smtClean="0"/>
          </a:p>
          <a:p>
            <a:pPr marL="0" indent="0">
              <a:spcBef>
                <a:spcPts val="1800"/>
              </a:spcBef>
              <a:buNone/>
            </a:pPr>
            <a:r>
              <a:rPr lang="en-US" sz="1400" dirty="0" smtClean="0"/>
              <a:t>#</a:t>
            </a:r>
            <a:r>
              <a:rPr lang="en-US" sz="1400" dirty="0"/>
              <a:t>3. </a:t>
            </a:r>
            <a:r>
              <a:rPr lang="en-US" sz="1400" dirty="0" err="1"/>
              <a:t>Sociocognitive</a:t>
            </a:r>
            <a:r>
              <a:rPr lang="en-US" sz="1400" dirty="0"/>
              <a:t> formative assessment</a:t>
            </a:r>
            <a:r>
              <a:rPr lang="en-US" sz="1400" dirty="0" smtClean="0"/>
              <a:t>.</a:t>
            </a:r>
          </a:p>
          <a:p>
            <a:pPr marL="0" indent="0">
              <a:spcBef>
                <a:spcPts val="1800"/>
              </a:spcBef>
              <a:buNone/>
            </a:pPr>
            <a:r>
              <a:rPr lang="en-US" sz="1400" dirty="0" err="1" smtClean="0"/>
              <a:t>En</a:t>
            </a:r>
            <a:r>
              <a:rPr lang="en-US" sz="1400" dirty="0" smtClean="0"/>
              <a:t> </a:t>
            </a:r>
            <a:r>
              <a:rPr lang="en-US" sz="1400" dirty="0" err="1" smtClean="0"/>
              <a:t>hún</a:t>
            </a:r>
            <a:r>
              <a:rPr lang="en-US" sz="1400" dirty="0" smtClean="0"/>
              <a:t> </a:t>
            </a:r>
            <a:r>
              <a:rPr lang="en-US" sz="1400" dirty="0" err="1" smtClean="0"/>
              <a:t>telur</a:t>
            </a:r>
            <a:r>
              <a:rPr lang="en-US" sz="1400" dirty="0" smtClean="0"/>
              <a:t> </a:t>
            </a:r>
            <a:r>
              <a:rPr lang="en-US" sz="1400" dirty="0" err="1" smtClean="0"/>
              <a:t>að</a:t>
            </a:r>
            <a:r>
              <a:rPr lang="en-US" sz="1400" dirty="0" smtClean="0"/>
              <a:t> </a:t>
            </a:r>
            <a:r>
              <a:rPr lang="en-US" sz="1400" dirty="0" err="1" smtClean="0"/>
              <a:t>það</a:t>
            </a:r>
            <a:r>
              <a:rPr lang="en-US" sz="1400" dirty="0" smtClean="0"/>
              <a:t> </a:t>
            </a:r>
            <a:r>
              <a:rPr lang="en-US" sz="1400" dirty="0" err="1" smtClean="0"/>
              <a:t>eina</a:t>
            </a:r>
            <a:r>
              <a:rPr lang="en-US" sz="1400" dirty="0" smtClean="0"/>
              <a:t> </a:t>
            </a:r>
            <a:r>
              <a:rPr lang="en-US" sz="1400" dirty="0" err="1" smtClean="0"/>
              <a:t>sem</a:t>
            </a:r>
            <a:r>
              <a:rPr lang="en-US" sz="1400" dirty="0" smtClean="0"/>
              <a:t> </a:t>
            </a:r>
            <a:r>
              <a:rPr lang="en-US" sz="1400" dirty="0" err="1" smtClean="0"/>
              <a:t>virkilegt</a:t>
            </a:r>
            <a:r>
              <a:rPr lang="en-US" sz="1400" dirty="0" smtClean="0"/>
              <a:t> </a:t>
            </a:r>
            <a:r>
              <a:rPr lang="en-US" sz="1400" dirty="0" err="1" smtClean="0"/>
              <a:t>vit</a:t>
            </a:r>
            <a:r>
              <a:rPr lang="en-US" sz="1400" dirty="0" smtClean="0"/>
              <a:t> </a:t>
            </a:r>
            <a:r>
              <a:rPr lang="en-US" sz="1400" dirty="0" smtClean="0"/>
              <a:t>sé</a:t>
            </a:r>
            <a:r>
              <a:rPr lang="en-US" sz="1400" dirty="0" smtClean="0"/>
              <a:t> í, sé</a:t>
            </a:r>
            <a:endParaRPr lang="en-US" sz="1400" dirty="0" smtClean="0"/>
          </a:p>
          <a:p>
            <a:pPr marL="0" indent="0">
              <a:spcBef>
                <a:spcPts val="1800"/>
              </a:spcBef>
              <a:buNone/>
            </a:pPr>
            <a:r>
              <a:rPr lang="en-US" sz="1400" dirty="0" smtClean="0"/>
              <a:t>#</a:t>
            </a:r>
            <a:r>
              <a:rPr lang="en-US" sz="1400" dirty="0"/>
              <a:t>4. Sociocultural formative assessment</a:t>
            </a:r>
            <a:r>
              <a:rPr lang="en-US" sz="1400" dirty="0" smtClean="0"/>
              <a:t>.. </a:t>
            </a:r>
          </a:p>
          <a:p>
            <a:pPr marL="0" indent="0">
              <a:spcBef>
                <a:spcPts val="1800"/>
              </a:spcBef>
              <a:buNone/>
            </a:pPr>
            <a:r>
              <a:rPr lang="en-US" sz="1400" dirty="0" err="1" smtClean="0"/>
              <a:t>En</a:t>
            </a:r>
            <a:r>
              <a:rPr lang="en-US" sz="1400" dirty="0" smtClean="0"/>
              <a:t> </a:t>
            </a:r>
            <a:r>
              <a:rPr lang="en-US" sz="1400" dirty="0" err="1"/>
              <a:t>ekkert</a:t>
            </a:r>
            <a:r>
              <a:rPr lang="en-US" sz="1400" dirty="0"/>
              <a:t> </a:t>
            </a:r>
            <a:r>
              <a:rPr lang="en-US" sz="1400" dirty="0" err="1"/>
              <a:t>af</a:t>
            </a:r>
            <a:r>
              <a:rPr lang="en-US" sz="1400" dirty="0"/>
              <a:t> </a:t>
            </a:r>
            <a:r>
              <a:rPr lang="en-US" sz="1400" dirty="0" err="1"/>
              <a:t>þessu</a:t>
            </a:r>
            <a:r>
              <a:rPr lang="en-US" sz="1400" dirty="0"/>
              <a:t> </a:t>
            </a:r>
            <a:r>
              <a:rPr lang="en-US" sz="1400" dirty="0" err="1"/>
              <a:t>gengur</a:t>
            </a:r>
            <a:r>
              <a:rPr lang="en-US" sz="1400" dirty="0"/>
              <a:t> </a:t>
            </a:r>
            <a:r>
              <a:rPr lang="en-US" sz="1400" dirty="0" err="1"/>
              <a:t>upp</a:t>
            </a:r>
            <a:r>
              <a:rPr lang="en-US" sz="1400" dirty="0"/>
              <a:t> </a:t>
            </a:r>
            <a:r>
              <a:rPr lang="en-US" sz="1400" dirty="0" err="1"/>
              <a:t>nema</a:t>
            </a:r>
            <a:r>
              <a:rPr lang="en-US" sz="1400" dirty="0"/>
              <a:t> </a:t>
            </a:r>
            <a:r>
              <a:rPr lang="en-US" sz="1400" dirty="0" err="1"/>
              <a:t>að</a:t>
            </a:r>
            <a:r>
              <a:rPr lang="en-US" sz="1400" dirty="0"/>
              <a:t> </a:t>
            </a:r>
            <a:r>
              <a:rPr lang="en-US" sz="1400" dirty="0" err="1"/>
              <a:t>til</a:t>
            </a:r>
            <a:r>
              <a:rPr lang="en-US" sz="1400" dirty="0"/>
              <a:t> </a:t>
            </a:r>
            <a:r>
              <a:rPr lang="en-US" sz="1400" dirty="0" err="1"/>
              <a:t>staðar</a:t>
            </a:r>
            <a:r>
              <a:rPr lang="en-US" sz="1400" dirty="0"/>
              <a:t> sé </a:t>
            </a:r>
            <a:r>
              <a:rPr lang="en-US" sz="1400" dirty="0" err="1"/>
              <a:t>kerfisbundinn</a:t>
            </a:r>
            <a:r>
              <a:rPr lang="en-US" sz="1400" dirty="0"/>
              <a:t> </a:t>
            </a:r>
            <a:r>
              <a:rPr lang="en-US" sz="1400" dirty="0" err="1"/>
              <a:t>stígandi</a:t>
            </a:r>
            <a:r>
              <a:rPr lang="en-US" sz="1400" dirty="0"/>
              <a:t> í </a:t>
            </a:r>
            <a:r>
              <a:rPr lang="en-US" sz="1400" dirty="0" err="1"/>
              <a:t>námskránni</a:t>
            </a:r>
            <a:r>
              <a:rPr lang="en-US" sz="1400" dirty="0"/>
              <a:t> </a:t>
            </a:r>
            <a:r>
              <a:rPr lang="en-US" sz="1400" dirty="0" err="1"/>
              <a:t>sem</a:t>
            </a:r>
            <a:r>
              <a:rPr lang="en-US" sz="1400" dirty="0"/>
              <a:t> </a:t>
            </a:r>
            <a:r>
              <a:rPr lang="en-US" sz="1400" dirty="0" err="1"/>
              <a:t>leiðir</a:t>
            </a:r>
            <a:r>
              <a:rPr lang="en-US" sz="1400" dirty="0"/>
              <a:t> kennara og </a:t>
            </a:r>
            <a:r>
              <a:rPr lang="en-US" sz="1400" dirty="0" err="1"/>
              <a:t>nemanda</a:t>
            </a:r>
            <a:r>
              <a:rPr lang="en-US" sz="1400" dirty="0"/>
              <a:t> </a:t>
            </a:r>
            <a:r>
              <a:rPr lang="en-US" sz="1400" dirty="0" err="1"/>
              <a:t>saman</a:t>
            </a:r>
            <a:r>
              <a:rPr lang="en-US" sz="1400" dirty="0"/>
              <a:t> </a:t>
            </a:r>
            <a:r>
              <a:rPr lang="en-US" sz="1400" dirty="0" err="1"/>
              <a:t>til</a:t>
            </a:r>
            <a:r>
              <a:rPr lang="en-US" sz="1400" dirty="0"/>
              <a:t> </a:t>
            </a:r>
            <a:r>
              <a:rPr lang="en-US" sz="1400" dirty="0" err="1"/>
              <a:t>þeirrar</a:t>
            </a:r>
            <a:r>
              <a:rPr lang="en-US" sz="1400" dirty="0"/>
              <a:t> </a:t>
            </a:r>
            <a:r>
              <a:rPr lang="en-US" sz="1400" dirty="0" err="1"/>
              <a:t>hæfni</a:t>
            </a:r>
            <a:r>
              <a:rPr lang="en-US" sz="1400" dirty="0"/>
              <a:t> </a:t>
            </a:r>
            <a:r>
              <a:rPr lang="en-US" sz="1400" dirty="0" err="1"/>
              <a:t>sem</a:t>
            </a:r>
            <a:r>
              <a:rPr lang="en-US" sz="1400" dirty="0"/>
              <a:t> </a:t>
            </a:r>
            <a:r>
              <a:rPr lang="en-US" sz="1400" dirty="0" err="1"/>
              <a:t>að</a:t>
            </a:r>
            <a:r>
              <a:rPr lang="en-US" sz="1400" dirty="0"/>
              <a:t> </a:t>
            </a:r>
            <a:r>
              <a:rPr lang="en-US" sz="1400" dirty="0" err="1"/>
              <a:t>er</a:t>
            </a:r>
            <a:r>
              <a:rPr lang="en-US" sz="1400" dirty="0"/>
              <a:t> </a:t>
            </a:r>
            <a:r>
              <a:rPr lang="en-US" sz="1400" dirty="0" err="1"/>
              <a:t>stefnt</a:t>
            </a:r>
            <a:r>
              <a:rPr lang="en-US" sz="1400" dirty="0"/>
              <a:t>. </a:t>
            </a:r>
            <a:endParaRPr lang="en-US" sz="1400" dirty="0" smtClean="0"/>
          </a:p>
          <a:p>
            <a:pPr marL="0" indent="0">
              <a:spcBef>
                <a:spcPts val="1800"/>
              </a:spcBef>
              <a:buNone/>
            </a:pPr>
            <a:r>
              <a:rPr lang="en-US" sz="1400" b="1" dirty="0" smtClean="0"/>
              <a:t>Learning </a:t>
            </a:r>
            <a:r>
              <a:rPr lang="en-US" sz="1400" b="1" dirty="0"/>
              <a:t>progression. </a:t>
            </a:r>
          </a:p>
          <a:p>
            <a:pPr marL="0" indent="0">
              <a:spcBef>
                <a:spcPts val="1800"/>
              </a:spcBef>
              <a:buNone/>
            </a:pPr>
            <a:endParaRPr lang="is-IS" sz="1500" dirty="0" smtClean="0"/>
          </a:p>
        </p:txBody>
      </p:sp>
      <p:sp>
        <p:nvSpPr>
          <p:cNvPr id="7" name="Rectangle 3"/>
          <p:cNvSpPr txBox="1">
            <a:spLocks/>
          </p:cNvSpPr>
          <p:nvPr/>
        </p:nvSpPr>
        <p:spPr bwMode="auto">
          <a:xfrm>
            <a:off x="0" y="1211417"/>
            <a:ext cx="3101126" cy="557789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1100" kern="0" dirty="0" smtClean="0">
                <a:hlinkClick r:id="rId3"/>
              </a:rPr>
              <a:t>https</a:t>
            </a:r>
            <a:r>
              <a:rPr lang="is-IS" sz="1100" kern="0" dirty="0">
                <a:hlinkClick r:id="rId3"/>
              </a:rPr>
              <a:t>://</a:t>
            </a:r>
            <a:r>
              <a:rPr lang="is-IS" sz="1100" kern="0" dirty="0" smtClean="0">
                <a:hlinkClick r:id="rId3"/>
              </a:rPr>
              <a:t>gregashman.wordpress.com/2018/08/11/an-interview-with-dylan-wiliam/</a:t>
            </a:r>
            <a:r>
              <a:rPr lang="is-IS" sz="1100" kern="0" dirty="0" smtClean="0"/>
              <a:t> </a:t>
            </a:r>
            <a:r>
              <a:rPr lang="is-IS" sz="1100" kern="0" dirty="0" err="1" smtClean="0"/>
              <a:t>Interview</a:t>
            </a:r>
            <a:r>
              <a:rPr lang="is-IS" sz="1100" kern="0" dirty="0" smtClean="0"/>
              <a:t> 2018</a:t>
            </a:r>
            <a:endParaRPr lang="is-IS" sz="1400" kern="0" dirty="0"/>
          </a:p>
          <a:p>
            <a:pPr marL="0" indent="0">
              <a:spcBef>
                <a:spcPts val="600"/>
              </a:spcBef>
              <a:buNone/>
            </a:pPr>
            <a:r>
              <a:rPr lang="is-IS" sz="1400" kern="0" dirty="0" smtClean="0"/>
              <a:t>… </a:t>
            </a:r>
            <a:r>
              <a:rPr lang="en-US" sz="1400" dirty="0" smtClean="0"/>
              <a:t>teachers </a:t>
            </a:r>
            <a:r>
              <a:rPr lang="en-US" sz="1400" dirty="0"/>
              <a:t>need evidence about what their students are thinking in order to make good decisions, and the quality of </a:t>
            </a:r>
            <a:r>
              <a:rPr lang="en-US" sz="1400" dirty="0" smtClean="0"/>
              <a:t>that evidence </a:t>
            </a:r>
            <a:r>
              <a:rPr lang="en-US" sz="1400" dirty="0"/>
              <a:t>is often </a:t>
            </a:r>
            <a:r>
              <a:rPr lang="en-US" sz="1400" dirty="0" smtClean="0"/>
              <a:t>poor.</a:t>
            </a:r>
          </a:p>
          <a:p>
            <a:pPr marL="0" indent="0">
              <a:spcBef>
                <a:spcPts val="600"/>
              </a:spcBef>
              <a:buNone/>
            </a:pPr>
            <a:r>
              <a:rPr lang="en-US" sz="1400" dirty="0"/>
              <a:t>The </a:t>
            </a:r>
            <a:r>
              <a:rPr lang="en-US" sz="1400" dirty="0" smtClean="0"/>
              <a:t>really important thing for </a:t>
            </a:r>
            <a:r>
              <a:rPr lang="en-US" sz="1400" dirty="0"/>
              <a:t>me is that formative assessment is neutral with respect to curriculum (what we want students to learn) and pedagogy (how we get students to learn). The big idea—what psychologist David </a:t>
            </a:r>
            <a:r>
              <a:rPr lang="en-US" sz="1400" dirty="0" err="1"/>
              <a:t>Ausubel</a:t>
            </a:r>
            <a:r>
              <a:rPr lang="en-US" sz="1400" dirty="0"/>
              <a:t> called the most important idea in educational psychology—is that any teaching should start from what the learner already knows, and that teachers should ascertain this, </a:t>
            </a:r>
            <a:r>
              <a:rPr lang="en-US" sz="1400" dirty="0" smtClean="0"/>
              <a:t>and teach </a:t>
            </a:r>
            <a:r>
              <a:rPr lang="en-US" sz="1400" dirty="0"/>
              <a:t>accordingly. </a:t>
            </a:r>
            <a:endParaRPr lang="en-US" sz="1400" dirty="0" smtClean="0"/>
          </a:p>
          <a:p>
            <a:pPr marL="0" indent="0">
              <a:spcBef>
                <a:spcPts val="600"/>
              </a:spcBef>
              <a:buNone/>
            </a:pPr>
            <a:r>
              <a:rPr lang="en-US" sz="1400" dirty="0" smtClean="0"/>
              <a:t>… we </a:t>
            </a:r>
            <a:r>
              <a:rPr lang="en-US" sz="1400" dirty="0"/>
              <a:t>now know that when teachers develop their practice of formative assessment, their students learn more, even when learning is measured in terms of scores on externally mandated tests and exams. </a:t>
            </a:r>
            <a:endParaRPr lang="is-IS" sz="1100" kern="0" dirty="0" smtClean="0"/>
          </a:p>
        </p:txBody>
      </p:sp>
      <p:sp>
        <p:nvSpPr>
          <p:cNvPr id="8" name="Rectangle 3"/>
          <p:cNvSpPr txBox="1">
            <a:spLocks/>
          </p:cNvSpPr>
          <p:nvPr/>
        </p:nvSpPr>
        <p:spPr bwMode="auto">
          <a:xfrm>
            <a:off x="6019800" y="1211416"/>
            <a:ext cx="3124200" cy="564658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1400" dirty="0" err="1" smtClean="0"/>
              <a:t>Lorrie</a:t>
            </a:r>
            <a:r>
              <a:rPr lang="is-IS" sz="1400" dirty="0" smtClean="0"/>
              <a:t> </a:t>
            </a:r>
            <a:r>
              <a:rPr lang="is-IS" sz="1400" dirty="0"/>
              <a:t>A. </a:t>
            </a:r>
            <a:r>
              <a:rPr lang="is-IS" sz="1400" dirty="0" err="1"/>
              <a:t>Shepard</a:t>
            </a:r>
            <a:r>
              <a:rPr lang="is-IS" sz="1400" kern="0" dirty="0"/>
              <a:t> </a:t>
            </a:r>
            <a:r>
              <a:rPr lang="is-IS" sz="1400" kern="0" dirty="0" smtClean="0"/>
              <a:t> </a:t>
            </a:r>
          </a:p>
          <a:p>
            <a:pPr marL="0" indent="0">
              <a:buNone/>
            </a:pPr>
            <a:r>
              <a:rPr lang="is-IS" sz="1400" kern="0" dirty="0" smtClean="0"/>
              <a:t>(2018). </a:t>
            </a:r>
            <a:r>
              <a:rPr lang="en-US" sz="1400" dirty="0" smtClean="0"/>
              <a:t>Learning </a:t>
            </a:r>
          </a:p>
          <a:p>
            <a:pPr marL="0" indent="0">
              <a:buNone/>
            </a:pPr>
            <a:r>
              <a:rPr lang="en-US" sz="1400" dirty="0" smtClean="0"/>
              <a:t>progressions </a:t>
            </a:r>
            <a:r>
              <a:rPr lang="en-US" sz="1400" dirty="0"/>
              <a:t>as </a:t>
            </a:r>
            <a:r>
              <a:rPr lang="en-US" sz="1400" dirty="0" smtClean="0"/>
              <a:t>tools</a:t>
            </a:r>
          </a:p>
          <a:p>
            <a:pPr marL="0" indent="0">
              <a:buNone/>
            </a:pPr>
            <a:r>
              <a:rPr lang="en-US" sz="1400" dirty="0" smtClean="0"/>
              <a:t>for </a:t>
            </a:r>
            <a:r>
              <a:rPr lang="en-US" sz="1400" dirty="0"/>
              <a:t>assessment </a:t>
            </a:r>
            <a:r>
              <a:rPr lang="en-US" sz="1400" dirty="0" smtClean="0"/>
              <a:t>and </a:t>
            </a:r>
            <a:r>
              <a:rPr lang="is-IS" sz="1400" dirty="0" err="1" smtClean="0"/>
              <a:t>learning</a:t>
            </a:r>
            <a:endParaRPr lang="is-IS" sz="1400" dirty="0" smtClean="0"/>
          </a:p>
          <a:p>
            <a:pPr marL="0" indent="0">
              <a:buNone/>
            </a:pPr>
            <a:endParaRPr lang="is-IS" sz="1400" dirty="0" smtClean="0"/>
          </a:p>
          <a:p>
            <a:pPr marL="0" indent="0">
              <a:buNone/>
            </a:pPr>
            <a:r>
              <a:rPr lang="en-US" sz="1400" kern="0" dirty="0" smtClean="0"/>
              <a:t>“Learning </a:t>
            </a:r>
            <a:r>
              <a:rPr lang="en-US" sz="1400" kern="0" dirty="0"/>
              <a:t>progressions are one of the</a:t>
            </a:r>
          </a:p>
          <a:p>
            <a:pPr marL="0" indent="0">
              <a:buNone/>
            </a:pPr>
            <a:r>
              <a:rPr lang="en-US" sz="1400" kern="0" dirty="0"/>
              <a:t>strongest instantiations of principles from </a:t>
            </a:r>
            <a:r>
              <a:rPr lang="en-US" sz="1400" i="1" kern="0" dirty="0"/>
              <a:t>Knowing What Students Know</a:t>
            </a:r>
            <a:r>
              <a:rPr lang="en-US" sz="1400" kern="0" dirty="0"/>
              <a:t>,</a:t>
            </a:r>
          </a:p>
          <a:p>
            <a:pPr marL="0" indent="0">
              <a:buNone/>
            </a:pPr>
            <a:r>
              <a:rPr lang="en-US" sz="1400" kern="0" dirty="0"/>
              <a:t>requiring that assessments be based on an underlying model of learning. To</a:t>
            </a:r>
          </a:p>
          <a:p>
            <a:pPr marL="0" indent="0">
              <a:buNone/>
            </a:pPr>
            <a:r>
              <a:rPr lang="en-US" sz="1400" kern="0" dirty="0"/>
              <a:t>support student learning, quantitative continua must also be represented</a:t>
            </a:r>
          </a:p>
          <a:p>
            <a:pPr marL="0" indent="0">
              <a:buNone/>
            </a:pPr>
            <a:r>
              <a:rPr lang="en-US" sz="1400" kern="0" dirty="0"/>
              <a:t>substantively, describing in words and with examples what it looks like to</a:t>
            </a:r>
          </a:p>
          <a:p>
            <a:pPr marL="0" indent="0">
              <a:buNone/>
            </a:pPr>
            <a:r>
              <a:rPr lang="en-US" sz="1400" kern="0" dirty="0"/>
              <a:t>improve in an area of learning. For formative purposes, in fact, qualitative</a:t>
            </a:r>
          </a:p>
          <a:p>
            <a:pPr marL="0" indent="0">
              <a:buNone/>
            </a:pPr>
            <a:r>
              <a:rPr lang="en-US" sz="1400" kern="0" dirty="0"/>
              <a:t>insights are more important than scores. By definition, learning </a:t>
            </a:r>
            <a:r>
              <a:rPr lang="en-US" sz="1400" kern="0" dirty="0" smtClean="0"/>
              <a:t>progressions require </a:t>
            </a:r>
            <a:r>
              <a:rPr lang="en-US" sz="1400" kern="0" dirty="0"/>
              <a:t>iterative cycles of development so as to build in horizontal </a:t>
            </a:r>
            <a:r>
              <a:rPr lang="en-US" sz="1400" kern="0" dirty="0" smtClean="0"/>
              <a:t>coherence among </a:t>
            </a:r>
            <a:r>
              <a:rPr lang="en-US" sz="1400" kern="0" dirty="0"/>
              <a:t>curriculum, instruction, and assessment</a:t>
            </a:r>
            <a:r>
              <a:rPr lang="en-US" sz="1400" kern="0" dirty="0" smtClean="0"/>
              <a:t>.”</a:t>
            </a:r>
            <a:endParaRPr lang="is-IS" sz="1400" kern="0" dirty="0" smtClean="0"/>
          </a:p>
        </p:txBody>
      </p:sp>
      <p:pic>
        <p:nvPicPr>
          <p:cNvPr id="10" name="Picture 9"/>
          <p:cNvPicPr>
            <a:picLocks noChangeAspect="1"/>
          </p:cNvPicPr>
          <p:nvPr/>
        </p:nvPicPr>
        <p:blipFill>
          <a:blip r:embed="rId4"/>
          <a:stretch>
            <a:fillRect/>
          </a:stretch>
        </p:blipFill>
        <p:spPr>
          <a:xfrm>
            <a:off x="7732395" y="-48215"/>
            <a:ext cx="1411605" cy="1981200"/>
          </a:xfrm>
          <a:prstGeom prst="rect">
            <a:avLst/>
          </a:prstGeom>
        </p:spPr>
      </p:pic>
      <p:pic>
        <p:nvPicPr>
          <p:cNvPr id="4" name="Picture 3"/>
          <p:cNvPicPr>
            <a:picLocks noChangeAspect="1"/>
          </p:cNvPicPr>
          <p:nvPr/>
        </p:nvPicPr>
        <p:blipFill>
          <a:blip r:embed="rId5"/>
          <a:stretch>
            <a:fillRect/>
          </a:stretch>
        </p:blipFill>
        <p:spPr>
          <a:xfrm>
            <a:off x="-18597" y="-48202"/>
            <a:ext cx="1133856" cy="1652016"/>
          </a:xfrm>
          <a:prstGeom prst="rect">
            <a:avLst/>
          </a:prstGeom>
        </p:spPr>
      </p:pic>
    </p:spTree>
    <p:extLst>
      <p:ext uri="{BB962C8B-B14F-4D97-AF65-F5344CB8AC3E}">
        <p14:creationId xmlns:p14="http://schemas.microsoft.com/office/powerpoint/2010/main" val="164971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19</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Hugmynd </a:t>
            </a:r>
            <a:r>
              <a:rPr lang="is-IS" sz="2800" dirty="0" err="1" smtClean="0">
                <a:solidFill>
                  <a:schemeClr val="bg1"/>
                </a:solidFill>
              </a:rPr>
              <a:t>Shepard</a:t>
            </a:r>
            <a:r>
              <a:rPr lang="is-IS" sz="2800" dirty="0" smtClean="0">
                <a:solidFill>
                  <a:schemeClr val="bg1"/>
                </a:solidFill>
              </a:rPr>
              <a:t>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251520" y="1250758"/>
            <a:ext cx="8424936" cy="5470718"/>
          </a:xfrm>
          <a:solidFill>
            <a:schemeClr val="bg1"/>
          </a:solidFill>
        </p:spPr>
        <p:txBody>
          <a:bodyPr/>
          <a:lstStyle/>
          <a:p>
            <a:pPr marL="0" indent="0">
              <a:spcBef>
                <a:spcPts val="1800"/>
              </a:spcBef>
              <a:buNone/>
            </a:pPr>
            <a:endParaRPr lang="is-IS" sz="2400" dirty="0" smtClean="0"/>
          </a:p>
          <a:p>
            <a:pPr marL="0" indent="0">
              <a:spcBef>
                <a:spcPts val="1800"/>
              </a:spcBef>
              <a:buNone/>
            </a:pPr>
            <a:r>
              <a:rPr lang="is-IS" sz="2400" dirty="0" smtClean="0"/>
              <a:t>Styrkleikar hugmyndar </a:t>
            </a:r>
            <a:r>
              <a:rPr lang="is-IS" sz="2400" dirty="0" err="1" smtClean="0"/>
              <a:t>Shepard</a:t>
            </a:r>
            <a:r>
              <a:rPr lang="is-IS" sz="2400" dirty="0" smtClean="0"/>
              <a:t> og félaga</a:t>
            </a:r>
          </a:p>
          <a:p>
            <a:pPr marL="0" indent="0">
              <a:spcBef>
                <a:spcPts val="1800"/>
              </a:spcBef>
              <a:buNone/>
            </a:pPr>
            <a:r>
              <a:rPr lang="is-IS" sz="1400" dirty="0" smtClean="0"/>
              <a:t>Rík áhersla lögð á sveigjanleika og næstu skref í námi nemandans, þ.e. hvað hann skuli gera næst, sem getur verið mjög ólíkt fyrir ólíka nemendur og staða hans skoðuð í því ljósi. Þar verður því að byggja á tvennu:</a:t>
            </a:r>
          </a:p>
          <a:p>
            <a:pPr marL="849277" lvl="1" indent="-449263">
              <a:spcBef>
                <a:spcPts val="1800"/>
              </a:spcBef>
              <a:buAutoNum type="arabicPeriod"/>
            </a:pPr>
            <a:r>
              <a:rPr lang="is-IS" sz="1400" dirty="0" smtClean="0"/>
              <a:t>Sterkum faglegum hugmyndum um nám og þekkingu og hvernig megi stýra námi hvers nemanda; hugmyndin um </a:t>
            </a:r>
            <a:r>
              <a:rPr lang="is-IS" sz="1400" dirty="0" err="1" smtClean="0"/>
              <a:t>learning</a:t>
            </a:r>
            <a:r>
              <a:rPr lang="is-IS" sz="1400" dirty="0" smtClean="0"/>
              <a:t> </a:t>
            </a:r>
            <a:r>
              <a:rPr lang="is-IS" sz="1400" dirty="0" err="1" smtClean="0"/>
              <a:t>progression</a:t>
            </a:r>
            <a:endParaRPr lang="is-IS" sz="1400" dirty="0"/>
          </a:p>
          <a:p>
            <a:pPr marL="849277" lvl="1" indent="-449263">
              <a:spcBef>
                <a:spcPts val="1800"/>
              </a:spcBef>
              <a:buAutoNum type="arabicPeriod"/>
            </a:pPr>
            <a:r>
              <a:rPr lang="is-IS" sz="1400" dirty="0" smtClean="0"/>
              <a:t>Góðri </a:t>
            </a:r>
            <a:r>
              <a:rPr lang="is-IS" sz="1400" dirty="0"/>
              <a:t>vitneskju um nemandann, sem tekur m.a. tillit til umhverfis hans og aðstæðna til náms</a:t>
            </a:r>
          </a:p>
          <a:p>
            <a:pPr marL="857214" lvl="1" indent="-457200">
              <a:spcBef>
                <a:spcPts val="1800"/>
              </a:spcBef>
              <a:buAutoNum type="alphaUcPeriod"/>
            </a:pPr>
            <a:endParaRPr lang="is-IS" sz="1200" dirty="0" smtClean="0"/>
          </a:p>
        </p:txBody>
      </p:sp>
    </p:spTree>
    <p:extLst>
      <p:ext uri="{BB962C8B-B14F-4D97-AF65-F5344CB8AC3E}">
        <p14:creationId xmlns:p14="http://schemas.microsoft.com/office/powerpoint/2010/main" val="74381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Rammi</a:t>
            </a:r>
          </a:p>
        </p:txBody>
      </p:sp>
      <p:sp>
        <p:nvSpPr>
          <p:cNvPr id="16386" name="Rectangle 3"/>
          <p:cNvSpPr>
            <a:spLocks noGrp="1"/>
          </p:cNvSpPr>
          <p:nvPr>
            <p:ph type="body" idx="1"/>
          </p:nvPr>
        </p:nvSpPr>
        <p:spPr>
          <a:xfrm>
            <a:off x="539552" y="1471210"/>
            <a:ext cx="7416824" cy="4905672"/>
          </a:xfrm>
          <a:solidFill>
            <a:schemeClr val="bg1"/>
          </a:solidFill>
        </p:spPr>
        <p:txBody>
          <a:bodyPr/>
          <a:lstStyle/>
          <a:p>
            <a:pPr>
              <a:spcBef>
                <a:spcPts val="1800"/>
              </a:spcBef>
            </a:pPr>
            <a:r>
              <a:rPr lang="is-IS" sz="1400" dirty="0" smtClean="0"/>
              <a:t>Undanfarna </a:t>
            </a:r>
            <a:r>
              <a:rPr lang="is-IS" sz="1400" dirty="0"/>
              <a:t>áratugi hefur verið lögð mikil og vaxandi áhersla á söfnun og notkun gagna af ýmsu tagi á öllum sviðum þjóðlífsins, ekki síst á vettvangi menntamála. Sjónum er beint að margvíslegum gögnum, kannski helst talnagögnum, en þó alls ekki eingöngu. Stefna um þetta er sett á oddinn jafnt hjá alþjóðastofnunum og stjórnvöldum einstakra landa. Gögn eru talin gegna lykilhlutverki við mótun og framkvæmd menntastefnu, til þess að stýra menntakerfum og innviðum þeirra, m.a. einstökum skólum og jafnvel starfi hvers kennara. M.a. er mat af ýmsu tagi, á grundvelli gagna, mikilvægur þáttur í umbótum í skólastarfi og kennurum er bent á mikilvægi leiðsagnarmats. </a:t>
            </a:r>
            <a:r>
              <a:rPr lang="is-IS" sz="1400" dirty="0" smtClean="0"/>
              <a:t>Gögn leika veigamikið hlutverk í nútímalegum kennslukerfum.</a:t>
            </a:r>
            <a:endParaRPr lang="is-IS" sz="1400" dirty="0"/>
          </a:p>
          <a:p>
            <a:pPr>
              <a:spcBef>
                <a:spcPts val="1800"/>
              </a:spcBef>
            </a:pPr>
            <a:r>
              <a:rPr lang="is-IS" sz="1400" dirty="0"/>
              <a:t>Þótt lengi megi mæra gildi gagna til að skilja og staðsetja heiminn í stóru sem smáu </a:t>
            </a:r>
            <a:r>
              <a:rPr lang="is-IS" sz="1400" dirty="0" smtClean="0"/>
              <a:t>og það sé í senn auðvelt og mikilvægt þá kann </a:t>
            </a:r>
            <a:r>
              <a:rPr lang="is-IS" sz="1400" dirty="0"/>
              <a:t>að vera að þau dugi síður til leiðsagnar í menntastarfi en oft er látið í veðri vaka; gildi þeirra sé ofmetið að því leyti. </a:t>
            </a:r>
            <a:r>
              <a:rPr lang="is-IS" sz="1400" dirty="0" smtClean="0"/>
              <a:t>Hér verður einkum fjallað </a:t>
            </a:r>
            <a:r>
              <a:rPr lang="is-IS" sz="1400" dirty="0"/>
              <a:t>um þessa síðastnefndu hlið málsins, bæði með tilvísun í mótun skólastarfs almennt, en einnig með tilvísun í það sem fram fer í skólastofunni. </a:t>
            </a:r>
            <a:r>
              <a:rPr lang="is-IS" sz="1400" dirty="0" smtClean="0"/>
              <a:t>Ég </a:t>
            </a:r>
            <a:r>
              <a:rPr lang="is-IS" sz="1400" dirty="0"/>
              <a:t>mun víkja að margvíslegum annmörkum gagna en beina sjónum sínum einkum að notkun „góðra“ gagna. </a:t>
            </a:r>
            <a:endParaRPr lang="is-IS" sz="1400" dirty="0" smtClean="0"/>
          </a:p>
          <a:p>
            <a:pPr>
              <a:spcBef>
                <a:spcPts val="1800"/>
              </a:spcBef>
            </a:pPr>
            <a:r>
              <a:rPr lang="is-IS" sz="1400" dirty="0" smtClean="0"/>
              <a:t>Flækjan sem hér vakin athygli á er mjög augljós, en jafnframt truflandi, í menntaumræðunni. En hún á við í öllum krókum og kimum nútíma samfélags. Daglega eru borin á borð dæmi úr umræðu um loftlagsmál, heilsufarsmál, málefni innflytjenda, umræðu um jöfnun lífskjara, … sem er sama eðlis. </a:t>
            </a:r>
          </a:p>
          <a:p>
            <a:pPr>
              <a:spcBef>
                <a:spcPts val="1800"/>
              </a:spcBef>
            </a:pPr>
            <a:r>
              <a:rPr lang="is-IS" sz="1400" dirty="0" smtClean="0"/>
              <a:t>Hvað varðar menntamál - erlend umræða, kannski frekar en íslensk. </a:t>
            </a:r>
            <a:endParaRPr lang="is-IS" sz="1400" dirty="0"/>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dirty="0" smtClean="0"/>
              <a:t>JTJ 27.2.2019  </a:t>
            </a:r>
            <a:r>
              <a:rPr lang="nn-NO" dirty="0" err="1" smtClean="0"/>
              <a:t>Um</a:t>
            </a:r>
            <a:r>
              <a:rPr lang="nn-NO" smtClean="0"/>
              <a:t>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a:t>
            </a:fld>
            <a:endParaRPr lang="en-US" dirty="0"/>
          </a:p>
        </p:txBody>
      </p:sp>
    </p:spTree>
    <p:extLst>
      <p:ext uri="{BB962C8B-B14F-4D97-AF65-F5344CB8AC3E}">
        <p14:creationId xmlns:p14="http://schemas.microsoft.com/office/powerpoint/2010/main" val="217604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20</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Vandinn </a:t>
            </a:r>
            <a:r>
              <a:rPr lang="is-IS" sz="2800" dirty="0">
                <a:solidFill>
                  <a:schemeClr val="bg1"/>
                </a:solidFill>
              </a:rPr>
              <a:t>við hugmyndina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0" y="1250758"/>
            <a:ext cx="9144000" cy="5470718"/>
          </a:xfrm>
          <a:solidFill>
            <a:schemeClr val="bg1"/>
          </a:solidFill>
        </p:spPr>
        <p:txBody>
          <a:bodyPr/>
          <a:lstStyle/>
          <a:p>
            <a:pPr marL="0" indent="0">
              <a:spcBef>
                <a:spcPts val="600"/>
              </a:spcBef>
              <a:buNone/>
            </a:pPr>
            <a:r>
              <a:rPr lang="is-IS" sz="2000" dirty="0" smtClean="0"/>
              <a:t>Veikleikar hugmynda </a:t>
            </a:r>
            <a:r>
              <a:rPr lang="is-IS" sz="2000" dirty="0" err="1"/>
              <a:t>Shepard</a:t>
            </a:r>
            <a:r>
              <a:rPr lang="is-IS" sz="2000" dirty="0"/>
              <a:t> og </a:t>
            </a:r>
            <a:r>
              <a:rPr lang="is-IS" sz="2000" dirty="0" smtClean="0"/>
              <a:t>félaga</a:t>
            </a:r>
          </a:p>
          <a:p>
            <a:pPr marL="742914" lvl="1" indent="-342900">
              <a:spcBef>
                <a:spcPts val="600"/>
              </a:spcBef>
              <a:buFont typeface="+mj-lt"/>
              <a:buAutoNum type="arabicPeriod"/>
            </a:pPr>
            <a:r>
              <a:rPr lang="is-IS" sz="1600" dirty="0" smtClean="0"/>
              <a:t>Skortur á gögnum um alla þætti málsins (kannski heldur skortur á skilningi á vanda nemandans), jafnvel þótt </a:t>
            </a:r>
            <a:r>
              <a:rPr lang="is-IS" sz="1600" dirty="0" err="1" smtClean="0"/>
              <a:t>Shepard</a:t>
            </a:r>
            <a:r>
              <a:rPr lang="is-IS" sz="1600" dirty="0" smtClean="0"/>
              <a:t> gangi býsna langt. </a:t>
            </a:r>
          </a:p>
          <a:p>
            <a:pPr marL="742914" lvl="1" indent="-342900">
              <a:spcBef>
                <a:spcPts val="600"/>
              </a:spcBef>
              <a:buFont typeface="+mj-lt"/>
              <a:buAutoNum type="arabicPeriod"/>
            </a:pPr>
            <a:r>
              <a:rPr lang="is-IS" sz="1600" dirty="0" smtClean="0"/>
              <a:t>Vantar umræðu um breidd hugmynda um hvaða leiðir er hægt að fara og skilningur á því hve margar ólíkar leiðir eru færar</a:t>
            </a:r>
            <a:r>
              <a:rPr lang="is-IS" sz="1600" dirty="0" smtClean="0"/>
              <a:t>.</a:t>
            </a:r>
          </a:p>
          <a:p>
            <a:pPr marL="742914" lvl="1" indent="-342900">
              <a:spcBef>
                <a:spcPts val="600"/>
              </a:spcBef>
              <a:buFont typeface="+mj-lt"/>
              <a:buAutoNum type="arabicPeriod"/>
            </a:pPr>
            <a:r>
              <a:rPr lang="is-IS" sz="1600" dirty="0" smtClean="0"/>
              <a:t>Ekki er boðið upp á endurskoðun hugmynda um undirmarkmið lykilmarkmiðs. Sem er að mínu mati alvarlegasti veikleiki </a:t>
            </a:r>
            <a:r>
              <a:rPr lang="is-IS" sz="1600" dirty="0" smtClean="0"/>
              <a:t>hugmyndarinnar </a:t>
            </a:r>
            <a:r>
              <a:rPr lang="is-IS" sz="1600" dirty="0" smtClean="0"/>
              <a:t>um </a:t>
            </a:r>
            <a:r>
              <a:rPr lang="is-IS" sz="1600" dirty="0" smtClean="0"/>
              <a:t>„</a:t>
            </a:r>
            <a:r>
              <a:rPr lang="is-IS" sz="1600" dirty="0" err="1" smtClean="0"/>
              <a:t>learning</a:t>
            </a:r>
            <a:r>
              <a:rPr lang="is-IS" sz="1600" dirty="0" smtClean="0"/>
              <a:t> </a:t>
            </a:r>
            <a:r>
              <a:rPr lang="is-IS" sz="1600" dirty="0" err="1" smtClean="0"/>
              <a:t>progression</a:t>
            </a:r>
            <a:r>
              <a:rPr lang="is-IS" sz="1600" dirty="0" smtClean="0"/>
              <a:t>“</a:t>
            </a:r>
            <a:endParaRPr lang="is-IS" sz="1600" dirty="0"/>
          </a:p>
          <a:p>
            <a:pPr marL="1142929" lvl="2" indent="-342900">
              <a:spcBef>
                <a:spcPts val="600"/>
              </a:spcBef>
              <a:buFont typeface="+mj-lt"/>
              <a:buAutoNum type="arabicPeriod"/>
            </a:pPr>
            <a:r>
              <a:rPr lang="is-IS" sz="1400" dirty="0" smtClean="0"/>
              <a:t>Sjá athugasemdir </a:t>
            </a:r>
            <a:r>
              <a:rPr lang="is-IS" sz="1400" dirty="0" err="1" smtClean="0"/>
              <a:t>Wiliam</a:t>
            </a:r>
            <a:r>
              <a:rPr lang="is-IS" sz="1400" dirty="0" smtClean="0"/>
              <a:t>, D. (2018). </a:t>
            </a:r>
            <a:r>
              <a:rPr lang="en-US" sz="1400" dirty="0"/>
              <a:t>How Can Assessment Support Learning? </a:t>
            </a:r>
            <a:r>
              <a:rPr lang="en-US" sz="1200" dirty="0"/>
              <a:t>A Response to </a:t>
            </a:r>
            <a:r>
              <a:rPr lang="en-US" sz="1200" dirty="0" smtClean="0"/>
              <a:t>Wilson and </a:t>
            </a:r>
            <a:r>
              <a:rPr lang="en-US" sz="1200" dirty="0"/>
              <a:t>Shepard, </a:t>
            </a:r>
            <a:r>
              <a:rPr lang="en-US" sz="1200" dirty="0" err="1"/>
              <a:t>Penuel</a:t>
            </a:r>
            <a:r>
              <a:rPr lang="en-US" sz="1200" dirty="0"/>
              <a:t>, and </a:t>
            </a:r>
            <a:r>
              <a:rPr lang="en-US" sz="1200" dirty="0" smtClean="0"/>
              <a:t>Pellegrino. Educational </a:t>
            </a:r>
            <a:r>
              <a:rPr lang="en-US" sz="1200" dirty="0"/>
              <a:t>Measurement: Issues and </a:t>
            </a:r>
            <a:r>
              <a:rPr lang="en-US" sz="1200" dirty="0" smtClean="0"/>
              <a:t>Practice, Spring </a:t>
            </a:r>
            <a:r>
              <a:rPr lang="en-US" sz="1200" dirty="0"/>
              <a:t>2018, Vol. 37, No. 1, pp. 42–44</a:t>
            </a:r>
          </a:p>
          <a:p>
            <a:pPr marL="1142929" lvl="2" indent="-342900">
              <a:spcBef>
                <a:spcPts val="600"/>
              </a:spcBef>
              <a:buFont typeface="+mj-lt"/>
              <a:buAutoNum type="arabicPeriod"/>
            </a:pPr>
            <a:r>
              <a:rPr lang="is-IS" sz="1400" dirty="0" smtClean="0"/>
              <a:t>Hugmyndin </a:t>
            </a:r>
            <a:r>
              <a:rPr lang="is-IS" sz="1400" dirty="0" smtClean="0"/>
              <a:t>um grundvallarhugmyndir, grundvallarþekkingu (sem tengist </a:t>
            </a:r>
            <a:r>
              <a:rPr lang="is-IS" sz="1400" i="1" dirty="0" err="1" smtClean="0"/>
              <a:t>learning</a:t>
            </a:r>
            <a:r>
              <a:rPr lang="is-IS" sz="1400" i="1" dirty="0" smtClean="0"/>
              <a:t> </a:t>
            </a:r>
            <a:r>
              <a:rPr lang="is-IS" sz="1400" i="1" dirty="0" err="1" smtClean="0"/>
              <a:t>progression</a:t>
            </a:r>
            <a:r>
              <a:rPr lang="is-IS" sz="1400" dirty="0" smtClean="0"/>
              <a:t>). „Allir verða að ná valdi á grunninum“ stenst ekki – það er </a:t>
            </a:r>
            <a:r>
              <a:rPr lang="is-IS" sz="1400" dirty="0" smtClean="0"/>
              <a:t>sennilega enginn „einn grunnur</a:t>
            </a:r>
            <a:r>
              <a:rPr lang="is-IS" sz="1400" dirty="0" smtClean="0"/>
              <a:t>“. </a:t>
            </a:r>
          </a:p>
          <a:p>
            <a:pPr marL="1142929" lvl="2" indent="-342900">
              <a:spcBef>
                <a:spcPts val="600"/>
              </a:spcBef>
              <a:buFont typeface="+mj-lt"/>
              <a:buAutoNum type="arabicPeriod"/>
            </a:pPr>
            <a:r>
              <a:rPr lang="is-IS" sz="1400" dirty="0" smtClean="0"/>
              <a:t>Hugmyndir Tom Fox um </a:t>
            </a:r>
            <a:r>
              <a:rPr lang="is-IS" sz="1400" dirty="0" err="1" smtClean="0"/>
              <a:t>edGe-ucation</a:t>
            </a:r>
            <a:endParaRPr lang="is-IS" sz="1400" dirty="0" smtClean="0"/>
          </a:p>
          <a:p>
            <a:pPr marL="800029" lvl="2" indent="0">
              <a:spcBef>
                <a:spcPts val="600"/>
              </a:spcBef>
              <a:buNone/>
            </a:pPr>
            <a:r>
              <a:rPr lang="en-US" sz="1200" dirty="0" smtClean="0"/>
              <a:t>Tom Fox (2013). Evidence </a:t>
            </a:r>
            <a:r>
              <a:rPr lang="en-US" sz="1200" dirty="0"/>
              <a:t>for Addressing the Unsolved through </a:t>
            </a:r>
            <a:r>
              <a:rPr lang="en-US" sz="1200" dirty="0" err="1"/>
              <a:t>e</a:t>
            </a:r>
            <a:r>
              <a:rPr lang="en-US" sz="1200" dirty="0" err="1" smtClean="0"/>
              <a:t>dGe-ucating</a:t>
            </a:r>
            <a:r>
              <a:rPr lang="en-US" sz="1200" dirty="0" smtClean="0"/>
              <a:t> </a:t>
            </a:r>
            <a:r>
              <a:rPr lang="en-US" sz="1200" dirty="0" smtClean="0"/>
              <a:t>or - </a:t>
            </a:r>
            <a:r>
              <a:rPr lang="en-US" sz="1200" dirty="0"/>
              <a:t>Can Informing Science Promote Democratic Knowledge Production</a:t>
            </a:r>
            <a:r>
              <a:rPr lang="en-US" sz="1200" dirty="0" smtClean="0"/>
              <a:t>? </a:t>
            </a:r>
            <a:r>
              <a:rPr lang="is-IS" sz="1100" dirty="0">
                <a:hlinkClick r:id="rId2"/>
              </a:rPr>
              <a:t>https://</a:t>
            </a:r>
            <a:r>
              <a:rPr lang="is-IS" sz="1100" dirty="0" smtClean="0">
                <a:hlinkClick r:id="rId2"/>
              </a:rPr>
              <a:t>doi.org/10.28945/1886</a:t>
            </a:r>
            <a:r>
              <a:rPr lang="is-IS" sz="1100" dirty="0" smtClean="0"/>
              <a:t> </a:t>
            </a:r>
          </a:p>
          <a:p>
            <a:pPr marL="800029" lvl="2" indent="0">
              <a:spcBef>
                <a:spcPts val="600"/>
              </a:spcBef>
              <a:buNone/>
            </a:pPr>
            <a:r>
              <a:rPr lang="is-IS" sz="1400" dirty="0" smtClean="0"/>
              <a:t>„</a:t>
            </a:r>
            <a:r>
              <a:rPr lang="en-US" sz="1400" dirty="0" err="1" smtClean="0"/>
              <a:t>EdGe-ucating</a:t>
            </a:r>
            <a:r>
              <a:rPr lang="en-US" sz="1400" dirty="0" smtClean="0"/>
              <a:t> </a:t>
            </a:r>
            <a:r>
              <a:rPr lang="en-US" sz="1400" dirty="0"/>
              <a:t>is a process aimed to democratize intellectual breakthroughs, replacing more recent assumptions about specialized experts being the only ones who can create new knowledge</a:t>
            </a:r>
            <a:r>
              <a:rPr lang="en-US" sz="1400" dirty="0" smtClean="0"/>
              <a:t>. …. This </a:t>
            </a:r>
            <a:r>
              <a:rPr lang="en-US" sz="1400" dirty="0"/>
              <a:t>article has suggested how a learning society can be defined as a culture in which citizens with little previous training can be supported and guided to work on intellectual unknowns. We can create strategies for engaging citizen’s imaginations that will restructure, replace, or at least alter the templates which educators, researchers, and most problem solvers have been applying since ancient times</a:t>
            </a:r>
            <a:r>
              <a:rPr lang="en-US" sz="1400" dirty="0" smtClean="0"/>
              <a:t>.”</a:t>
            </a:r>
            <a:endParaRPr lang="is-IS" sz="1400" dirty="0" smtClean="0"/>
          </a:p>
        </p:txBody>
      </p:sp>
    </p:spTree>
    <p:extLst>
      <p:ext uri="{BB962C8B-B14F-4D97-AF65-F5344CB8AC3E}">
        <p14:creationId xmlns:p14="http://schemas.microsoft.com/office/powerpoint/2010/main" val="158694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21</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Vandinn </a:t>
            </a:r>
            <a:r>
              <a:rPr lang="is-IS" sz="2800" dirty="0">
                <a:solidFill>
                  <a:schemeClr val="bg1"/>
                </a:solidFill>
              </a:rPr>
              <a:t>við hugmyndina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0" indent="0">
              <a:spcBef>
                <a:spcPts val="1800"/>
              </a:spcBef>
              <a:buNone/>
            </a:pPr>
            <a:r>
              <a:rPr lang="is-IS" sz="1600" dirty="0" smtClean="0"/>
              <a:t>Annmarkar </a:t>
            </a:r>
            <a:r>
              <a:rPr lang="is-IS" sz="1600" dirty="0" smtClean="0"/>
              <a:t>hugmyndarinnar um leiðsagnarmat eru a.m.k. þrenns konar</a:t>
            </a:r>
          </a:p>
          <a:p>
            <a:pPr marL="857214" lvl="1" indent="-457200">
              <a:spcBef>
                <a:spcPts val="1800"/>
              </a:spcBef>
              <a:buAutoNum type="arabicPeriod"/>
            </a:pPr>
            <a:r>
              <a:rPr lang="is-IS" sz="1600" dirty="0" smtClean="0"/>
              <a:t>Mikil áhersla á námsmat dregur athygli í allt of ríkum mæli að matinu (</a:t>
            </a:r>
            <a:r>
              <a:rPr lang="is-IS" sz="1600" dirty="0" err="1" smtClean="0"/>
              <a:t>assessment</a:t>
            </a:r>
            <a:r>
              <a:rPr lang="is-IS" sz="1600" dirty="0" smtClean="0"/>
              <a:t>) sem er oft mjög snúið  og getur orðið þunglamalegt. Það yrði mikið áhyggjuefni ef umræða um menntun og skólastarf snerist að </a:t>
            </a:r>
            <a:r>
              <a:rPr lang="is-IS" sz="1600" dirty="0" smtClean="0"/>
              <a:t>verulegu </a:t>
            </a:r>
            <a:r>
              <a:rPr lang="is-IS" sz="1600" dirty="0" smtClean="0"/>
              <a:t>leyti um þetta efni. Námsmat er í eðli sínu mjög snúið mál, einkum hvað varðar réttmætisþáttinn og krefst mikillar þekkingar af hálfu bæði kerfisins og kennara kennara. </a:t>
            </a:r>
            <a:r>
              <a:rPr lang="is-IS" sz="1600" dirty="0" smtClean="0"/>
              <a:t>Margir </a:t>
            </a:r>
            <a:r>
              <a:rPr lang="is-IS" sz="1600" dirty="0" smtClean="0"/>
              <a:t>sem skrifa um </a:t>
            </a:r>
            <a:r>
              <a:rPr lang="is-IS" sz="1600" dirty="0" smtClean="0"/>
              <a:t>gagnamál (</a:t>
            </a:r>
            <a:r>
              <a:rPr lang="is-IS" sz="1600" dirty="0" err="1" smtClean="0"/>
              <a:t>data</a:t>
            </a:r>
            <a:r>
              <a:rPr lang="is-IS" sz="1600" dirty="0" smtClean="0"/>
              <a:t>, </a:t>
            </a:r>
            <a:r>
              <a:rPr lang="is-IS" sz="1600" dirty="0" err="1" smtClean="0"/>
              <a:t>measurement</a:t>
            </a:r>
            <a:r>
              <a:rPr lang="is-IS" sz="1600" dirty="0" smtClean="0"/>
              <a:t>, </a:t>
            </a:r>
            <a:r>
              <a:rPr lang="is-IS" sz="1600" dirty="0" err="1" smtClean="0"/>
              <a:t>evidence</a:t>
            </a:r>
            <a:r>
              <a:rPr lang="is-IS" sz="1600" dirty="0" smtClean="0"/>
              <a:t>), </a:t>
            </a:r>
            <a:r>
              <a:rPr lang="is-IS" sz="1600" dirty="0" smtClean="0"/>
              <a:t>telja ekkert vitlegt hægt að gera nema á grundvelli gagna. </a:t>
            </a:r>
          </a:p>
          <a:p>
            <a:pPr marL="857214" lvl="1" indent="-457200">
              <a:spcBef>
                <a:spcPts val="1800"/>
              </a:spcBef>
              <a:buAutoNum type="arabicPeriod"/>
            </a:pPr>
            <a:r>
              <a:rPr lang="is-IS" sz="1600" dirty="0"/>
              <a:t>Mikil áhersla á námsmat </a:t>
            </a:r>
            <a:r>
              <a:rPr lang="is-IS" sz="1600" dirty="0" smtClean="0"/>
              <a:t>dregur, óvart, athygli frá umræðu um markmið kennslu, skólastarfs og einkum menntunar almennt. </a:t>
            </a:r>
            <a:r>
              <a:rPr lang="is-IS" sz="1600" dirty="0"/>
              <a:t>Það er áleitin spurning hve miklu púðri tíma, fagmennsku og fjármuna skuli verja til þessa þáttar, t.d. Í stað þess að ræða námskrá og markmið. </a:t>
            </a:r>
            <a:endParaRPr lang="is-IS" sz="1600" dirty="0" smtClean="0"/>
          </a:p>
          <a:p>
            <a:pPr marL="857214" lvl="1" indent="-457200">
              <a:spcBef>
                <a:spcPts val="1800"/>
              </a:spcBef>
              <a:buAutoNum type="arabicPeriod"/>
            </a:pPr>
            <a:r>
              <a:rPr lang="is-IS" sz="1600" dirty="0" smtClean="0"/>
              <a:t>Hætt er við að mikil </a:t>
            </a:r>
            <a:r>
              <a:rPr lang="is-IS" sz="1600" dirty="0"/>
              <a:t>áhersla á </a:t>
            </a:r>
            <a:r>
              <a:rPr lang="is-IS" sz="1600" dirty="0" smtClean="0"/>
              <a:t>námsmat, óvart, þrengi sjónarhorn kennarans (og skólans og kerfisins) þannig að viðbrögð við niðurstöðum verði þröng og fyrir bragðið bæði </a:t>
            </a:r>
            <a:r>
              <a:rPr lang="is-IS" sz="1600" dirty="0" err="1" smtClean="0"/>
              <a:t>ómarkviss</a:t>
            </a:r>
            <a:r>
              <a:rPr lang="is-IS" sz="1600" dirty="0" smtClean="0"/>
              <a:t>, gagnslítil og jafnvel röng. Þetta þarf þó ekki að vera þannig og hér kallaði ég til sögunnar, </a:t>
            </a:r>
            <a:r>
              <a:rPr lang="is-IS" sz="1600" dirty="0" err="1" smtClean="0"/>
              <a:t>Lorrie</a:t>
            </a:r>
            <a:r>
              <a:rPr lang="is-IS" sz="1600" dirty="0" smtClean="0"/>
              <a:t> </a:t>
            </a:r>
            <a:r>
              <a:rPr lang="is-IS" sz="1600" dirty="0" err="1" smtClean="0"/>
              <a:t>Shepard</a:t>
            </a:r>
            <a:r>
              <a:rPr lang="is-IS" sz="1600" dirty="0" smtClean="0"/>
              <a:t>, </a:t>
            </a:r>
            <a:r>
              <a:rPr lang="is-IS" sz="1600" dirty="0" err="1" smtClean="0"/>
              <a:t>Dylan</a:t>
            </a:r>
            <a:r>
              <a:rPr lang="is-IS" sz="1600" dirty="0" smtClean="0"/>
              <a:t> </a:t>
            </a:r>
            <a:r>
              <a:rPr lang="is-IS" sz="1600" dirty="0" err="1" smtClean="0"/>
              <a:t>Wiliam</a:t>
            </a:r>
            <a:r>
              <a:rPr lang="is-IS" sz="1600" dirty="0" smtClean="0"/>
              <a:t> og </a:t>
            </a:r>
            <a:r>
              <a:rPr lang="is-IS" sz="1600" dirty="0" smtClean="0"/>
              <a:t>fleiri – síðan t.d. Tom Fox. </a:t>
            </a:r>
            <a:endParaRPr lang="is-IS" sz="1600" dirty="0" smtClean="0"/>
          </a:p>
          <a:p>
            <a:pPr marL="400014" lvl="1" indent="0">
              <a:spcBef>
                <a:spcPts val="1800"/>
              </a:spcBef>
              <a:buNone/>
            </a:pPr>
            <a:r>
              <a:rPr lang="is-IS" sz="1600" dirty="0" smtClean="0"/>
              <a:t>En þrátt fyrir yfirveguð og upplýst viðbrögð er </a:t>
            </a:r>
            <a:r>
              <a:rPr lang="is-IS" sz="1600" dirty="0" smtClean="0"/>
              <a:t>mörgum spurningum </a:t>
            </a:r>
            <a:r>
              <a:rPr lang="is-IS" sz="1600" dirty="0" err="1" smtClean="0"/>
              <a:t>ósvarað</a:t>
            </a:r>
            <a:r>
              <a:rPr lang="is-IS" sz="1600" dirty="0" smtClean="0"/>
              <a:t> um tengsl mats og kennslu. </a:t>
            </a:r>
            <a:endParaRPr lang="is-IS" sz="1600" dirty="0" smtClean="0"/>
          </a:p>
          <a:p>
            <a:pPr marL="857214" lvl="1" indent="-457200">
              <a:spcBef>
                <a:spcPts val="1800"/>
              </a:spcBef>
              <a:buAutoNum type="arabicPeriod"/>
            </a:pPr>
            <a:endParaRPr lang="is-IS" sz="1200" dirty="0" smtClean="0"/>
          </a:p>
        </p:txBody>
      </p:sp>
    </p:spTree>
    <p:extLst>
      <p:ext uri="{BB962C8B-B14F-4D97-AF65-F5344CB8AC3E}">
        <p14:creationId xmlns:p14="http://schemas.microsoft.com/office/powerpoint/2010/main" val="227301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22</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2">
                  <a:lumMod val="50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r>
              <a:rPr lang="is-IS" sz="2200" i="1" dirty="0" smtClean="0">
                <a:solidFill>
                  <a:schemeClr val="bg1"/>
                </a:solidFill>
              </a:rPr>
              <a:t>Hvað </a:t>
            </a:r>
            <a:r>
              <a:rPr lang="is-IS" sz="2200" i="1" dirty="0">
                <a:solidFill>
                  <a:schemeClr val="bg1"/>
                </a:solidFill>
              </a:rPr>
              <a:t>þarf að hafa </a:t>
            </a:r>
            <a:r>
              <a:rPr lang="is-IS" sz="2200" i="1" dirty="0"/>
              <a:t>hugfast þegar menntakerfi byggja starf sitt á gögnum?</a:t>
            </a:r>
          </a:p>
        </p:txBody>
      </p:sp>
      <p:sp>
        <p:nvSpPr>
          <p:cNvPr id="16386" name="Rectangle 3"/>
          <p:cNvSpPr>
            <a:spLocks noGrp="1"/>
          </p:cNvSpPr>
          <p:nvPr>
            <p:ph type="body" idx="1"/>
          </p:nvPr>
        </p:nvSpPr>
        <p:spPr>
          <a:xfrm>
            <a:off x="35496" y="1346282"/>
            <a:ext cx="9108504" cy="5511718"/>
          </a:xfrm>
          <a:solidFill>
            <a:schemeClr val="bg1"/>
          </a:solidFill>
        </p:spPr>
        <p:txBody>
          <a:bodyPr/>
          <a:lstStyle/>
          <a:p>
            <a:pPr marL="342900" indent="-342900">
              <a:spcBef>
                <a:spcPts val="1800"/>
              </a:spcBef>
              <a:buAutoNum type="arabicPeriod"/>
            </a:pPr>
            <a:r>
              <a:rPr lang="is-IS" sz="1800" i="1" dirty="0" smtClean="0"/>
              <a:t>Hvaða vanda er verið að leysa, þegar gögnum er safnað – að hvaða marki er hann skilgreindur með gögnunum?</a:t>
            </a:r>
          </a:p>
          <a:p>
            <a:pPr marL="400014" lvl="1" indent="0">
              <a:spcBef>
                <a:spcPts val="1800"/>
              </a:spcBef>
              <a:buNone/>
            </a:pPr>
            <a:r>
              <a:rPr lang="is-IS" sz="1400" i="1" dirty="0" smtClean="0"/>
              <a:t>Þau skilgreina aldrei vanda, en gefa oft skýr merki miðað við viðmið sem eru sett á allt </a:t>
            </a:r>
            <a:r>
              <a:rPr lang="is-IS" sz="1400" i="1" dirty="0" smtClean="0"/>
              <a:t>annan </a:t>
            </a:r>
            <a:r>
              <a:rPr lang="is-IS" sz="1400" i="1" dirty="0" smtClean="0"/>
              <a:t>hátt. Áleitin spurning er að hvaða marki gögn geti skilgreint viðmið. Markmið uppeldis og menntunar ákvarðast ekki af gögnum.</a:t>
            </a:r>
          </a:p>
          <a:p>
            <a:pPr marL="342900" indent="-342900">
              <a:spcBef>
                <a:spcPts val="1800"/>
              </a:spcBef>
              <a:buAutoNum type="arabicPeriod"/>
            </a:pPr>
            <a:r>
              <a:rPr lang="is-IS" sz="1800" i="1" dirty="0" smtClean="0"/>
              <a:t>Hve vel skilgreina gögnin lokatakmarkið?</a:t>
            </a:r>
          </a:p>
          <a:p>
            <a:pPr marL="400014" lvl="1" indent="0">
              <a:spcBef>
                <a:spcPts val="1800"/>
              </a:spcBef>
              <a:buNone/>
            </a:pPr>
            <a:r>
              <a:rPr lang="is-IS" sz="1400" i="1" dirty="0" smtClean="0"/>
              <a:t>Þau skilgreina aldrei lokamarkið, eða undirmarkmið, en séu þau skilgreind þá er munurinn á milli núverandi </a:t>
            </a:r>
            <a:r>
              <a:rPr lang="is-IS" sz="1400" i="1" dirty="0" smtClean="0"/>
              <a:t>stöðu og </a:t>
            </a:r>
            <a:r>
              <a:rPr lang="is-IS" sz="1400" i="1" dirty="0" smtClean="0"/>
              <a:t>draumastöðu þekktur (að </a:t>
            </a:r>
            <a:r>
              <a:rPr lang="is-IS" sz="1400" i="1" dirty="0" err="1" smtClean="0"/>
              <a:t>e-m</a:t>
            </a:r>
            <a:r>
              <a:rPr lang="is-IS" sz="1400" i="1" dirty="0" smtClean="0"/>
              <a:t> hluta) – en ekkert annað.</a:t>
            </a:r>
          </a:p>
          <a:p>
            <a:pPr marL="342900" indent="-342900">
              <a:spcBef>
                <a:spcPts val="1800"/>
              </a:spcBef>
              <a:buAutoNum type="arabicPeriod"/>
            </a:pPr>
            <a:r>
              <a:rPr lang="is-IS" sz="1800" i="1" dirty="0" smtClean="0"/>
              <a:t>Hve vel skilgreina gögnin hvaða leiðir koma til greina?</a:t>
            </a:r>
          </a:p>
          <a:p>
            <a:pPr marL="400014" lvl="1" indent="0">
              <a:spcBef>
                <a:spcPts val="1800"/>
              </a:spcBef>
              <a:buNone/>
            </a:pPr>
            <a:r>
              <a:rPr lang="is-IS" sz="1400" i="1" dirty="0" smtClean="0"/>
              <a:t>Þau gera það alls ekki. Búi kennari yfir námskrá í smáatriðum og </a:t>
            </a:r>
            <a:r>
              <a:rPr lang="is-IS" sz="1400" i="1" dirty="0" smtClean="0"/>
              <a:t>hafi mjög </a:t>
            </a:r>
            <a:r>
              <a:rPr lang="is-IS" sz="1400" i="1" dirty="0" smtClean="0"/>
              <a:t>skýra starfskenningu varðandi tiltekin viðfangsefni þá mun þetta tvennt móta viðbrögð hans, en ekki gögnin sjálf. Þess vegna er matið ekki mótandi heldur aðrir þættir. Að breyttu breytanda á það sama við um viðbrögð við öllum gögnum um stöðu skóla eða kerfis. </a:t>
            </a:r>
            <a:endParaRPr lang="is-IS" sz="1400" i="1" dirty="0"/>
          </a:p>
          <a:p>
            <a:pPr marL="0" lvl="1" indent="0">
              <a:spcBef>
                <a:spcPts val="1800"/>
              </a:spcBef>
              <a:buNone/>
            </a:pPr>
            <a:r>
              <a:rPr lang="is-IS" sz="1400" i="1" dirty="0" smtClean="0"/>
              <a:t>Þegar fólk áttar sig á því að </a:t>
            </a:r>
            <a:r>
              <a:rPr lang="is-IS" sz="1400" i="1" dirty="0" smtClean="0"/>
              <a:t>handbær </a:t>
            </a:r>
            <a:r>
              <a:rPr lang="is-IS" sz="1400" i="1" dirty="0" smtClean="0"/>
              <a:t>gögn svara ekki þessum þremur spurningum þá telja margir að það muni leysa einhvern vanda að safna bara meiri gögnum (það vantar gögn!). En </a:t>
            </a:r>
            <a:r>
              <a:rPr lang="is-IS" sz="1400" i="1" dirty="0" smtClean="0"/>
              <a:t>viðbótargögn leysa ekki þennan þríþætta vanda.</a:t>
            </a:r>
            <a:endParaRPr lang="is-IS" sz="1800" i="1" dirty="0" smtClean="0"/>
          </a:p>
          <a:p>
            <a:pPr marL="0" indent="0">
              <a:spcBef>
                <a:spcPts val="1800"/>
              </a:spcBef>
              <a:buNone/>
            </a:pPr>
            <a:r>
              <a:rPr lang="is-IS" sz="1800" i="1" dirty="0" smtClean="0"/>
              <a:t>Af þessum þremur ástæðum er </a:t>
            </a:r>
            <a:r>
              <a:rPr lang="is-IS" sz="1800" i="1" dirty="0" err="1" smtClean="0"/>
              <a:t>vægt</a:t>
            </a:r>
            <a:r>
              <a:rPr lang="is-IS" sz="1800" i="1" dirty="0" smtClean="0"/>
              <a:t> til orða tekið þegar fullyrt er um „óvissu </a:t>
            </a:r>
            <a:r>
              <a:rPr lang="is-IS" sz="1800" i="1" dirty="0"/>
              <a:t>um leiðsagnargildi </a:t>
            </a:r>
            <a:r>
              <a:rPr lang="is-IS" sz="1800" i="1" dirty="0" smtClean="0"/>
              <a:t>gagna“. </a:t>
            </a:r>
            <a:r>
              <a:rPr lang="is-IS" sz="1800" i="1" dirty="0" smtClean="0"/>
              <a:t>Umræða um þetta ætti að vera mjög lifandi. </a:t>
            </a:r>
            <a:endParaRPr lang="is-IS" sz="1800" i="1" dirty="0"/>
          </a:p>
        </p:txBody>
      </p:sp>
    </p:spTree>
    <p:extLst>
      <p:ext uri="{BB962C8B-B14F-4D97-AF65-F5344CB8AC3E}">
        <p14:creationId xmlns:p14="http://schemas.microsoft.com/office/powerpoint/2010/main" val="21520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2058" cy="37140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010" y="2542032"/>
            <a:ext cx="5752990" cy="431596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fi-FI" smtClean="0"/>
              <a:t>JTJ 27.2.2019  Um leiðsagnargildi gagna</a:t>
            </a:r>
            <a:endParaRPr lang="is-IS" dirty="0"/>
          </a:p>
        </p:txBody>
      </p:sp>
      <p:sp>
        <p:nvSpPr>
          <p:cNvPr id="5" name="Title 1"/>
          <p:cNvSpPr>
            <a:spLocks noGrp="1"/>
          </p:cNvSpPr>
          <p:nvPr>
            <p:ph type="title"/>
          </p:nvPr>
        </p:nvSpPr>
        <p:spPr>
          <a:xfrm>
            <a:off x="6003840" y="836712"/>
            <a:ext cx="2564306" cy="1134040"/>
          </a:xfrm>
        </p:spPr>
        <p:txBody>
          <a:bodyPr/>
          <a:lstStyle/>
          <a:p>
            <a:r>
              <a:rPr lang="is-IS" sz="2800" dirty="0" smtClean="0">
                <a:cs typeface="Arial" charset="0"/>
              </a:rPr>
              <a:t>Takk fyrir áheyrnina</a:t>
            </a:r>
            <a:endParaRPr lang="is-IS" sz="2800" dirty="0">
              <a:cs typeface="Arial" charset="0"/>
            </a:endParaRPr>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23</a:t>
            </a:fld>
            <a:endParaRPr lang="en-US" dirty="0"/>
          </a:p>
        </p:txBody>
      </p:sp>
    </p:spTree>
    <p:extLst>
      <p:ext uri="{BB962C8B-B14F-4D97-AF65-F5344CB8AC3E}">
        <p14:creationId xmlns:p14="http://schemas.microsoft.com/office/powerpoint/2010/main" val="6615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Lykilspurning</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3</a:t>
            </a:fld>
            <a:endParaRPr lang="en-US" dirty="0"/>
          </a:p>
        </p:txBody>
      </p:sp>
      <p:sp>
        <p:nvSpPr>
          <p:cNvPr id="16386" name="Rectangle 3"/>
          <p:cNvSpPr>
            <a:spLocks noGrp="1"/>
          </p:cNvSpPr>
          <p:nvPr>
            <p:ph type="body" idx="1"/>
          </p:nvPr>
        </p:nvSpPr>
        <p:spPr>
          <a:xfrm>
            <a:off x="0" y="1250571"/>
            <a:ext cx="9108504" cy="5470905"/>
          </a:xfrm>
          <a:solidFill>
            <a:schemeClr val="bg1"/>
          </a:solidFill>
        </p:spPr>
        <p:txBody>
          <a:bodyPr/>
          <a:lstStyle/>
          <a:p>
            <a:pPr marL="0" indent="0">
              <a:spcBef>
                <a:spcPts val="1800"/>
              </a:spcBef>
              <a:buNone/>
            </a:pPr>
            <a:r>
              <a:rPr lang="is-IS" sz="1800" dirty="0" smtClean="0"/>
              <a:t>Mál mitt snýst um tiltekna spurningu: </a:t>
            </a:r>
          </a:p>
          <a:p>
            <a:pPr marL="357188" indent="0">
              <a:spcBef>
                <a:spcPts val="1800"/>
              </a:spcBef>
              <a:buNone/>
            </a:pPr>
            <a:r>
              <a:rPr lang="is-IS" sz="1800" dirty="0" smtClean="0"/>
              <a:t>Hve skýra leiðsögn gefa gögn um hvað eigi að gera; hver gætu verið eða eigi að vera næstu skref í tilteknu máli? </a:t>
            </a:r>
          </a:p>
          <a:p>
            <a:pPr>
              <a:spcBef>
                <a:spcPts val="1800"/>
              </a:spcBef>
              <a:buFont typeface="Arial" panose="020B0604020202020204" pitchFamily="34" charset="0"/>
              <a:buChar char="•"/>
            </a:pPr>
            <a:r>
              <a:rPr lang="is-IS" sz="1800" dirty="0" smtClean="0"/>
              <a:t>Hér hef ég í huga margar tegundir gagna, m.a. viðtalsgögn og töluleg gögn, t.d. staðtölur eða einkunnir. Ég hef líka í huga breitt litróf viðfangsefna, allt frá stefnumörkun stjórnvalda til áhersluatriða einstakra skóla til samspils kennara og einstakra nemenda. </a:t>
            </a:r>
          </a:p>
          <a:p>
            <a:pPr>
              <a:spcBef>
                <a:spcPts val="1800"/>
              </a:spcBef>
              <a:buFont typeface="Arial" panose="020B0604020202020204" pitchFamily="34" charset="0"/>
              <a:buChar char="•"/>
            </a:pPr>
            <a:r>
              <a:rPr lang="is-IS" sz="1800" dirty="0" smtClean="0"/>
              <a:t>Það má ekki rugla því saman að e-ð þurfi að gera vegna þess að ástandið sé ekki nægilega gott - og því, hvað beri að gera. Gögn geta sýnt að miðað við tiltekin viðmið þá þurfi að sinna tilteknum hópum betur, eða berja í tiltekna bresti í skólastarfi eða hjá tilteknum nemendahópum. Eða þá að einhverjir nemendur þurfi að bæta frammistöðu sína – þurfi að ná betri árangri. Gögnin sýni þetta, enda hafi tiltekin viðmið verið sett ( -- -- án viðmiðanna geta gögnin verið ótrúlega gagnslítil).</a:t>
            </a:r>
          </a:p>
          <a:p>
            <a:pPr>
              <a:spcBef>
                <a:spcPts val="1800"/>
              </a:spcBef>
              <a:buFont typeface="Arial" panose="020B0604020202020204" pitchFamily="34" charset="0"/>
              <a:buChar char="•"/>
            </a:pPr>
            <a:r>
              <a:rPr lang="is-IS" sz="1800" dirty="0" smtClean="0"/>
              <a:t>Spurningin á sér rætur í fræðilegri umræðu um gildi gagna. Einnig í mati á stefnumörkun sem felst í áherslu á gagnasöfnun í öllum lögum menntageirans. Vitanlega einnig í  spurningu um hvaða áherslu eigi að leggja á gögn í menntun fagfólks í menntageiranum. Þetta verður þess vegna lykilspurning í faglegri umræðu um menntamál. </a:t>
            </a:r>
          </a:p>
        </p:txBody>
      </p:sp>
      <p:sp>
        <p:nvSpPr>
          <p:cNvPr id="3" name="Rectangle 2"/>
          <p:cNvSpPr/>
          <p:nvPr/>
        </p:nvSpPr>
        <p:spPr>
          <a:xfrm>
            <a:off x="251520" y="1628800"/>
            <a:ext cx="8712968" cy="792088"/>
          </a:xfrm>
          <a:prstGeom prst="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46331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Umhugsunarefni  sem fram koma í máli mínu</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4</a:t>
            </a:fld>
            <a:endParaRPr lang="en-US" dirty="0"/>
          </a:p>
        </p:txBody>
      </p:sp>
      <p:sp>
        <p:nvSpPr>
          <p:cNvPr id="16386" name="Rectangle 3"/>
          <p:cNvSpPr>
            <a:spLocks noGrp="1"/>
          </p:cNvSpPr>
          <p:nvPr>
            <p:ph type="body" idx="1"/>
          </p:nvPr>
        </p:nvSpPr>
        <p:spPr>
          <a:xfrm>
            <a:off x="-36512" y="1250571"/>
            <a:ext cx="9180512" cy="5470905"/>
          </a:xfrm>
          <a:solidFill>
            <a:schemeClr val="bg1"/>
          </a:solidFill>
        </p:spPr>
        <p:txBody>
          <a:bodyPr/>
          <a:lstStyle/>
          <a:p>
            <a:pPr marL="271463" indent="-271463">
              <a:spcBef>
                <a:spcPts val="1800"/>
              </a:spcBef>
            </a:pPr>
            <a:r>
              <a:rPr lang="is-IS" sz="1400" dirty="0" smtClean="0"/>
              <a:t>Gögn geta sagt okkur frá stöðu mála og góð gögn eru í því efni ómetanleg. Oft benda þau okkur á að staðan sé slæm eða afar slæm. Þau geta sömuleiðis gefið til kynna að hún sé afar góð, t.d. að tilteknum árangri sé náð. Vandinn er að gögnin sjálf tilgreina hvorki slæma né góða stöðu, heldur aðeins hver hún er.</a:t>
            </a:r>
          </a:p>
          <a:p>
            <a:pPr marL="271463" indent="-271463">
              <a:spcBef>
                <a:spcPts val="1800"/>
              </a:spcBef>
            </a:pPr>
            <a:r>
              <a:rPr lang="is-IS" sz="1400" dirty="0" smtClean="0"/>
              <a:t>Það eru tiltekin viðmið eða gildi sem segja til um </a:t>
            </a:r>
            <a:r>
              <a:rPr lang="is-IS" sz="1400" dirty="0" smtClean="0"/>
              <a:t>þessi gæði, </a:t>
            </a:r>
            <a:r>
              <a:rPr lang="is-IS" sz="1400" dirty="0" smtClean="0"/>
              <a:t>en ekki gögnin sjálf. Ég tel mikilvægt að beina sjónum að gildunum frekar en gögnunum en það virðist þrautin </a:t>
            </a:r>
            <a:r>
              <a:rPr lang="is-IS" sz="1400" dirty="0" err="1" smtClean="0"/>
              <a:t>þyngri</a:t>
            </a:r>
            <a:r>
              <a:rPr lang="is-IS" sz="1400" dirty="0" smtClean="0"/>
              <a:t>. (Einnig að notkun mælinga frekar en mælingunum sjálfum.)</a:t>
            </a:r>
          </a:p>
          <a:p>
            <a:pPr marL="271463" indent="-271463">
              <a:spcBef>
                <a:spcPts val="1800"/>
              </a:spcBef>
            </a:pPr>
            <a:r>
              <a:rPr lang="is-IS" sz="1400" dirty="0" smtClean="0"/>
              <a:t>Gögn tengd menntun </a:t>
            </a:r>
            <a:r>
              <a:rPr lang="is-IS" sz="1400" dirty="0" smtClean="0"/>
              <a:t>segja okkur ekki hvert beri að stefna, hvert sé markmið eða undirmarkmið, né hvaða leiðir eigi að fara, en þau geta sagt okkur hve brýnt sé að taka sér tak.</a:t>
            </a:r>
            <a:endParaRPr lang="is-IS" sz="1400" dirty="0" smtClean="0"/>
          </a:p>
          <a:p>
            <a:pPr marL="271463" indent="-271463">
              <a:spcBef>
                <a:spcPts val="1800"/>
              </a:spcBef>
            </a:pPr>
            <a:r>
              <a:rPr lang="is-IS" sz="1400" dirty="0" smtClean="0"/>
              <a:t>Gögn geta einmitt krafið okkur um stöðugt endurmat á starfsháttum og efni og ég tel þau iðulega gera þá kröfu í langtum ríkari mæli heldur en við nokkurn tíma viðurkennum.  Séu gögn tekin alvarlega (sem er ekki alltaf) þá væri hægt að taka skynsamlega tillit til þeirra á ótrúlega marga vegu (en ekki bara á einn veg). Þau hafa fyrir bragðið miklu minna nákvæmt leiðsagnargildi en oft er talið. </a:t>
            </a:r>
          </a:p>
          <a:p>
            <a:pPr marL="271463" indent="-271463">
              <a:spcBef>
                <a:spcPts val="1800"/>
              </a:spcBef>
            </a:pPr>
            <a:r>
              <a:rPr lang="is-IS" sz="1400" dirty="0" smtClean="0"/>
              <a:t>Hér </a:t>
            </a:r>
            <a:r>
              <a:rPr lang="is-IS" sz="1400" dirty="0"/>
              <a:t>vakna spurningar um bæði tíma og fé. Kostnað við margvíslega gagnasöfnun, bæði alþjóðlega, og á landsvísu, og tíma bæði kennara og nemenda – miðað við ávinning sem hafa má af söfnuninni (varast að nota hér t.d. BNA viðmið). </a:t>
            </a:r>
          </a:p>
          <a:p>
            <a:pPr marL="271463" indent="-271463">
              <a:spcBef>
                <a:spcPts val="1800"/>
              </a:spcBef>
            </a:pPr>
            <a:r>
              <a:rPr lang="is-IS" sz="1400" dirty="0"/>
              <a:t>Af þessum sökum ætti í grunn- og endurmenntun kennara að kenna gagnafræði á undan allri aðferðafræði (m.a. þeirri sem ég kenndi um árabil). Trúverðugleiki eða hugsmíðaréttmæti mælinga eða mats mundu fá þar verulegt vægi. Einnig hverjar eru forsendur þess að gögnin nýtist. </a:t>
            </a:r>
          </a:p>
          <a:p>
            <a:pPr marL="271463" indent="-271463">
              <a:spcBef>
                <a:spcPts val="1800"/>
              </a:spcBef>
            </a:pPr>
            <a:r>
              <a:rPr lang="is-IS" sz="1400" dirty="0" smtClean="0"/>
              <a:t>Ég </a:t>
            </a:r>
            <a:r>
              <a:rPr lang="is-IS" sz="1400" dirty="0" smtClean="0"/>
              <a:t>vek þá spurningu hvort gögn, þrátt fyrir mögulega gagnsemi í skólastarfi, </a:t>
            </a:r>
            <a:r>
              <a:rPr lang="is-IS" sz="1400" dirty="0" smtClean="0"/>
              <a:t>hrifsi </a:t>
            </a:r>
            <a:r>
              <a:rPr lang="is-IS" sz="1400" dirty="0" smtClean="0"/>
              <a:t>stundum til sín of mikil völd og geri fyrir bragðið meira ógagn en gagn. Skoða hér margvíslega hagsmuni sem koma við sögu. </a:t>
            </a:r>
          </a:p>
        </p:txBody>
      </p:sp>
    </p:spTree>
    <p:extLst>
      <p:ext uri="{BB962C8B-B14F-4D97-AF65-F5344CB8AC3E}">
        <p14:creationId xmlns:p14="http://schemas.microsoft.com/office/powerpoint/2010/main" val="291568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Efnisþættir</a:t>
            </a:r>
          </a:p>
        </p:txBody>
      </p:sp>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5</a:t>
            </a:fld>
            <a:endParaRPr lang="en-US" dirty="0"/>
          </a:p>
        </p:txBody>
      </p:sp>
      <p:sp>
        <p:nvSpPr>
          <p:cNvPr id="16386" name="Rectangle 3"/>
          <p:cNvSpPr>
            <a:spLocks noGrp="1"/>
          </p:cNvSpPr>
          <p:nvPr>
            <p:ph type="body" idx="1"/>
          </p:nvPr>
        </p:nvSpPr>
        <p:spPr>
          <a:xfrm>
            <a:off x="179512" y="1346282"/>
            <a:ext cx="8640960" cy="5467094"/>
          </a:xfrm>
          <a:solidFill>
            <a:schemeClr val="bg1"/>
          </a:solidFill>
        </p:spPr>
        <p:txBody>
          <a:bodyPr/>
          <a:lstStyle/>
          <a:p>
            <a:pPr marL="342900" indent="-342900">
              <a:spcBef>
                <a:spcPts val="1200"/>
              </a:spcBef>
              <a:buAutoNum type="arabicPeriod"/>
            </a:pPr>
            <a:r>
              <a:rPr lang="is-IS" sz="1400" dirty="0" smtClean="0"/>
              <a:t>Um </a:t>
            </a:r>
            <a:r>
              <a:rPr lang="is-IS" sz="1400" dirty="0"/>
              <a:t>gildi gagna og rannsókna til að skilja </a:t>
            </a:r>
            <a:r>
              <a:rPr lang="is-IS" sz="1400" dirty="0" smtClean="0"/>
              <a:t>heiminn</a:t>
            </a:r>
            <a:r>
              <a:rPr lang="is-IS" sz="1400" dirty="0" smtClean="0"/>
              <a:t>. Ekkert dregið úr mikilvægi þessa. </a:t>
            </a:r>
            <a:endParaRPr lang="is-IS" sz="1400" dirty="0" smtClean="0"/>
          </a:p>
          <a:p>
            <a:pPr marL="342900" indent="-342900">
              <a:spcBef>
                <a:spcPts val="1200"/>
              </a:spcBef>
              <a:buAutoNum type="arabicPeriod"/>
            </a:pPr>
            <a:r>
              <a:rPr lang="is-IS" sz="1400" dirty="0" smtClean="0"/>
              <a:t>Um </a:t>
            </a:r>
            <a:r>
              <a:rPr lang="is-IS" sz="1400" dirty="0"/>
              <a:t>gildi gagna til þess að skilgreina heiminn, þ.e. skoða stöðu mála, hvað virðist vel gert og hvar eru </a:t>
            </a:r>
            <a:r>
              <a:rPr lang="is-IS" sz="1400" dirty="0" smtClean="0"/>
              <a:t>brotalamir</a:t>
            </a:r>
            <a:r>
              <a:rPr lang="is-IS" sz="1400" dirty="0" smtClean="0"/>
              <a:t>. Ekkert dregið úr mikilvægi þessa. </a:t>
            </a:r>
            <a:endParaRPr lang="is-IS" sz="1400" dirty="0" smtClean="0"/>
          </a:p>
          <a:p>
            <a:pPr marL="342900" indent="-342900">
              <a:spcBef>
                <a:spcPts val="1200"/>
              </a:spcBef>
              <a:buAutoNum type="arabicPeriod"/>
            </a:pPr>
            <a:r>
              <a:rPr lang="is-IS" sz="1400" dirty="0" smtClean="0"/>
              <a:t>Rök </a:t>
            </a:r>
            <a:r>
              <a:rPr lang="is-IS" sz="1400" dirty="0"/>
              <a:t>fyrir prófum og mælingum á Íslandi í ljósi </a:t>
            </a:r>
            <a:r>
              <a:rPr lang="is-IS" sz="1400" dirty="0" smtClean="0"/>
              <a:t>sögunnar.  </a:t>
            </a:r>
            <a:r>
              <a:rPr lang="is-IS" sz="1400" dirty="0"/>
              <a:t>– </a:t>
            </a:r>
            <a:r>
              <a:rPr lang="is-IS" sz="1400" dirty="0" smtClean="0"/>
              <a:t>Hér má rifja upp </a:t>
            </a:r>
            <a:r>
              <a:rPr lang="is-IS" sz="1400" dirty="0"/>
              <a:t>hin veigamiklu rök fyrir rannsóknum, en þó einkum gögnum í skólastarfi. </a:t>
            </a:r>
            <a:endParaRPr lang="is-IS" sz="1400" dirty="0" smtClean="0"/>
          </a:p>
          <a:p>
            <a:pPr marL="342900" indent="-342900">
              <a:spcBef>
                <a:spcPts val="1200"/>
              </a:spcBef>
              <a:buAutoNum type="arabicPeriod"/>
            </a:pPr>
            <a:r>
              <a:rPr lang="is-IS" sz="1400" dirty="0" smtClean="0"/>
              <a:t>Veikleikar </a:t>
            </a:r>
            <a:r>
              <a:rPr lang="is-IS" sz="1400" dirty="0"/>
              <a:t>gagna. Í stuttu máli </a:t>
            </a:r>
            <a:r>
              <a:rPr lang="is-IS" sz="1400" dirty="0" smtClean="0"/>
              <a:t>má benda á </a:t>
            </a:r>
            <a:r>
              <a:rPr lang="is-IS" sz="1400" dirty="0"/>
              <a:t>tiltekin vandamál við gögn, einkum með tilvísun í </a:t>
            </a:r>
            <a:r>
              <a:rPr lang="is-IS" sz="1400" dirty="0" smtClean="0"/>
              <a:t>réttmætisvanda. Hér er m.a. haldið til haga hve oft gögn eru gölluð hvað varðar réttmæti. </a:t>
            </a:r>
            <a:r>
              <a:rPr lang="is-IS" sz="1400" dirty="0" smtClean="0"/>
              <a:t>Mikilvægt umræðuefni, en ekki hér.</a:t>
            </a:r>
            <a:endParaRPr lang="is-IS" sz="1400" dirty="0" smtClean="0"/>
          </a:p>
          <a:p>
            <a:pPr marL="742914" lvl="1" indent="-342900">
              <a:spcBef>
                <a:spcPts val="600"/>
              </a:spcBef>
              <a:buAutoNum type="arabicPeriod"/>
            </a:pPr>
            <a:r>
              <a:rPr lang="is-IS" sz="1000" dirty="0" smtClean="0"/>
              <a:t>Hugsmíðaréttmæti – </a:t>
            </a:r>
            <a:r>
              <a:rPr lang="is-IS" sz="1000" dirty="0" err="1" smtClean="0"/>
              <a:t>construct</a:t>
            </a:r>
            <a:r>
              <a:rPr lang="is-IS" sz="1000" dirty="0" smtClean="0"/>
              <a:t> </a:t>
            </a:r>
            <a:r>
              <a:rPr lang="is-IS" sz="1000" dirty="0" err="1" smtClean="0"/>
              <a:t>validity</a:t>
            </a:r>
            <a:r>
              <a:rPr lang="is-IS" sz="1000" dirty="0" smtClean="0"/>
              <a:t> </a:t>
            </a:r>
          </a:p>
          <a:p>
            <a:pPr marL="742914" lvl="1" indent="-342900">
              <a:spcBef>
                <a:spcPts val="600"/>
              </a:spcBef>
              <a:buAutoNum type="arabicPeriod"/>
            </a:pPr>
            <a:r>
              <a:rPr lang="is-IS" sz="1000" dirty="0" smtClean="0"/>
              <a:t>Afleiðingar- eða notkunarréttmæti – </a:t>
            </a:r>
            <a:r>
              <a:rPr lang="is-IS" sz="1000" dirty="0" err="1" smtClean="0"/>
              <a:t>consequential</a:t>
            </a:r>
            <a:r>
              <a:rPr lang="is-IS" sz="1000" dirty="0" smtClean="0"/>
              <a:t> </a:t>
            </a:r>
            <a:r>
              <a:rPr lang="is-IS" sz="1000" dirty="0" err="1" smtClean="0"/>
              <a:t>validity</a:t>
            </a:r>
            <a:r>
              <a:rPr lang="is-IS" sz="1000" dirty="0" smtClean="0"/>
              <a:t> </a:t>
            </a:r>
          </a:p>
          <a:p>
            <a:pPr marL="742914" lvl="1" indent="-342900">
              <a:spcBef>
                <a:spcPts val="600"/>
              </a:spcBef>
              <a:buAutoNum type="arabicPeriod"/>
            </a:pPr>
            <a:r>
              <a:rPr lang="is-IS" sz="1000" dirty="0" smtClean="0"/>
              <a:t>Valdataka </a:t>
            </a:r>
            <a:r>
              <a:rPr lang="is-IS" sz="1000" dirty="0" smtClean="0"/>
              <a:t>gagna – umfram </a:t>
            </a:r>
            <a:r>
              <a:rPr lang="is-IS" sz="1000" dirty="0" err="1" smtClean="0"/>
              <a:t>tilætlan</a:t>
            </a:r>
            <a:endParaRPr lang="is-IS" sz="1000" dirty="0" smtClean="0"/>
          </a:p>
          <a:p>
            <a:pPr marL="0" indent="0">
              <a:spcBef>
                <a:spcPts val="1800"/>
              </a:spcBef>
              <a:buNone/>
            </a:pPr>
            <a:r>
              <a:rPr lang="is-IS" sz="1600" dirty="0" smtClean="0"/>
              <a:t>Síðan er komið að meginefninu, </a:t>
            </a:r>
            <a:r>
              <a:rPr lang="is-IS" sz="1600" dirty="0"/>
              <a:t>sem er vandinn við </a:t>
            </a:r>
            <a:r>
              <a:rPr lang="is-IS" sz="1600" dirty="0" smtClean="0"/>
              <a:t>notkun </a:t>
            </a:r>
            <a:r>
              <a:rPr lang="is-IS" sz="1600" dirty="0"/>
              <a:t>gagna, þrátt fyrir að þau séu „góð“, þ.e. virði bæði kröfur um vísindalega aðferð og </a:t>
            </a:r>
            <a:r>
              <a:rPr lang="is-IS" sz="1600" dirty="0" smtClean="0"/>
              <a:t>réttmæti. </a:t>
            </a:r>
          </a:p>
          <a:p>
            <a:pPr marL="342900" indent="-342900">
              <a:spcBef>
                <a:spcPts val="1200"/>
              </a:spcBef>
              <a:buFont typeface="Arial" charset="0"/>
              <a:buAutoNum type="arabicPeriod"/>
            </a:pPr>
            <a:r>
              <a:rPr lang="is-IS" sz="1600" dirty="0"/>
              <a:t>Dæmi um </a:t>
            </a:r>
            <a:r>
              <a:rPr lang="is-IS" sz="1600" dirty="0" smtClean="0"/>
              <a:t>(aukna) </a:t>
            </a:r>
            <a:r>
              <a:rPr lang="is-IS" sz="1600" dirty="0"/>
              <a:t>notkun gagna í menntageiranum</a:t>
            </a:r>
          </a:p>
          <a:p>
            <a:pPr marL="342900" indent="-342900">
              <a:spcBef>
                <a:spcPts val="1200"/>
              </a:spcBef>
              <a:buAutoNum type="arabicPeriod"/>
            </a:pPr>
            <a:r>
              <a:rPr lang="is-IS" sz="1600" dirty="0" smtClean="0"/>
              <a:t>Dæmi </a:t>
            </a:r>
            <a:r>
              <a:rPr lang="is-IS" sz="1600" dirty="0"/>
              <a:t>úr stefnumótun í </a:t>
            </a:r>
            <a:r>
              <a:rPr lang="is-IS" sz="1600" dirty="0" smtClean="0"/>
              <a:t>skólastarfi. </a:t>
            </a:r>
          </a:p>
          <a:p>
            <a:pPr marL="342900" indent="-342900">
              <a:spcBef>
                <a:spcPts val="1200"/>
              </a:spcBef>
              <a:buAutoNum type="arabicPeriod"/>
            </a:pPr>
            <a:r>
              <a:rPr lang="is-IS" sz="1600" b="1" dirty="0" smtClean="0"/>
              <a:t>Vandinn </a:t>
            </a:r>
            <a:r>
              <a:rPr lang="is-IS" sz="1600" b="1" dirty="0"/>
              <a:t>við hugmyndina um mótandi mat í starfi </a:t>
            </a:r>
            <a:r>
              <a:rPr lang="is-IS" sz="1600" b="1" dirty="0" smtClean="0"/>
              <a:t>kennara. </a:t>
            </a:r>
          </a:p>
          <a:p>
            <a:pPr marL="0" indent="0">
              <a:spcBef>
                <a:spcPts val="1800"/>
              </a:spcBef>
              <a:buNone/>
            </a:pPr>
            <a:r>
              <a:rPr lang="is-IS" sz="1600" dirty="0" smtClean="0"/>
              <a:t>Umræða </a:t>
            </a:r>
            <a:r>
              <a:rPr lang="is-IS" sz="1600" dirty="0"/>
              <a:t>um hvernig beri að taka á þeim vandamálum eða viðfangsefnum sem bent er </a:t>
            </a:r>
            <a:r>
              <a:rPr lang="is-IS" sz="1600" dirty="0" smtClean="0"/>
              <a:t>á.  Hvar fer hún fram og hvert er vægi hennar?</a:t>
            </a:r>
          </a:p>
        </p:txBody>
      </p:sp>
    </p:spTree>
    <p:extLst>
      <p:ext uri="{BB962C8B-B14F-4D97-AF65-F5344CB8AC3E}">
        <p14:creationId xmlns:p14="http://schemas.microsoft.com/office/powerpoint/2010/main" val="191837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Einstök dæmi um gögn – hvers þarfnast vinnumarkaður? Hvað kæmi honum að mestu gagni?</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6</a:t>
            </a:fld>
            <a:endParaRPr lang="en-US" dirty="0"/>
          </a:p>
        </p:txBody>
      </p:sp>
      <p:pic>
        <p:nvPicPr>
          <p:cNvPr id="8" name="Picture 7"/>
          <p:cNvPicPr/>
          <p:nvPr/>
        </p:nvPicPr>
        <p:blipFill rotWithShape="1">
          <a:blip r:embed="rId2"/>
          <a:srcRect l="27349" t="15815" r="27652" b="4159"/>
          <a:stretch/>
        </p:blipFill>
        <p:spPr bwMode="auto">
          <a:xfrm>
            <a:off x="251520" y="1196752"/>
            <a:ext cx="3322320" cy="3200400"/>
          </a:xfrm>
          <a:prstGeom prst="rect">
            <a:avLst/>
          </a:prstGeom>
          <a:ln>
            <a:noFill/>
          </a:ln>
          <a:extLst>
            <a:ext uri="{53640926-AAD7-44D8-BBD7-CCE9431645EC}">
              <a14:shadowObscured xmlns:a14="http://schemas.microsoft.com/office/drawing/2010/main"/>
            </a:ext>
          </a:extLst>
        </p:spPr>
      </p:pic>
      <p:sp>
        <p:nvSpPr>
          <p:cNvPr id="10" name="Content Placeholder 2"/>
          <p:cNvSpPr>
            <a:spLocks noGrp="1"/>
          </p:cNvSpPr>
          <p:nvPr>
            <p:ph idx="1"/>
          </p:nvPr>
        </p:nvSpPr>
        <p:spPr>
          <a:xfrm>
            <a:off x="3573840" y="1340768"/>
            <a:ext cx="5534664" cy="5380708"/>
          </a:xfrm>
          <a:solidFill>
            <a:schemeClr val="bg1"/>
          </a:solidFill>
        </p:spPr>
        <p:txBody>
          <a:bodyPr/>
          <a:lstStyle/>
          <a:p>
            <a:r>
              <a:rPr lang="is-IS" sz="1800" dirty="0" smtClean="0"/>
              <a:t>„Tillaga </a:t>
            </a:r>
            <a:r>
              <a:rPr lang="is-IS" sz="1800" dirty="0"/>
              <a:t>3. Sett verði á fót landsfærniráð að írski og finnskri fyrirmynd. </a:t>
            </a:r>
            <a:r>
              <a:rPr lang="is-IS" sz="1800" dirty="0" smtClean="0"/>
              <a:t>„</a:t>
            </a:r>
            <a:endParaRPr lang="is-IS" sz="1800" dirty="0" smtClean="0"/>
          </a:p>
          <a:p>
            <a:endParaRPr lang="is-IS" sz="1800" dirty="0"/>
          </a:p>
          <a:p>
            <a:r>
              <a:rPr lang="is-IS" sz="1800" dirty="0" smtClean="0"/>
              <a:t>„Það </a:t>
            </a:r>
            <a:r>
              <a:rPr lang="is-IS" sz="1800" dirty="0"/>
              <a:t>er ákveðin veikleiki hversu erfiðlega löndum hefur reynst að bregðast við </a:t>
            </a:r>
            <a:r>
              <a:rPr lang="is-IS" sz="1800" dirty="0" err="1"/>
              <a:t>fyrirséðum</a:t>
            </a:r>
            <a:r>
              <a:rPr lang="is-IS" sz="1800" dirty="0"/>
              <a:t> vandamálum á vinnumarkaði og niðurstöðum færnispáa. </a:t>
            </a:r>
            <a:r>
              <a:rPr lang="is-IS" sz="1800" dirty="0" smtClean="0"/>
              <a:t>„</a:t>
            </a:r>
            <a:endParaRPr lang="is-IS" sz="1800" dirty="0" smtClean="0"/>
          </a:p>
          <a:p>
            <a:endParaRPr lang="is-IS" sz="1200" dirty="0"/>
          </a:p>
          <a:p>
            <a:r>
              <a:rPr lang="is-IS" sz="1200" dirty="0" smtClean="0"/>
              <a:t>„OECD </a:t>
            </a:r>
            <a:r>
              <a:rPr lang="is-IS" sz="1200" dirty="0"/>
              <a:t>bendir á mikilvægi þess að stjórnvöld hafi aðkomu að spáferlinu og vísa til </a:t>
            </a:r>
            <a:r>
              <a:rPr lang="is-IS" sz="1200" dirty="0" err="1"/>
              <a:t>Noregs</a:t>
            </a:r>
            <a:r>
              <a:rPr lang="is-IS" sz="1200" dirty="0"/>
              <a:t> í þeim efnum þar sem Hagstofa </a:t>
            </a:r>
            <a:r>
              <a:rPr lang="is-IS" sz="1200" dirty="0" err="1"/>
              <a:t>Noregs</a:t>
            </a:r>
            <a:r>
              <a:rPr lang="is-IS" sz="1200" dirty="0"/>
              <a:t> sér um </a:t>
            </a:r>
            <a:r>
              <a:rPr lang="is-IS" sz="1200" dirty="0" smtClean="0"/>
              <a:t>spáferlið. </a:t>
            </a:r>
            <a:r>
              <a:rPr lang="is-IS" sz="1200" dirty="0"/>
              <a:t>Æ fleiri ríki eru að átta sig á því að mikilvægi samtals um niðurstöður og eftirfylgni. Finnar settu á fót samráðsvettvang um framsýni (e. </a:t>
            </a:r>
            <a:r>
              <a:rPr lang="is-IS" sz="1200" dirty="0" err="1"/>
              <a:t>National</a:t>
            </a:r>
            <a:r>
              <a:rPr lang="is-IS" sz="1200" dirty="0"/>
              <a:t> </a:t>
            </a:r>
            <a:r>
              <a:rPr lang="is-IS" sz="1200" dirty="0" err="1"/>
              <a:t>foresight</a:t>
            </a:r>
            <a:r>
              <a:rPr lang="is-IS" sz="1200" dirty="0"/>
              <a:t> </a:t>
            </a:r>
            <a:r>
              <a:rPr lang="is-IS" sz="1200" dirty="0" err="1"/>
              <a:t>network</a:t>
            </a:r>
            <a:r>
              <a:rPr lang="is-IS" sz="1200" dirty="0"/>
              <a:t>) árið 2014 sem heyrir undir finnska forsætisráðuneytið og kemur að samtali við framtíðarnefnd finnska þingsins. Írar settu á laggirnar landsfærniráð (e. </a:t>
            </a:r>
            <a:r>
              <a:rPr lang="is-IS" sz="1200" dirty="0" err="1"/>
              <a:t>National</a:t>
            </a:r>
            <a:r>
              <a:rPr lang="is-IS" sz="1200" dirty="0"/>
              <a:t> </a:t>
            </a:r>
            <a:r>
              <a:rPr lang="is-IS" sz="1200" dirty="0" err="1"/>
              <a:t>skills</a:t>
            </a:r>
            <a:r>
              <a:rPr lang="is-IS" sz="1200" dirty="0"/>
              <a:t> </a:t>
            </a:r>
            <a:r>
              <a:rPr lang="is-IS" sz="1200" dirty="0" err="1"/>
              <a:t>council</a:t>
            </a:r>
            <a:r>
              <a:rPr lang="is-IS" sz="1200" dirty="0"/>
              <a:t>) árið 2017. Innan ráðsins á sér stað samtal niðurstöður færnispáa og rannsókna og rannsókna en þar sitja ráðherrar allra viðkomandi ráðuneyta ásamt lykilstofnunum og aðilum vinnumarkaðarins. Markmið ráðsins er að gera Írland leiðandi í viðbragði við breyttri færniþörf á vinnumarkaði. Sérfræðingahópurinn telur mikilvægt að búinn verði til vettvangur til samtals um niðurstöður spáferlisins, stefnumótun og aðgerðir. Lagt er til að horft verði til reynslu </a:t>
            </a:r>
            <a:r>
              <a:rPr lang="is-IS" sz="1200" dirty="0" err="1"/>
              <a:t>Íra</a:t>
            </a:r>
            <a:r>
              <a:rPr lang="is-IS" sz="1200" dirty="0"/>
              <a:t> og Finna og búinn til samráðsvettvangur með aðkomu ráðuneyta og hagsmunaaðila sem ræðir niðurstöður spáferlisins og helstu áskoranir á vinnumarkaði, í mennta- og atvinnumálum. Sami vettvangur væri kjörin til mótunar íslenskrar hæfnistefnu byggt á niðurstöðum færnispáa. </a:t>
            </a:r>
            <a:r>
              <a:rPr lang="is-IS" sz="1200" dirty="0" smtClean="0"/>
              <a:t>„</a:t>
            </a:r>
            <a:endParaRPr lang="is-IS" sz="1200" dirty="0"/>
          </a:p>
        </p:txBody>
      </p:sp>
      <p:sp>
        <p:nvSpPr>
          <p:cNvPr id="6" name="Rectangle 5"/>
          <p:cNvSpPr/>
          <p:nvPr/>
        </p:nvSpPr>
        <p:spPr>
          <a:xfrm>
            <a:off x="0" y="4541168"/>
            <a:ext cx="3573840" cy="338554"/>
          </a:xfrm>
          <a:prstGeom prst="rect">
            <a:avLst/>
          </a:prstGeom>
        </p:spPr>
        <p:txBody>
          <a:bodyPr wrap="square">
            <a:spAutoFit/>
          </a:bodyPr>
          <a:lstStyle/>
          <a:p>
            <a:r>
              <a:rPr lang="is-IS" sz="800" dirty="0">
                <a:hlinkClick r:id="rId3"/>
              </a:rPr>
              <a:t>https://</a:t>
            </a:r>
            <a:r>
              <a:rPr lang="is-IS" sz="800" dirty="0" smtClean="0">
                <a:hlinkClick r:id="rId3"/>
              </a:rPr>
              <a:t>www.stjornarradid.is/lisalib/getfile.aspx?itemid=0681c095-7921-11e8-9429-005056bc4d74</a:t>
            </a:r>
            <a:r>
              <a:rPr lang="is-IS" sz="800" dirty="0" smtClean="0"/>
              <a:t> </a:t>
            </a:r>
            <a:endParaRPr lang="is-IS" sz="800" dirty="0"/>
          </a:p>
        </p:txBody>
      </p:sp>
    </p:spTree>
    <p:extLst>
      <p:ext uri="{BB962C8B-B14F-4D97-AF65-F5344CB8AC3E}">
        <p14:creationId xmlns:p14="http://schemas.microsoft.com/office/powerpoint/2010/main" val="110886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Endalaus dæmi um gögn – afmarkað dæmi – brottfall nemenda í norrænu skólakerfunum</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7</a:t>
            </a:fld>
            <a:endParaRPr lang="en-US" dirty="0"/>
          </a:p>
        </p:txBody>
      </p:sp>
      <p:grpSp>
        <p:nvGrpSpPr>
          <p:cNvPr id="8" name="Group 7"/>
          <p:cNvGrpSpPr/>
          <p:nvPr/>
        </p:nvGrpSpPr>
        <p:grpSpPr>
          <a:xfrm>
            <a:off x="0" y="944917"/>
            <a:ext cx="9144000" cy="5921702"/>
            <a:chOff x="-59291" y="1086264"/>
            <a:chExt cx="9144000" cy="592170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1" y="2116114"/>
              <a:ext cx="9144000" cy="4891852"/>
            </a:xfrm>
            <a:prstGeom prst="rect">
              <a:avLst/>
            </a:prstGeom>
          </p:spPr>
        </p:pic>
        <p:sp>
          <p:nvSpPr>
            <p:cNvPr id="5" name="TextBox 4"/>
            <p:cNvSpPr txBox="1"/>
            <p:nvPr/>
          </p:nvSpPr>
          <p:spPr>
            <a:xfrm>
              <a:off x="154079" y="1086264"/>
              <a:ext cx="8835842" cy="1077218"/>
            </a:xfrm>
            <a:prstGeom prst="rect">
              <a:avLst/>
            </a:prstGeom>
            <a:solidFill>
              <a:schemeClr val="bg1"/>
            </a:solidFill>
          </p:spPr>
          <p:txBody>
            <a:bodyPr wrap="square" rtlCol="0">
              <a:spAutoFit/>
            </a:bodyPr>
            <a:lstStyle/>
            <a:p>
              <a:r>
                <a:rPr lang="en-US" sz="1600" dirty="0" err="1">
                  <a:latin typeface="+mn-lt"/>
                </a:rPr>
                <a:t>Albæk</a:t>
              </a:r>
              <a:r>
                <a:rPr lang="en-US" sz="1600" dirty="0">
                  <a:latin typeface="+mn-lt"/>
                </a:rPr>
                <a:t>, </a:t>
              </a:r>
              <a:r>
                <a:rPr lang="en-US" sz="1600" dirty="0" err="1">
                  <a:latin typeface="+mn-lt"/>
                </a:rPr>
                <a:t>Karsten</a:t>
              </a:r>
              <a:r>
                <a:rPr lang="en-US" sz="1600" dirty="0">
                  <a:latin typeface="+mn-lt"/>
                </a:rPr>
                <a:t>; </a:t>
              </a:r>
              <a:r>
                <a:rPr lang="en-US" sz="1600" dirty="0" err="1">
                  <a:latin typeface="+mn-lt"/>
                </a:rPr>
                <a:t>Asplund</a:t>
              </a:r>
              <a:r>
                <a:rPr lang="en-US" sz="1600" dirty="0">
                  <a:latin typeface="+mn-lt"/>
                </a:rPr>
                <a:t>, Rita; Barth, Erling; </a:t>
              </a:r>
              <a:r>
                <a:rPr lang="en-US" sz="1600" dirty="0" err="1">
                  <a:latin typeface="+mn-lt"/>
                </a:rPr>
                <a:t>Lindahl</a:t>
              </a:r>
              <a:r>
                <a:rPr lang="en-US" sz="1600" dirty="0">
                  <a:latin typeface="+mn-lt"/>
                </a:rPr>
                <a:t>, </a:t>
              </a:r>
              <a:r>
                <a:rPr lang="en-US" sz="1600" dirty="0" smtClean="0">
                  <a:latin typeface="+mn-lt"/>
                </a:rPr>
                <a:t>Lena. (2015). </a:t>
              </a:r>
              <a:r>
                <a:rPr lang="en-US" sz="1600" b="1" dirty="0" smtClean="0">
                  <a:latin typeface="+mn-lt"/>
                </a:rPr>
                <a:t>Youth </a:t>
              </a:r>
              <a:r>
                <a:rPr lang="en-US" sz="1600" b="1" dirty="0">
                  <a:latin typeface="+mn-lt"/>
                </a:rPr>
                <a:t>unemployment and inactivity: A comparison of school-to-work transitions and </a:t>
              </a:r>
              <a:r>
                <a:rPr lang="en-US" sz="1600" b="1" dirty="0" err="1">
                  <a:latin typeface="+mn-lt"/>
                </a:rPr>
                <a:t>labour</a:t>
              </a:r>
              <a:r>
                <a:rPr lang="en-US" sz="1600" b="1" dirty="0">
                  <a:latin typeface="+mn-lt"/>
                </a:rPr>
                <a:t> market outcomes in four Nordic </a:t>
              </a:r>
              <a:r>
                <a:rPr lang="en-US" sz="1600" b="1" dirty="0" smtClean="0">
                  <a:latin typeface="+mn-lt"/>
                </a:rPr>
                <a:t>countries. </a:t>
              </a:r>
              <a:r>
                <a:rPr lang="is-IS" sz="1600" dirty="0" err="1" smtClean="0">
                  <a:latin typeface="+mn-lt"/>
                </a:rPr>
                <a:t>Copenhagen</a:t>
              </a:r>
              <a:r>
                <a:rPr lang="is-IS" sz="1600" dirty="0">
                  <a:latin typeface="+mn-lt"/>
                </a:rPr>
                <a:t>: Nordisk </a:t>
              </a:r>
              <a:r>
                <a:rPr lang="is-IS" sz="1600" dirty="0" err="1">
                  <a:latin typeface="+mn-lt"/>
                </a:rPr>
                <a:t>Ministerråd</a:t>
              </a:r>
              <a:r>
                <a:rPr lang="is-IS" sz="1600" dirty="0">
                  <a:latin typeface="+mn-lt"/>
                </a:rPr>
                <a:t>, </a:t>
              </a:r>
              <a:r>
                <a:rPr lang="is-IS" sz="1600" dirty="0" smtClean="0">
                  <a:latin typeface="+mn-lt"/>
                </a:rPr>
                <a:t>2015 </a:t>
              </a:r>
              <a:r>
                <a:rPr lang="is-IS" sz="1600" dirty="0">
                  <a:latin typeface="+mn-lt"/>
                </a:rPr>
                <a:t> </a:t>
              </a:r>
              <a:r>
                <a:rPr lang="is-IS" sz="1600" dirty="0" err="1" smtClean="0">
                  <a:latin typeface="+mn-lt"/>
                  <a:hlinkClick r:id="rId3" tooltip="NBN"/>
                </a:rPr>
                <a:t>urn</a:t>
              </a:r>
              <a:r>
                <a:rPr lang="is-IS" sz="1600" dirty="0" smtClean="0">
                  <a:latin typeface="+mn-lt"/>
                  <a:hlinkClick r:id="rId3" tooltip="NBN"/>
                </a:rPr>
                <a:t>:</a:t>
              </a:r>
              <a:r>
                <a:rPr lang="is-IS" sz="1600" dirty="0" err="1" smtClean="0">
                  <a:latin typeface="+mn-lt"/>
                  <a:hlinkClick r:id="rId3" tooltip="NBN"/>
                </a:rPr>
                <a:t>nbn</a:t>
              </a:r>
              <a:r>
                <a:rPr lang="is-IS" sz="1600" dirty="0" smtClean="0">
                  <a:latin typeface="+mn-lt"/>
                  <a:hlinkClick r:id="rId3" tooltip="NBN"/>
                </a:rPr>
                <a:t>:se:</a:t>
              </a:r>
              <a:r>
                <a:rPr lang="is-IS" sz="1600" dirty="0" err="1" smtClean="0">
                  <a:latin typeface="+mn-lt"/>
                  <a:hlinkClick r:id="rId3" tooltip="NBN"/>
                </a:rPr>
                <a:t>norden</a:t>
              </a:r>
              <a:r>
                <a:rPr lang="is-IS" sz="1600" dirty="0" smtClean="0">
                  <a:latin typeface="+mn-lt"/>
                  <a:hlinkClick r:id="rId3" tooltip="NBN"/>
                </a:rPr>
                <a:t>:org:diva-4071</a:t>
              </a:r>
              <a:r>
                <a:rPr lang="is-IS" sz="1600" dirty="0" smtClean="0">
                  <a:latin typeface="+mn-lt"/>
                </a:rPr>
                <a:t> </a:t>
              </a:r>
            </a:p>
            <a:p>
              <a:endParaRPr lang="is-IS" sz="1600" dirty="0" smtClean="0">
                <a:latin typeface="+mn-lt"/>
              </a:endParaRPr>
            </a:p>
          </p:txBody>
        </p:sp>
      </p:grpSp>
      <p:sp>
        <p:nvSpPr>
          <p:cNvPr id="6" name="TextBox 5"/>
          <p:cNvSpPr txBox="1"/>
          <p:nvPr/>
        </p:nvSpPr>
        <p:spPr>
          <a:xfrm>
            <a:off x="154079" y="4941168"/>
            <a:ext cx="8954425" cy="432048"/>
          </a:xfrm>
          <a:prstGeom prst="rect">
            <a:avLst/>
          </a:prstGeom>
          <a:noFill/>
          <a:ln w="38100" cap="rnd">
            <a:solidFill>
              <a:schemeClr val="accent1">
                <a:shade val="50000"/>
              </a:schemeClr>
            </a:solidFill>
          </a:ln>
        </p:spPr>
        <p:txBody>
          <a:bodyPr wrap="square" rtlCol="0">
            <a:noAutofit/>
          </a:bodyPr>
          <a:lstStyle/>
          <a:p>
            <a:endParaRPr lang="is-IS" dirty="0"/>
          </a:p>
        </p:txBody>
      </p:sp>
      <p:sp>
        <p:nvSpPr>
          <p:cNvPr id="10" name="TextBox 9"/>
          <p:cNvSpPr txBox="1"/>
          <p:nvPr/>
        </p:nvSpPr>
        <p:spPr>
          <a:xfrm>
            <a:off x="124432" y="5557806"/>
            <a:ext cx="8984071" cy="1255570"/>
          </a:xfrm>
          <a:prstGeom prst="rect">
            <a:avLst/>
          </a:prstGeom>
          <a:solidFill>
            <a:schemeClr val="bg1"/>
          </a:solidFill>
        </p:spPr>
        <p:txBody>
          <a:bodyPr wrap="square" rtlCol="0">
            <a:noAutofit/>
          </a:bodyPr>
          <a:lstStyle/>
          <a:p>
            <a:endParaRPr lang="en-US" dirty="0" smtClean="0"/>
          </a:p>
          <a:p>
            <a:r>
              <a:rPr lang="en-US" dirty="0" smtClean="0"/>
              <a:t>Another </a:t>
            </a:r>
            <a:r>
              <a:rPr lang="en-US" dirty="0"/>
              <a:t>distinct feature is the </a:t>
            </a:r>
            <a:r>
              <a:rPr lang="en-US" dirty="0" smtClean="0"/>
              <a:t>conspicuously </a:t>
            </a:r>
            <a:r>
              <a:rPr lang="en-US" dirty="0"/>
              <a:t>similar share of the NEET population across the four countries despite remarkable cross‐country differences not least in the share of young people still lacking an upper secondary degree when aged 21</a:t>
            </a:r>
            <a:r>
              <a:rPr lang="en-US" dirty="0" smtClean="0"/>
              <a:t>. (p. 277).</a:t>
            </a:r>
            <a:endParaRPr lang="is-IS" dirty="0"/>
          </a:p>
        </p:txBody>
      </p:sp>
    </p:spTree>
    <p:extLst>
      <p:ext uri="{BB962C8B-B14F-4D97-AF65-F5344CB8AC3E}">
        <p14:creationId xmlns:p14="http://schemas.microsoft.com/office/powerpoint/2010/main" val="299793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61111E-6 -3.33333E-6 L 0.00139 -0.22639 " pathEditMode="relative" rAng="0" ptsTypes="AA">
                                      <p:cBhvr>
                                        <p:cTn id="14" dur="2000" fill="hold"/>
                                        <p:tgtEl>
                                          <p:spTgt spid="6"/>
                                        </p:tgtEl>
                                        <p:attrNameLst>
                                          <p:attrName>ppt_x</p:attrName>
                                          <p:attrName>ppt_y</p:attrName>
                                        </p:attrNameLst>
                                      </p:cBhvr>
                                      <p:rCtr x="69" y="-113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00139 -0.22639 L 0.00139 -0.14953 " pathEditMode="relative" rAng="0" ptsTypes="AA">
                                      <p:cBhvr>
                                        <p:cTn id="18" dur="2000" fill="hold"/>
                                        <p:tgtEl>
                                          <p:spTgt spid="6"/>
                                        </p:tgtEl>
                                        <p:attrNameLst>
                                          <p:attrName>ppt_x</p:attrName>
                                          <p:attrName>ppt_y</p:attrName>
                                        </p:attrNameLst>
                                      </p:cBhvr>
                                      <p:rCtr x="0" y="384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Snúum okkur að kennslustofunni – og myndinni síðan áðan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8</a:t>
            </a:fld>
            <a:endParaRPr lang="en-US" dirty="0"/>
          </a:p>
        </p:txBody>
      </p:sp>
      <p:pic>
        <p:nvPicPr>
          <p:cNvPr id="3" name="Picture 2"/>
          <p:cNvPicPr>
            <a:picLocks noChangeAspect="1"/>
          </p:cNvPicPr>
          <p:nvPr/>
        </p:nvPicPr>
        <p:blipFill>
          <a:blip r:embed="rId2"/>
          <a:stretch>
            <a:fillRect/>
          </a:stretch>
        </p:blipFill>
        <p:spPr>
          <a:xfrm>
            <a:off x="218894" y="817691"/>
            <a:ext cx="8706212" cy="6013354"/>
          </a:xfrm>
          <a:prstGeom prst="rect">
            <a:avLst/>
          </a:prstGeom>
        </p:spPr>
      </p:pic>
    </p:spTree>
    <p:extLst>
      <p:ext uri="{BB962C8B-B14F-4D97-AF65-F5344CB8AC3E}">
        <p14:creationId xmlns:p14="http://schemas.microsoft.com/office/powerpoint/2010/main" val="359053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JTJ 27.2.2019  Um leiðsagnargildi gagna</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9</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6">
                  <a:lumMod val="75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Dæmi </a:t>
            </a:r>
            <a:r>
              <a:rPr lang="is-IS" sz="2800" dirty="0">
                <a:solidFill>
                  <a:schemeClr val="bg1"/>
                </a:solidFill>
              </a:rPr>
              <a:t>um </a:t>
            </a:r>
            <a:r>
              <a:rPr lang="is-IS" sz="2800" dirty="0" smtClean="0">
                <a:solidFill>
                  <a:schemeClr val="bg1"/>
                </a:solidFill>
              </a:rPr>
              <a:t>áherslu á </a:t>
            </a:r>
            <a:r>
              <a:rPr lang="is-IS" sz="2800" dirty="0">
                <a:solidFill>
                  <a:schemeClr val="bg1"/>
                </a:solidFill>
              </a:rPr>
              <a:t>notkun gagna </a:t>
            </a:r>
            <a:r>
              <a:rPr lang="is-IS" sz="2800" dirty="0"/>
              <a:t>í </a:t>
            </a:r>
            <a:r>
              <a:rPr lang="is-IS" sz="2800" dirty="0" smtClean="0"/>
              <a:t>menntageiranum</a:t>
            </a:r>
            <a:endParaRPr lang="is-IS" sz="2800" dirty="0"/>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457200" indent="-457200">
              <a:spcBef>
                <a:spcPts val="1800"/>
              </a:spcBef>
              <a:buAutoNum type="arabicPeriod"/>
            </a:pPr>
            <a:endParaRPr lang="is-IS" sz="1600" dirty="0" smtClean="0"/>
          </a:p>
          <a:p>
            <a:pPr marL="457200" indent="-457200">
              <a:spcBef>
                <a:spcPts val="1800"/>
              </a:spcBef>
              <a:buAutoNum type="arabicPeriod"/>
            </a:pPr>
            <a:r>
              <a:rPr lang="is-IS" sz="1600" dirty="0" smtClean="0"/>
              <a:t>Mælingar á frammistöðu – mikil áhersla er lögð á þetta vegna umræðu </a:t>
            </a:r>
          </a:p>
          <a:p>
            <a:pPr marL="857214" lvl="1" indent="-457200">
              <a:spcBef>
                <a:spcPts val="1800"/>
              </a:spcBef>
              <a:buAutoNum type="arabicPeriod"/>
            </a:pPr>
            <a:r>
              <a:rPr lang="is-IS" sz="1200" dirty="0" smtClean="0"/>
              <a:t>Um frammistöðu nemenda, kennara, skóla og kerfa</a:t>
            </a:r>
          </a:p>
          <a:p>
            <a:pPr marL="857214" lvl="1" indent="-457200">
              <a:spcBef>
                <a:spcPts val="1800"/>
              </a:spcBef>
              <a:buFont typeface="Arial" charset="0"/>
              <a:buAutoNum type="arabicPeriod"/>
            </a:pPr>
            <a:r>
              <a:rPr lang="is-IS" sz="1200" dirty="0" smtClean="0"/>
              <a:t>Um </a:t>
            </a:r>
            <a:r>
              <a:rPr lang="is-IS" sz="1200" dirty="0"/>
              <a:t>mótandi </a:t>
            </a:r>
            <a:r>
              <a:rPr lang="is-IS" sz="1200" dirty="0" smtClean="0"/>
              <a:t>mat</a:t>
            </a:r>
          </a:p>
          <a:p>
            <a:pPr marL="857214" lvl="1" indent="-457200">
              <a:spcBef>
                <a:spcPts val="1800"/>
              </a:spcBef>
              <a:buFont typeface="Arial" charset="0"/>
              <a:buAutoNum type="arabicPeriod"/>
            </a:pPr>
            <a:r>
              <a:rPr lang="is-IS" sz="1200" dirty="0" smtClean="0"/>
              <a:t>Um stöðu og framvindu einstakra nemenda, m.a. vegna samskipta við foreldra</a:t>
            </a:r>
          </a:p>
          <a:p>
            <a:pPr marL="457200" indent="-457200">
              <a:spcBef>
                <a:spcPts val="1800"/>
              </a:spcBef>
              <a:buAutoNum type="arabicPeriod"/>
            </a:pPr>
            <a:r>
              <a:rPr lang="is-IS" sz="1600" dirty="0" smtClean="0"/>
              <a:t>Nýir mælikvarðar</a:t>
            </a:r>
          </a:p>
          <a:p>
            <a:pPr marL="857214" lvl="1" indent="-457200">
              <a:spcBef>
                <a:spcPts val="1800"/>
              </a:spcBef>
              <a:buAutoNum type="arabicPeriod"/>
            </a:pPr>
            <a:r>
              <a:rPr lang="is-IS" sz="1200" dirty="0" err="1" smtClean="0"/>
              <a:t>Líf-félagslegar</a:t>
            </a:r>
            <a:r>
              <a:rPr lang="is-IS" sz="1200" dirty="0" smtClean="0"/>
              <a:t> mælingar (</a:t>
            </a:r>
            <a:r>
              <a:rPr lang="is-IS" sz="1200" dirty="0" err="1" smtClean="0"/>
              <a:t>bio-social</a:t>
            </a:r>
            <a:r>
              <a:rPr lang="is-IS" sz="1200" dirty="0" smtClean="0"/>
              <a:t> </a:t>
            </a:r>
            <a:r>
              <a:rPr lang="is-IS" sz="1200" dirty="0" err="1" smtClean="0"/>
              <a:t>measures</a:t>
            </a:r>
            <a:r>
              <a:rPr lang="is-IS" sz="1200" dirty="0" smtClean="0"/>
              <a:t>) – hugsanlega síkvikar atferlismælingar</a:t>
            </a:r>
          </a:p>
          <a:p>
            <a:pPr marL="857214" lvl="1" indent="-457200">
              <a:spcBef>
                <a:spcPts val="1800"/>
              </a:spcBef>
              <a:buFont typeface="Arial" charset="0"/>
              <a:buAutoNum type="arabicPeriod"/>
            </a:pPr>
            <a:r>
              <a:rPr lang="is-IS" sz="1200" dirty="0" smtClean="0"/>
              <a:t>Velferð nemenda</a:t>
            </a:r>
          </a:p>
          <a:p>
            <a:pPr marL="457200" indent="-457200">
              <a:spcBef>
                <a:spcPts val="1800"/>
              </a:spcBef>
              <a:buAutoNum type="arabicPeriod"/>
            </a:pPr>
            <a:r>
              <a:rPr lang="is-IS" sz="1600" dirty="0" smtClean="0"/>
              <a:t>Gagnasöfnun í gervigreindum kennslukerfum</a:t>
            </a:r>
          </a:p>
          <a:p>
            <a:pPr marL="457200" indent="-457200">
              <a:spcBef>
                <a:spcPts val="1800"/>
              </a:spcBef>
              <a:buAutoNum type="arabicPeriod"/>
            </a:pPr>
            <a:endParaRPr lang="is-IS" sz="1600" dirty="0" smtClean="0"/>
          </a:p>
        </p:txBody>
      </p:sp>
    </p:spTree>
    <p:extLst>
      <p:ext uri="{BB962C8B-B14F-4D97-AF65-F5344CB8AC3E}">
        <p14:creationId xmlns:p14="http://schemas.microsoft.com/office/powerpoint/2010/main" val="223110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54882</TotalTime>
  <Words>3904</Words>
  <Application>Microsoft Office PowerPoint</Application>
  <PresentationFormat>On-screen Show (4:3)</PresentationFormat>
  <Paragraphs>261</Paragraphs>
  <Slides>23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Málstofa Framhald af málstofuröð þar sem fjallað var um rannsóknir sem framlag í mótun menntastefnu. </vt:lpstr>
      <vt:lpstr> Rammi</vt:lpstr>
      <vt:lpstr> Lykilspurning</vt:lpstr>
      <vt:lpstr> Umhugsunarefni  sem fram koma í máli mínu</vt:lpstr>
      <vt:lpstr> Efnisþættir</vt:lpstr>
      <vt:lpstr> Einstök dæmi um gögn – hvers þarfnast vinnumarkaður? Hvað kæmi honum að mestu gagni?</vt:lpstr>
      <vt:lpstr> Endalaus dæmi um gögn – afmarkað dæmi – brottfall nemenda í norrænu skólakerfunum</vt:lpstr>
      <vt:lpstr> Snúum okkur að kennslustofunni – og myndinni síðan áðan</vt:lpstr>
      <vt:lpstr>PowerPoint Presentation</vt:lpstr>
      <vt:lpstr>PowerPoint Presentation</vt:lpstr>
      <vt:lpstr>There is clearly an official – local and global - emphasis on measurement and visibility</vt:lpstr>
      <vt:lpstr> Gagnastýrð menntakerfi</vt:lpstr>
      <vt:lpstr> Um alls kyns gögn í skólastarfi:  Sjá t.d. Biosocial education (2018)</vt:lpstr>
      <vt:lpstr> Pearson, gervigreind og gögn </vt:lpstr>
      <vt:lpstr> Snúum okkur nú að kennslustofunni – og aftur að myndinni síðan áðan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Takk fyrir áheyrnina</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1616</cp:revision>
  <cp:lastPrinted>2019-02-23T16:41:32Z</cp:lastPrinted>
  <dcterms:created xsi:type="dcterms:W3CDTF">2009-05-18T15:52:34Z</dcterms:created>
  <dcterms:modified xsi:type="dcterms:W3CDTF">2019-02-27T15:05:57Z</dcterms:modified>
</cp:coreProperties>
</file>