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Lst>
  <p:notesMasterIdLst>
    <p:notesMasterId r:id="rId41"/>
  </p:notesMasterIdLst>
  <p:handoutMasterIdLst>
    <p:handoutMasterId r:id="rId42"/>
  </p:handoutMasterIdLst>
  <p:sldIdLst>
    <p:sldId id="445" r:id="rId5"/>
    <p:sldId id="616" r:id="rId6"/>
    <p:sldId id="591" r:id="rId7"/>
    <p:sldId id="597" r:id="rId8"/>
    <p:sldId id="586" r:id="rId9"/>
    <p:sldId id="588" r:id="rId10"/>
    <p:sldId id="589" r:id="rId11"/>
    <p:sldId id="590" r:id="rId12"/>
    <p:sldId id="608" r:id="rId13"/>
    <p:sldId id="604" r:id="rId14"/>
    <p:sldId id="615" r:id="rId15"/>
    <p:sldId id="599" r:id="rId16"/>
    <p:sldId id="559" r:id="rId17"/>
    <p:sldId id="618" r:id="rId18"/>
    <p:sldId id="593" r:id="rId19"/>
    <p:sldId id="609" r:id="rId20"/>
    <p:sldId id="601" r:id="rId21"/>
    <p:sldId id="612" r:id="rId22"/>
    <p:sldId id="602" r:id="rId23"/>
    <p:sldId id="613" r:id="rId24"/>
    <p:sldId id="583" r:id="rId25"/>
    <p:sldId id="614" r:id="rId26"/>
    <p:sldId id="610" r:id="rId27"/>
    <p:sldId id="569" r:id="rId28"/>
    <p:sldId id="595" r:id="rId29"/>
    <p:sldId id="611" r:id="rId30"/>
    <p:sldId id="594" r:id="rId31"/>
    <p:sldId id="596" r:id="rId32"/>
    <p:sldId id="558" r:id="rId33"/>
    <p:sldId id="562" r:id="rId34"/>
    <p:sldId id="560" r:id="rId35"/>
    <p:sldId id="606" r:id="rId36"/>
    <p:sldId id="605" r:id="rId37"/>
    <p:sldId id="603" r:id="rId38"/>
    <p:sldId id="568" r:id="rId39"/>
    <p:sldId id="564" r:id="rId40"/>
  </p:sldIdLst>
  <p:sldSz cx="9144000" cy="6858000" type="screen4x3"/>
  <p:notesSz cx="6738938" cy="987107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159" algn="l" rtl="0" fontAlgn="base">
      <a:spcBef>
        <a:spcPct val="0"/>
      </a:spcBef>
      <a:spcAft>
        <a:spcPct val="0"/>
      </a:spcAft>
      <a:defRPr kern="1200">
        <a:solidFill>
          <a:schemeClr val="tx1"/>
        </a:solidFill>
        <a:latin typeface="Arial" charset="0"/>
        <a:ea typeface="+mn-ea"/>
        <a:cs typeface="+mn-cs"/>
      </a:defRPr>
    </a:lvl2pPr>
    <a:lvl3pPr marL="914318" algn="l" rtl="0" fontAlgn="base">
      <a:spcBef>
        <a:spcPct val="0"/>
      </a:spcBef>
      <a:spcAft>
        <a:spcPct val="0"/>
      </a:spcAft>
      <a:defRPr kern="1200">
        <a:solidFill>
          <a:schemeClr val="tx1"/>
        </a:solidFill>
        <a:latin typeface="Arial" charset="0"/>
        <a:ea typeface="+mn-ea"/>
        <a:cs typeface="+mn-cs"/>
      </a:defRPr>
    </a:lvl3pPr>
    <a:lvl4pPr marL="1371477" algn="l" rtl="0" fontAlgn="base">
      <a:spcBef>
        <a:spcPct val="0"/>
      </a:spcBef>
      <a:spcAft>
        <a:spcPct val="0"/>
      </a:spcAft>
      <a:defRPr kern="1200">
        <a:solidFill>
          <a:schemeClr val="tx1"/>
        </a:solidFill>
        <a:latin typeface="Arial" charset="0"/>
        <a:ea typeface="+mn-ea"/>
        <a:cs typeface="+mn-cs"/>
      </a:defRPr>
    </a:lvl4pPr>
    <a:lvl5pPr marL="1828636" algn="l" rtl="0" fontAlgn="base">
      <a:spcBef>
        <a:spcPct val="0"/>
      </a:spcBef>
      <a:spcAft>
        <a:spcPct val="0"/>
      </a:spcAft>
      <a:defRPr kern="1200">
        <a:solidFill>
          <a:schemeClr val="tx1"/>
        </a:solidFill>
        <a:latin typeface="Arial" charset="0"/>
        <a:ea typeface="+mn-ea"/>
        <a:cs typeface="+mn-cs"/>
      </a:defRPr>
    </a:lvl5pPr>
    <a:lvl6pPr marL="2285795" algn="l" defTabSz="914318" rtl="0" eaLnBrk="1" latinLnBrk="0" hangingPunct="1">
      <a:defRPr kern="1200">
        <a:solidFill>
          <a:schemeClr val="tx1"/>
        </a:solidFill>
        <a:latin typeface="Arial" charset="0"/>
        <a:ea typeface="+mn-ea"/>
        <a:cs typeface="+mn-cs"/>
      </a:defRPr>
    </a:lvl6pPr>
    <a:lvl7pPr marL="2742954" algn="l" defTabSz="914318" rtl="0" eaLnBrk="1" latinLnBrk="0" hangingPunct="1">
      <a:defRPr kern="1200">
        <a:solidFill>
          <a:schemeClr val="tx1"/>
        </a:solidFill>
        <a:latin typeface="Arial" charset="0"/>
        <a:ea typeface="+mn-ea"/>
        <a:cs typeface="+mn-cs"/>
      </a:defRPr>
    </a:lvl7pPr>
    <a:lvl8pPr marL="3200113" algn="l" defTabSz="914318" rtl="0" eaLnBrk="1" latinLnBrk="0" hangingPunct="1">
      <a:defRPr kern="1200">
        <a:solidFill>
          <a:schemeClr val="tx1"/>
        </a:solidFill>
        <a:latin typeface="Arial" charset="0"/>
        <a:ea typeface="+mn-ea"/>
        <a:cs typeface="+mn-cs"/>
      </a:defRPr>
    </a:lvl8pPr>
    <a:lvl9pPr marL="3657272" algn="l" defTabSz="914318"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BB43"/>
    <a:srgbClr val="307C2C"/>
    <a:srgbClr val="006C31"/>
    <a:srgbClr val="007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ðal stíll 2 - Áhersla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70233" autoAdjust="0"/>
  </p:normalViewPr>
  <p:slideViewPr>
    <p:cSldViewPr>
      <p:cViewPr varScale="1">
        <p:scale>
          <a:sx n="77" d="100"/>
          <a:sy n="77" d="100"/>
        </p:scale>
        <p:origin x="1872" y="90"/>
      </p:cViewPr>
      <p:guideLst>
        <p:guide orient="horz" pos="2160"/>
        <p:guide pos="2880"/>
      </p:guideLst>
    </p:cSldViewPr>
  </p:slideViewPr>
  <p:outlineViewPr>
    <p:cViewPr>
      <p:scale>
        <a:sx n="33" d="100"/>
        <a:sy n="33" d="100"/>
      </p:scale>
      <p:origin x="0" y="-2235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1752"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20206" cy="493554"/>
          </a:xfrm>
          <a:prstGeom prst="rect">
            <a:avLst/>
          </a:prstGeom>
        </p:spPr>
        <p:txBody>
          <a:bodyPr vert="horz" lIns="91440" tIns="45720" rIns="91440" bIns="45720" rtlCol="0"/>
          <a:lstStyle>
            <a:lvl1pPr algn="l">
              <a:defRPr sz="1200"/>
            </a:lvl1pPr>
          </a:lstStyle>
          <a:p>
            <a:endParaRPr lang="is-IS" dirty="0"/>
          </a:p>
        </p:txBody>
      </p:sp>
      <p:sp>
        <p:nvSpPr>
          <p:cNvPr id="3" name="Dagsetningarstaðgengill 2"/>
          <p:cNvSpPr>
            <a:spLocks noGrp="1"/>
          </p:cNvSpPr>
          <p:nvPr>
            <p:ph type="dt" sz="quarter" idx="1"/>
          </p:nvPr>
        </p:nvSpPr>
        <p:spPr>
          <a:xfrm>
            <a:off x="3817172" y="0"/>
            <a:ext cx="2920206" cy="493554"/>
          </a:xfrm>
          <a:prstGeom prst="rect">
            <a:avLst/>
          </a:prstGeom>
        </p:spPr>
        <p:txBody>
          <a:bodyPr vert="horz" lIns="91440" tIns="45720" rIns="91440" bIns="45720" rtlCol="0"/>
          <a:lstStyle>
            <a:lvl1pPr algn="r">
              <a:defRPr sz="1200"/>
            </a:lvl1pPr>
          </a:lstStyle>
          <a:p>
            <a:fld id="{3421CC49-D992-48B5-B839-7C9C7F4F10B3}" type="datetimeFigureOut">
              <a:rPr lang="is-IS" smtClean="0"/>
              <a:pPr/>
              <a:t>31.10.2019</a:t>
            </a:fld>
            <a:endParaRPr lang="is-IS" dirty="0"/>
          </a:p>
        </p:txBody>
      </p:sp>
      <p:sp>
        <p:nvSpPr>
          <p:cNvPr id="4" name="Síðufótarstaðgengill 3"/>
          <p:cNvSpPr>
            <a:spLocks noGrp="1"/>
          </p:cNvSpPr>
          <p:nvPr>
            <p:ph type="ftr" sz="quarter" idx="2"/>
          </p:nvPr>
        </p:nvSpPr>
        <p:spPr>
          <a:xfrm>
            <a:off x="0" y="9375808"/>
            <a:ext cx="2920206" cy="493554"/>
          </a:xfrm>
          <a:prstGeom prst="rect">
            <a:avLst/>
          </a:prstGeom>
        </p:spPr>
        <p:txBody>
          <a:bodyPr vert="horz" lIns="91440" tIns="45720" rIns="91440" bIns="45720" rtlCol="0" anchor="b"/>
          <a:lstStyle>
            <a:lvl1pPr algn="l">
              <a:defRPr sz="1200"/>
            </a:lvl1pPr>
          </a:lstStyle>
          <a:p>
            <a:endParaRPr lang="is-IS" dirty="0"/>
          </a:p>
        </p:txBody>
      </p:sp>
      <p:sp>
        <p:nvSpPr>
          <p:cNvPr id="5" name="Skyggnunúmersstaðgengill 4"/>
          <p:cNvSpPr>
            <a:spLocks noGrp="1"/>
          </p:cNvSpPr>
          <p:nvPr>
            <p:ph type="sldNum" sz="quarter" idx="3"/>
          </p:nvPr>
        </p:nvSpPr>
        <p:spPr>
          <a:xfrm>
            <a:off x="3817172" y="9375808"/>
            <a:ext cx="2920206" cy="493554"/>
          </a:xfrm>
          <a:prstGeom prst="rect">
            <a:avLst/>
          </a:prstGeom>
        </p:spPr>
        <p:txBody>
          <a:bodyPr vert="horz" lIns="91440" tIns="45720" rIns="91440" bIns="45720" rtlCol="0" anchor="b"/>
          <a:lstStyle>
            <a:lvl1pPr algn="r">
              <a:defRPr sz="1200"/>
            </a:lvl1pPr>
          </a:lstStyle>
          <a:p>
            <a:fld id="{E5BA73BE-1A98-4E19-80B8-7BEFC2F99F77}" type="slidenum">
              <a:rPr lang="is-IS" smtClean="0"/>
              <a:pPr/>
              <a:t>‹#›</a:t>
            </a:fld>
            <a:endParaRPr lang="is-IS" dirty="0"/>
          </a:p>
        </p:txBody>
      </p:sp>
    </p:spTree>
    <p:extLst>
      <p:ext uri="{BB962C8B-B14F-4D97-AF65-F5344CB8AC3E}">
        <p14:creationId xmlns:p14="http://schemas.microsoft.com/office/powerpoint/2010/main" val="2722476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20206" cy="493554"/>
          </a:xfrm>
          <a:prstGeom prst="rect">
            <a:avLst/>
          </a:prstGeom>
        </p:spPr>
        <p:txBody>
          <a:bodyPr vert="horz" lIns="91440" tIns="45720" rIns="91440" bIns="45720" rtlCol="0"/>
          <a:lstStyle>
            <a:lvl1pPr algn="l">
              <a:defRPr sz="1200">
                <a:latin typeface="Arial" pitchFamily="34" charset="0"/>
              </a:defRPr>
            </a:lvl1pPr>
          </a:lstStyle>
          <a:p>
            <a:pPr>
              <a:defRPr/>
            </a:pPr>
            <a:endParaRPr lang="is-IS" dirty="0"/>
          </a:p>
        </p:txBody>
      </p:sp>
      <p:sp>
        <p:nvSpPr>
          <p:cNvPr id="3" name="Dagsetningarstaðgengill 2"/>
          <p:cNvSpPr>
            <a:spLocks noGrp="1"/>
          </p:cNvSpPr>
          <p:nvPr>
            <p:ph type="dt" idx="1"/>
          </p:nvPr>
        </p:nvSpPr>
        <p:spPr>
          <a:xfrm>
            <a:off x="3817172" y="0"/>
            <a:ext cx="2920206" cy="493554"/>
          </a:xfrm>
          <a:prstGeom prst="rect">
            <a:avLst/>
          </a:prstGeom>
        </p:spPr>
        <p:txBody>
          <a:bodyPr vert="horz" lIns="91440" tIns="45720" rIns="91440" bIns="45720" rtlCol="0"/>
          <a:lstStyle>
            <a:lvl1pPr algn="r">
              <a:defRPr sz="1200">
                <a:latin typeface="Arial" pitchFamily="34" charset="0"/>
              </a:defRPr>
            </a:lvl1pPr>
          </a:lstStyle>
          <a:p>
            <a:pPr>
              <a:defRPr/>
            </a:pPr>
            <a:fld id="{50031ED1-DF09-4912-9433-D19082DBBD94}" type="datetimeFigureOut">
              <a:rPr lang="is-IS"/>
              <a:pPr>
                <a:defRPr/>
              </a:pPr>
              <a:t>31.10.2019</a:t>
            </a:fld>
            <a:endParaRPr lang="is-IS" dirty="0"/>
          </a:p>
        </p:txBody>
      </p:sp>
      <p:sp>
        <p:nvSpPr>
          <p:cNvPr id="4" name="Skyggnumyndastaðgengill 3"/>
          <p:cNvSpPr>
            <a:spLocks noGrp="1" noRot="1" noChangeAspect="1"/>
          </p:cNvSpPr>
          <p:nvPr>
            <p:ph type="sldImg" idx="2"/>
          </p:nvPr>
        </p:nvSpPr>
        <p:spPr>
          <a:xfrm>
            <a:off x="901700" y="739775"/>
            <a:ext cx="4937125" cy="3702050"/>
          </a:xfrm>
          <a:prstGeom prst="rect">
            <a:avLst/>
          </a:prstGeom>
          <a:noFill/>
          <a:ln w="12700">
            <a:solidFill>
              <a:prstClr val="black"/>
            </a:solidFill>
          </a:ln>
        </p:spPr>
        <p:txBody>
          <a:bodyPr vert="horz" lIns="91440" tIns="45720" rIns="91440" bIns="45720" rtlCol="0" anchor="ctr"/>
          <a:lstStyle/>
          <a:p>
            <a:pPr lvl="0"/>
            <a:endParaRPr lang="is-IS" noProof="0" dirty="0"/>
          </a:p>
        </p:txBody>
      </p:sp>
      <p:sp>
        <p:nvSpPr>
          <p:cNvPr id="5" name="Minnispunktastaðgengill 4"/>
          <p:cNvSpPr>
            <a:spLocks noGrp="1"/>
          </p:cNvSpPr>
          <p:nvPr>
            <p:ph type="body" sz="quarter" idx="3"/>
          </p:nvPr>
        </p:nvSpPr>
        <p:spPr>
          <a:xfrm>
            <a:off x="673894" y="4688761"/>
            <a:ext cx="5391150" cy="4441984"/>
          </a:xfrm>
          <a:prstGeom prst="rect">
            <a:avLst/>
          </a:prstGeom>
        </p:spPr>
        <p:txBody>
          <a:bodyPr vert="horz" lIns="91440" tIns="45720" rIns="91440" bIns="45720" rtlCol="0">
            <a:normAutofit/>
          </a:bodyPr>
          <a:lstStyle/>
          <a:p>
            <a:pPr lvl="0"/>
            <a:r>
              <a:rPr lang="is-IS" noProof="0"/>
              <a:t>Smelltu til að breyta stílum aðaltexta</a:t>
            </a:r>
          </a:p>
          <a:p>
            <a:pPr lvl="1"/>
            <a:r>
              <a:rPr lang="is-IS" noProof="0"/>
              <a:t>Annað stig</a:t>
            </a:r>
          </a:p>
          <a:p>
            <a:pPr lvl="2"/>
            <a:r>
              <a:rPr lang="is-IS" noProof="0"/>
              <a:t>Þriðja stig</a:t>
            </a:r>
          </a:p>
          <a:p>
            <a:pPr lvl="3"/>
            <a:r>
              <a:rPr lang="is-IS" noProof="0"/>
              <a:t>Fjórða stig</a:t>
            </a:r>
          </a:p>
          <a:p>
            <a:pPr lvl="4"/>
            <a:r>
              <a:rPr lang="is-IS" noProof="0"/>
              <a:t>Fimmta stig</a:t>
            </a:r>
          </a:p>
        </p:txBody>
      </p:sp>
      <p:sp>
        <p:nvSpPr>
          <p:cNvPr id="6" name="Síðufótarstaðgengill 5"/>
          <p:cNvSpPr>
            <a:spLocks noGrp="1"/>
          </p:cNvSpPr>
          <p:nvPr>
            <p:ph type="ftr" sz="quarter" idx="4"/>
          </p:nvPr>
        </p:nvSpPr>
        <p:spPr>
          <a:xfrm>
            <a:off x="0" y="9375808"/>
            <a:ext cx="2920206" cy="493554"/>
          </a:xfrm>
          <a:prstGeom prst="rect">
            <a:avLst/>
          </a:prstGeom>
        </p:spPr>
        <p:txBody>
          <a:bodyPr vert="horz" lIns="91440" tIns="45720" rIns="91440" bIns="45720" rtlCol="0" anchor="b"/>
          <a:lstStyle>
            <a:lvl1pPr algn="l">
              <a:defRPr sz="1200">
                <a:latin typeface="Arial" pitchFamily="34" charset="0"/>
              </a:defRPr>
            </a:lvl1pPr>
          </a:lstStyle>
          <a:p>
            <a:pPr>
              <a:defRPr/>
            </a:pPr>
            <a:endParaRPr lang="is-IS" dirty="0"/>
          </a:p>
        </p:txBody>
      </p:sp>
      <p:sp>
        <p:nvSpPr>
          <p:cNvPr id="7" name="Skyggnunúmersstaðgengill 6"/>
          <p:cNvSpPr>
            <a:spLocks noGrp="1"/>
          </p:cNvSpPr>
          <p:nvPr>
            <p:ph type="sldNum" sz="quarter" idx="5"/>
          </p:nvPr>
        </p:nvSpPr>
        <p:spPr>
          <a:xfrm>
            <a:off x="3817172" y="9375808"/>
            <a:ext cx="2920206" cy="493554"/>
          </a:xfrm>
          <a:prstGeom prst="rect">
            <a:avLst/>
          </a:prstGeom>
        </p:spPr>
        <p:txBody>
          <a:bodyPr vert="horz" lIns="91440" tIns="45720" rIns="91440" bIns="45720" rtlCol="0" anchor="b"/>
          <a:lstStyle>
            <a:lvl1pPr algn="r">
              <a:defRPr sz="1200">
                <a:latin typeface="Arial" pitchFamily="34" charset="0"/>
              </a:defRPr>
            </a:lvl1pPr>
          </a:lstStyle>
          <a:p>
            <a:pPr>
              <a:defRPr/>
            </a:pPr>
            <a:fld id="{4AFB9761-B769-4673-936B-1E86841575B7}" type="slidenum">
              <a:rPr lang="is-IS"/>
              <a:pPr>
                <a:defRPr/>
              </a:pPr>
              <a:t>‹#›</a:t>
            </a:fld>
            <a:endParaRPr lang="is-IS" dirty="0"/>
          </a:p>
        </p:txBody>
      </p:sp>
    </p:spTree>
    <p:extLst>
      <p:ext uri="{BB962C8B-B14F-4D97-AF65-F5344CB8AC3E}">
        <p14:creationId xmlns:p14="http://schemas.microsoft.com/office/powerpoint/2010/main" val="403251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59" algn="l" rtl="0" eaLnBrk="0" fontAlgn="base" hangingPunct="0">
      <a:spcBef>
        <a:spcPct val="30000"/>
      </a:spcBef>
      <a:spcAft>
        <a:spcPct val="0"/>
      </a:spcAft>
      <a:defRPr sz="1200" kern="1200">
        <a:solidFill>
          <a:schemeClr val="tx1"/>
        </a:solidFill>
        <a:latin typeface="+mn-lt"/>
        <a:ea typeface="+mn-ea"/>
        <a:cs typeface="+mn-cs"/>
      </a:defRPr>
    </a:lvl2pPr>
    <a:lvl3pPr marL="914318" algn="l" rtl="0" eaLnBrk="0" fontAlgn="base" hangingPunct="0">
      <a:spcBef>
        <a:spcPct val="30000"/>
      </a:spcBef>
      <a:spcAft>
        <a:spcPct val="0"/>
      </a:spcAft>
      <a:defRPr sz="1200" kern="1200">
        <a:solidFill>
          <a:schemeClr val="tx1"/>
        </a:solidFill>
        <a:latin typeface="+mn-lt"/>
        <a:ea typeface="+mn-ea"/>
        <a:cs typeface="+mn-cs"/>
      </a:defRPr>
    </a:lvl3pPr>
    <a:lvl4pPr marL="1371477" algn="l" rtl="0" eaLnBrk="0" fontAlgn="base" hangingPunct="0">
      <a:spcBef>
        <a:spcPct val="30000"/>
      </a:spcBef>
      <a:spcAft>
        <a:spcPct val="0"/>
      </a:spcAft>
      <a:defRPr sz="1200" kern="1200">
        <a:solidFill>
          <a:schemeClr val="tx1"/>
        </a:solidFill>
        <a:latin typeface="+mn-lt"/>
        <a:ea typeface="+mn-ea"/>
        <a:cs typeface="+mn-cs"/>
      </a:defRPr>
    </a:lvl4pPr>
    <a:lvl5pPr marL="1828636" algn="l" rtl="0" eaLnBrk="0" fontAlgn="base" hangingPunct="0">
      <a:spcBef>
        <a:spcPct val="30000"/>
      </a:spcBef>
      <a:spcAft>
        <a:spcPct val="0"/>
      </a:spcAft>
      <a:defRPr sz="1200" kern="1200">
        <a:solidFill>
          <a:schemeClr val="tx1"/>
        </a:solidFill>
        <a:latin typeface="+mn-lt"/>
        <a:ea typeface="+mn-ea"/>
        <a:cs typeface="+mn-cs"/>
      </a:defRPr>
    </a:lvl5pPr>
    <a:lvl6pPr marL="2285795" algn="l" defTabSz="914318" rtl="0" eaLnBrk="1" latinLnBrk="0" hangingPunct="1">
      <a:defRPr sz="1200" kern="1200">
        <a:solidFill>
          <a:schemeClr val="tx1"/>
        </a:solidFill>
        <a:latin typeface="+mn-lt"/>
        <a:ea typeface="+mn-ea"/>
        <a:cs typeface="+mn-cs"/>
      </a:defRPr>
    </a:lvl6pPr>
    <a:lvl7pPr marL="2742954" algn="l" defTabSz="914318" rtl="0" eaLnBrk="1" latinLnBrk="0" hangingPunct="1">
      <a:defRPr sz="1200" kern="1200">
        <a:solidFill>
          <a:schemeClr val="tx1"/>
        </a:solidFill>
        <a:latin typeface="+mn-lt"/>
        <a:ea typeface="+mn-ea"/>
        <a:cs typeface="+mn-cs"/>
      </a:defRPr>
    </a:lvl7pPr>
    <a:lvl8pPr marL="3200113" algn="l" defTabSz="914318" rtl="0" eaLnBrk="1" latinLnBrk="0" hangingPunct="1">
      <a:defRPr sz="1200" kern="1200">
        <a:solidFill>
          <a:schemeClr val="tx1"/>
        </a:solidFill>
        <a:latin typeface="+mn-lt"/>
        <a:ea typeface="+mn-ea"/>
        <a:cs typeface="+mn-cs"/>
      </a:defRPr>
    </a:lvl8pPr>
    <a:lvl9pPr marL="3657272" algn="l" defTabSz="91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Miðað við flutning minn fyrir Skólaþingið þá eru margar </a:t>
            </a:r>
            <a:r>
              <a:rPr lang="is-IS" dirty="0" err="1" smtClean="0"/>
              <a:t>glærur</a:t>
            </a:r>
            <a:r>
              <a:rPr lang="is-IS" dirty="0" smtClean="0"/>
              <a:t> faldar þar. </a:t>
            </a:r>
            <a:endParaRPr lang="is-IS" dirty="0"/>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1</a:t>
            </a:fld>
            <a:endParaRPr lang="is-IS" dirty="0"/>
          </a:p>
        </p:txBody>
      </p:sp>
    </p:spTree>
    <p:extLst>
      <p:ext uri="{BB962C8B-B14F-4D97-AF65-F5344CB8AC3E}">
        <p14:creationId xmlns:p14="http://schemas.microsoft.com/office/powerpoint/2010/main" val="252878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10</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normAutofit lnSpcReduction="10000"/>
          </a:bodyPr>
          <a:lstStyle/>
          <a:p>
            <a:r>
              <a:rPr lang="is-IS" altLang="is-IS" noProof="0" dirty="0" smtClean="0"/>
              <a:t>Endalausar, skýrslur greinar, bækur skrifaðar og tilraunir eru gerðar á öllum þáttum menntastarfs. Hér nefni</a:t>
            </a:r>
            <a:r>
              <a:rPr lang="is-IS" altLang="is-IS" baseline="0" noProof="0" dirty="0" smtClean="0"/>
              <a:t> ég efni úr ólíkum áttum sem hefur birst á þessu ári – nema sú fyrsta sem ég – ég nefni þetta aðeins til undirstrika að þróunin er gríðarlega hröð og margt af því sem kemur fram eru alvöru nýjungar sem eru aldeilis þess virði að gefa gaum. </a:t>
            </a:r>
          </a:p>
          <a:p>
            <a:r>
              <a:rPr lang="is-IS" altLang="is-IS" baseline="0" noProof="0" dirty="0" smtClean="0"/>
              <a:t>Bók Reimer og Chung er sérlaga áhugaverð, bæði vegan þeirra hugmynda sem þar eru reifaðar og talsverðrar svartsýni, t.d. í lokakaflanum um að eitthvað verði gert með þær.</a:t>
            </a:r>
          </a:p>
          <a:p>
            <a:r>
              <a:rPr lang="is-IS" altLang="is-IS" baseline="0" noProof="0" dirty="0" smtClean="0"/>
              <a:t>Endalausir listar eru til um áhrif tölvutækninnar; þessi listi er meira um inntaksáhrif en margir sem ég hef skoðað auk þess að þarna er got bakgrunnsefni um þessa þætti sem umsjónarkona síðunnar hefur tekið saman.</a:t>
            </a:r>
          </a:p>
          <a:p>
            <a:r>
              <a:rPr lang="is-IS" altLang="is-IS" baseline="0" noProof="0" dirty="0" smtClean="0"/>
              <a:t>Educating 21</a:t>
            </a:r>
            <a:r>
              <a:rPr lang="is-IS" altLang="is-IS" baseline="30000" noProof="0" dirty="0" smtClean="0"/>
              <a:t>st</a:t>
            </a:r>
            <a:r>
              <a:rPr lang="is-IS" altLang="is-IS" baseline="0" noProof="0" dirty="0" smtClean="0"/>
              <a:t> children er líka gagnleg umfjöllun um samspil tölvutækninnar, samsfélagsmiðla og tölvuleikja ofl. og lífs barna. </a:t>
            </a:r>
          </a:p>
          <a:p>
            <a:r>
              <a:rPr lang="is-IS" altLang="is-IS" baseline="0" noProof="0" dirty="0" smtClean="0"/>
              <a:t>Fostering Student’s Creativity and Critical Thinking er að sumu leyti gagnlegt innlegg í mikilvæga umræðu. </a:t>
            </a:r>
          </a:p>
          <a:p>
            <a:r>
              <a:rPr lang="is-IS" altLang="is-IS" baseline="0" noProof="0" dirty="0" smtClean="0"/>
              <a:t>Pasi </a:t>
            </a:r>
            <a:r>
              <a:rPr lang="is-IS" altLang="is-IS" baseline="0" noProof="0" dirty="0" err="1" smtClean="0"/>
              <a:t>Sahlberg</a:t>
            </a:r>
            <a:r>
              <a:rPr lang="is-IS" altLang="is-IS" baseline="0" noProof="0" dirty="0" smtClean="0"/>
              <a:t> hefur ásamt félaga sínum skrifað áhugaverða bók um mikilvægi leiksins. Hann bendir á að leikurinn sé alvörumál og það sé mikil þröngsýni að rækta hann ekki inni í skólakerfinu. </a:t>
            </a:r>
          </a:p>
          <a:p>
            <a:r>
              <a:rPr lang="is-IS" altLang="is-IS" baseline="0" noProof="0" dirty="0" smtClean="0"/>
              <a:t>Það er umhugsunarefni hve ásetningur stóru tölvufyrirtækjanna að tæknivæða kennslu er sterkur og hvílíku fjármagni þeir verja til þessarar markaðsvæðingar. Þótt </a:t>
            </a:r>
            <a:r>
              <a:rPr lang="is-IS" altLang="is-IS" baseline="0" noProof="0" dirty="0" err="1" smtClean="0"/>
              <a:t>Pearson</a:t>
            </a:r>
            <a:r>
              <a:rPr lang="is-IS" altLang="is-IS" baseline="0" noProof="0" dirty="0" smtClean="0"/>
              <a:t> fyrirtækið sé kannski öflugast í þessu þá eru fleiri risar á ferðinni. </a:t>
            </a:r>
          </a:p>
          <a:p>
            <a:r>
              <a:rPr lang="is-IS" altLang="is-IS" baseline="0" noProof="0" dirty="0" smtClean="0"/>
              <a:t>Á menntakviku í október 2019 kynnti Kristján Kristjánsson bók sína um farsæld sem mikilvægt markmið menntunar. Bókinni er beinlínis beint til skólakerfisins þar sem setuhugmyndir sínar í samhengi við aðrar skyldar hugmyndir og rekur inntak, kosti og hugsanlega annmarka sinna hugmynda. </a:t>
            </a:r>
            <a:endParaRPr lang="is-IS" altLang="is-IS" noProof="0" dirty="0"/>
          </a:p>
        </p:txBody>
      </p:sp>
    </p:spTree>
    <p:extLst>
      <p:ext uri="{BB962C8B-B14F-4D97-AF65-F5344CB8AC3E}">
        <p14:creationId xmlns:p14="http://schemas.microsoft.com/office/powerpoint/2010/main" val="3809512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11</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r>
              <a:rPr lang="is-IS" altLang="is-IS" noProof="0" dirty="0" smtClean="0"/>
              <a:t>Eða þessar tvær </a:t>
            </a:r>
            <a:r>
              <a:rPr lang="is-IS" altLang="is-IS" noProof="0" dirty="0" smtClean="0"/>
              <a:t>miklu,</a:t>
            </a:r>
            <a:r>
              <a:rPr lang="is-IS" altLang="is-IS" baseline="0" noProof="0" dirty="0" smtClean="0"/>
              <a:t> vel ígrunduðu </a:t>
            </a:r>
            <a:r>
              <a:rPr lang="is-IS" altLang="is-IS" noProof="0" dirty="0" smtClean="0"/>
              <a:t>og læsilegu </a:t>
            </a:r>
            <a:r>
              <a:rPr lang="is-IS" altLang="is-IS" noProof="0" dirty="0" smtClean="0"/>
              <a:t>bækur Sigrúnar og Guðmundar Heiðars,</a:t>
            </a:r>
            <a:r>
              <a:rPr lang="is-IS" altLang="is-IS" baseline="0" noProof="0" dirty="0" smtClean="0"/>
              <a:t> </a:t>
            </a:r>
            <a:r>
              <a:rPr lang="is-IS" altLang="is-IS" noProof="0" dirty="0" smtClean="0"/>
              <a:t>sem varða íslensk menntamál, báðar gefnar út á árinu. Hverjir eru að fylgjast með </a:t>
            </a:r>
            <a:r>
              <a:rPr lang="is-IS" altLang="is-IS" noProof="0" dirty="0" smtClean="0"/>
              <a:t>öllu þessu – </a:t>
            </a:r>
            <a:r>
              <a:rPr lang="is-IS" altLang="is-IS" noProof="0" dirty="0" smtClean="0"/>
              <a:t>hvernig tryggjum við að mikið af þessum hugmyndum</a:t>
            </a:r>
            <a:r>
              <a:rPr lang="is-IS" altLang="is-IS" baseline="0" noProof="0" dirty="0" smtClean="0"/>
              <a:t> eigi sér farveg inn í kviku íslensks skólastarfs?  Eða þá allar meistara- eða doktorsritgerðirnar sem eru skrifaðar – margar þeirra eiga ríkt erindi inn í skólastarfið langt úr fyrir þröngan starfsheim viðkomandi </a:t>
            </a:r>
            <a:r>
              <a:rPr lang="is-IS" altLang="is-IS" baseline="0" noProof="0" dirty="0" smtClean="0"/>
              <a:t>höfundar og hans nánasta umhverfis. </a:t>
            </a:r>
            <a:endParaRPr lang="is-IS" altLang="is-IS" noProof="0" dirty="0"/>
          </a:p>
        </p:txBody>
      </p:sp>
    </p:spTree>
    <p:extLst>
      <p:ext uri="{BB962C8B-B14F-4D97-AF65-F5344CB8AC3E}">
        <p14:creationId xmlns:p14="http://schemas.microsoft.com/office/powerpoint/2010/main" val="2025887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Hvaðan kemur skólinn – hann á sér langa sögu og það er ástæða til að gera sér grein fyrir því að hann er </a:t>
            </a:r>
            <a:r>
              <a:rPr lang="is-IS" dirty="0" err="1" smtClean="0"/>
              <a:t>mótaður</a:t>
            </a:r>
            <a:r>
              <a:rPr lang="is-IS" dirty="0" smtClean="0"/>
              <a:t> </a:t>
            </a:r>
            <a:r>
              <a:rPr lang="is-IS" dirty="0" smtClean="0"/>
              <a:t>í aldagömlu umhverfi – </a:t>
            </a:r>
            <a:r>
              <a:rPr lang="is-IS" dirty="0" smtClean="0"/>
              <a:t>bókstaflega. Með </a:t>
            </a:r>
            <a:r>
              <a:rPr lang="is-IS" dirty="0" smtClean="0"/>
              <a:t>þessari mynd reyni</a:t>
            </a:r>
            <a:r>
              <a:rPr lang="is-IS" baseline="0" dirty="0" smtClean="0"/>
              <a:t> ég að draga athygli að því hve skóla- og menntastarf er í raun flókið, en á sér jafnframt djúpar og margþættar rætur. Vandinn er þessi: Margir hafa óljósar hugmyndir um ýmislegt sem skólinn á að gera en hafa samt mjög þröngar, gamlar og úreltar hugmyndir um hvað hann snýst og hvar skiptir máli. </a:t>
            </a:r>
            <a:endParaRPr lang="is-IS" baseline="0" dirty="0" smtClean="0"/>
          </a:p>
          <a:p>
            <a:endParaRPr lang="is-IS" baseline="0" dirty="0" smtClean="0"/>
          </a:p>
          <a:p>
            <a:r>
              <a:rPr lang="is-IS" baseline="0" dirty="0" smtClean="0"/>
              <a:t>Með myndinni byrja ég líka að varpa fram spurningunni: Hvað á heima í nútíma skólastarfi – og síðan hvernig vilja menn aðgreina menntun og skólastarf? Jafnframt vil ég draga athygli að því að þrátt fyrir ótrúlega fjölþætt verkefni þá ræður upphafið miklu – hinar djúpu rætur hefðarinnar – en þær eru að mínu mati nú orðnar til trafala. </a:t>
            </a:r>
          </a:p>
          <a:p>
            <a:endParaRPr lang="is-IS" baseline="0" dirty="0" smtClean="0"/>
          </a:p>
          <a:p>
            <a:r>
              <a:rPr lang="is-IS" baseline="0" dirty="0" smtClean="0"/>
              <a:t>Til þess að draga úr misskilningi þá er mín skoðun sú að menntunarverkefni skólans eigi að vera mun víðara en hefðin segir til um, eins og kemur jafnvel enn skýrar fram á næstu glærum.  En aðalatriðið í mínum huga er að þeir sem ræða menntun – t.d. á þessu skólaþingi - geri </a:t>
            </a:r>
            <a:r>
              <a:rPr lang="is-IS" baseline="0" dirty="0" smtClean="0"/>
              <a:t>sjálfir upp við sig hvað </a:t>
            </a:r>
            <a:r>
              <a:rPr lang="is-IS" baseline="0" dirty="0" smtClean="0"/>
              <a:t>þeir telji skólann snúast um. </a:t>
            </a:r>
            <a:r>
              <a:rPr lang="is-IS" baseline="0" dirty="0" smtClean="0"/>
              <a:t>Hugmyndir þeirra ráð miklu; en þeir verða jafnframt að spyrja sig á hverju hugmyndir þeirra byggjast og hve vel þeir hafi þróað sína hugsun.</a:t>
            </a:r>
            <a:endParaRPr lang="is-IS" dirty="0"/>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12</a:t>
            </a:fld>
            <a:endParaRPr lang="is-IS" dirty="0"/>
          </a:p>
        </p:txBody>
      </p:sp>
    </p:spTree>
    <p:extLst>
      <p:ext uri="{BB962C8B-B14F-4D97-AF65-F5344CB8AC3E}">
        <p14:creationId xmlns:p14="http://schemas.microsoft.com/office/powerpoint/2010/main" val="1169149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13</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normAutofit fontScale="55000" lnSpcReduction="20000"/>
          </a:bodyPr>
          <a:lstStyle/>
          <a:p>
            <a:r>
              <a:rPr lang="is-IS" altLang="is-IS" noProof="0" dirty="0" smtClean="0"/>
              <a:t>Hvað tilheyrir skólastarfi</a:t>
            </a:r>
            <a:r>
              <a:rPr lang="is-IS" altLang="is-IS" baseline="0" noProof="0" dirty="0" smtClean="0"/>
              <a:t> – menntakerfinu – uppeldiskerfinu. Foreldrar skipta (eða ættu að skipta) mjög miklu máli í uppeldi barna. Ég tel þá ekki til sögunnar hér, þótt það mætti gera það, </a:t>
            </a:r>
            <a:r>
              <a:rPr lang="is-IS" altLang="is-IS" baseline="0" noProof="0" dirty="0" smtClean="0"/>
              <a:t>en hér beini ég sjónum </a:t>
            </a:r>
            <a:r>
              <a:rPr lang="is-IS" altLang="is-IS" baseline="0" noProof="0" dirty="0" smtClean="0"/>
              <a:t>að hlutverki skólans. En það má ekki leika neinn vafi á mikilvægi þeirra í uppeldi og menntun barna sinna. </a:t>
            </a:r>
          </a:p>
          <a:p>
            <a:endParaRPr lang="is-IS" altLang="is-IS" baseline="0" noProof="0" dirty="0" smtClean="0"/>
          </a:p>
          <a:p>
            <a:r>
              <a:rPr lang="is-IS" altLang="is-IS" baseline="0" noProof="0" dirty="0" smtClean="0"/>
              <a:t>Tökum </a:t>
            </a:r>
            <a:r>
              <a:rPr lang="is-IS" altLang="is-IS" baseline="0" noProof="0" dirty="0" smtClean="0"/>
              <a:t>nú einstaka þætti sem tengjast skólastarfinu, en ég spyr hver eru þessi tengsl – eða hver ættu þau að vera? Leggjum nú í ann! En förum hratt yfir.</a:t>
            </a:r>
          </a:p>
          <a:p>
            <a:endParaRPr lang="is-IS" altLang="is-IS" baseline="0" noProof="0" dirty="0" smtClean="0"/>
          </a:p>
          <a:p>
            <a:r>
              <a:rPr lang="is-IS" altLang="is-IS" baseline="0" noProof="0" dirty="0" smtClean="0"/>
              <a:t>Hvað af frístunda eða tómstundastarfi tilheyrir eðlilegri menntun nútíma fólks? Hvað af því starfi tilheyrir skólanum? Við gætum líka spurt hvaða augum við litum nútímaskólakerfi sem ekki hefði á að skipa öflugu frístunda og tómstundastarfi? Það verður sífellt augljósara að útivist hefur </a:t>
            </a:r>
            <a:r>
              <a:rPr lang="is-IS" altLang="is-IS" baseline="0" noProof="0" dirty="0" smtClean="0"/>
              <a:t>líka sjálfstæðan </a:t>
            </a:r>
            <a:r>
              <a:rPr lang="is-IS" altLang="is-IS" baseline="0" noProof="0" dirty="0" smtClean="0"/>
              <a:t>og mikilvægan tilverurétt í nútíma uppeldi og menntun. Hvaða búseturétt á hún í nútíma skólastarfi? </a:t>
            </a:r>
            <a:r>
              <a:rPr lang="is-IS" altLang="is-IS" baseline="0" noProof="0" dirty="0" smtClean="0"/>
              <a:t>Í mínum huga á hún mikinn rétt. </a:t>
            </a:r>
            <a:endParaRPr lang="is-IS" altLang="is-IS" baseline="0" noProof="0" dirty="0" smtClean="0"/>
          </a:p>
          <a:p>
            <a:endParaRPr lang="is-IS" altLang="is-IS" baseline="0" noProof="0" dirty="0" smtClean="0"/>
          </a:p>
          <a:p>
            <a:r>
              <a:rPr lang="is-IS" altLang="is-IS" baseline="0" noProof="0" dirty="0" smtClean="0"/>
              <a:t>Næst nefni ég til sögunnar það hlutverk sem samfélag barns verður að leika í til þess að skapa mótvægi við erfiðri félagslegri aðstöðu barns. Eða til þess að tryggja andlega (t.d. geðræna) og líkamlega velferð? Hér nefni ég þá þætti sem félagsmálaráðherra hefur náð samstöðu um með samráðherrum sínum og fagfólki víða að úr kerfinu. </a:t>
            </a:r>
            <a:r>
              <a:rPr lang="is-IS" altLang="is-IS" baseline="0" noProof="0" dirty="0" smtClean="0"/>
              <a:t>Alveg </a:t>
            </a:r>
            <a:r>
              <a:rPr lang="is-IS" altLang="is-IS" baseline="0" noProof="0" dirty="0" smtClean="0"/>
              <a:t>frábært framtak. </a:t>
            </a:r>
            <a:r>
              <a:rPr lang="is-IS" altLang="is-IS" baseline="0" noProof="0" dirty="0" smtClean="0"/>
              <a:t>Þar á meðal það sem </a:t>
            </a:r>
            <a:r>
              <a:rPr lang="is-IS" altLang="is-IS" baseline="0" noProof="0" dirty="0" err="1" smtClean="0"/>
              <a:t>landlæknir</a:t>
            </a:r>
            <a:r>
              <a:rPr lang="is-IS" altLang="is-IS" baseline="0" noProof="0" dirty="0" smtClean="0"/>
              <a:t> beitir sér fyrir. Aldeilis. En </a:t>
            </a:r>
            <a:r>
              <a:rPr lang="is-IS" altLang="is-IS" baseline="0" noProof="0" dirty="0" smtClean="0"/>
              <a:t>hvar staðsetur skólakerfið sig hvað varðar litróf faglegra málefna sem þarf að sinna innan þessara sviða, sem eru augljóslega að verulegu leyti (en ekki öllu) </a:t>
            </a:r>
            <a:r>
              <a:rPr lang="is-IS" altLang="is-IS" b="1" baseline="0" noProof="0" dirty="0" smtClean="0"/>
              <a:t>á verksviði uppeldis og menntunar</a:t>
            </a:r>
            <a:r>
              <a:rPr lang="is-IS" altLang="is-IS" baseline="0" noProof="0" dirty="0" smtClean="0"/>
              <a:t>? Getur verið að það ætli að jaðarsetja sig? Í umræðunni um kvikt, einart og framsýnt frumkvæði félagsmálaráðuneytisins hef ég verið mjög hugsi yfir hver viðbrögð skólakerfisins eigi eða ætli að verða? Hverjir eru að hugsa málið af hálfu sveitarfélaganna – og hver verða viðbrögðin? Hvernig verður sú umræða samofin umræðu á vegum stjórnvalda menntamála (hjá ríki og sveit) um skóla fyrir alla?</a:t>
            </a:r>
          </a:p>
          <a:p>
            <a:endParaRPr lang="is-IS" altLang="is-IS" baseline="0" noProof="0" dirty="0" smtClean="0"/>
          </a:p>
          <a:p>
            <a:r>
              <a:rPr lang="is-IS" altLang="is-IS" baseline="0" noProof="0" dirty="0" smtClean="0"/>
              <a:t>Þá kemur spurningin um framtíðina – en ég sneiði að mestu hjá henni núna – eins brýnt og umræðuefnið er, en nefni þó þrennt. Í </a:t>
            </a:r>
            <a:r>
              <a:rPr lang="is-IS" altLang="is-IS" b="1" baseline="0" noProof="0" dirty="0" smtClean="0"/>
              <a:t>fyrsta</a:t>
            </a:r>
            <a:r>
              <a:rPr lang="is-IS" altLang="is-IS" baseline="0" noProof="0" dirty="0" smtClean="0"/>
              <a:t> lagi er það glíman við arfleifð 19. og 20. aldar, hvað varðar </a:t>
            </a:r>
            <a:r>
              <a:rPr lang="is-IS" altLang="is-IS" b="1" baseline="0" noProof="0" dirty="0" smtClean="0"/>
              <a:t>kerfið</a:t>
            </a:r>
            <a:r>
              <a:rPr lang="is-IS" altLang="is-IS" baseline="0" noProof="0" dirty="0" smtClean="0"/>
              <a:t> - sem ég </a:t>
            </a:r>
            <a:r>
              <a:rPr lang="is-IS" altLang="is-IS" baseline="0" noProof="0" dirty="0" err="1" smtClean="0"/>
              <a:t>vík</a:t>
            </a:r>
            <a:r>
              <a:rPr lang="is-IS" altLang="is-IS" baseline="0" noProof="0" dirty="0" smtClean="0"/>
              <a:t> að síðar en einnig  </a:t>
            </a:r>
            <a:r>
              <a:rPr lang="is-IS" altLang="is-IS" b="1" baseline="0" noProof="0" dirty="0" smtClean="0"/>
              <a:t>inntakið</a:t>
            </a:r>
            <a:r>
              <a:rPr lang="is-IS" altLang="is-IS" baseline="0" noProof="0" dirty="0" smtClean="0"/>
              <a:t> og verklag. Námsefni sem kann einu sinni að hafa verið gott og gilt (sem sumt var eiginlega aldrei) er það ábyggilega ekki lengur – en höfum þó hugfast, að nánast allt gott efni hefur eitthvað </a:t>
            </a:r>
            <a:r>
              <a:rPr lang="is-IS" altLang="is-IS" baseline="0" noProof="0" dirty="0" smtClean="0"/>
              <a:t>gildi, og sumt mikið – fyrir suma. </a:t>
            </a:r>
            <a:r>
              <a:rPr lang="is-IS" altLang="is-IS" baseline="0" noProof="0" dirty="0" smtClean="0"/>
              <a:t>En framþróun á öllum fag og fræðasviðum ætti fyrir löngu að hafa skipt út eldra efni fyrir háþróað staðgott nýtt efni – mér er hugleikið að hafa langt mál um það. En að þessu sögðu þá nefni ég í </a:t>
            </a:r>
            <a:r>
              <a:rPr lang="is-IS" altLang="is-IS" b="1" baseline="0" noProof="0" dirty="0" smtClean="0"/>
              <a:t>öðru </a:t>
            </a:r>
            <a:r>
              <a:rPr lang="is-IS" altLang="is-IS" baseline="0" noProof="0" dirty="0" smtClean="0"/>
              <a:t>lagi að áherslur í Aðalnámskrá og þær sem koma fram hjá Reykjavíkurborg (á grundvelli síns </a:t>
            </a:r>
            <a:r>
              <a:rPr lang="is-IS" altLang="is-IS" baseline="0" noProof="0" dirty="0" err="1" smtClean="0"/>
              <a:t>frábæra</a:t>
            </a:r>
            <a:r>
              <a:rPr lang="is-IS" altLang="is-IS" baseline="0" noProof="0" dirty="0" smtClean="0"/>
              <a:t> frumkvæðis og útfærslu) og raunar hjá fleiri sveitarfélögum, eru mjög mikilvæg skref, en þau snúast bara um hluta viðfangsefnisins. Í þessu sambandi kemur í </a:t>
            </a:r>
            <a:r>
              <a:rPr lang="is-IS" altLang="is-IS" b="1" baseline="0" noProof="0" dirty="0" smtClean="0"/>
              <a:t>þriðja</a:t>
            </a:r>
            <a:r>
              <a:rPr lang="is-IS" altLang="is-IS" baseline="0" noProof="0" dirty="0" smtClean="0"/>
              <a:t> lagi upp spurningin um hlut grunnskólans gagnvart atvinnulífi framtíðarinnar. Hlutverk skólans er að mínu mati að efla nemendur svo þeir verði andlega og líkamlega heilsuhraustir, félagslega þroskaðir og hafa skilning á sterku og kviku samfélagi og búi yfir fjölþættri staðgóðri þekkingu á fjölmörgum sviðum. Það nýtist samfélaginu, þar með atvinnulífinu vel. Mikilvægi þess að bjóða upp á fjölþætt námsefni í skóla, sem innfelur bland af bóklegu og verklegu vinnulagi og tengist t.d. lestri, listum, útivist, forritun, eða hvaða viðfangsefni sem er og hægt er að reisa á skynsamlegum grunni, eða beinir sjónum að grunnþáttum Aðalnámskrár og stefnu Reykjavíkur, eru aðalatriði málsins. En útfærslumöguleikar eru úfærsluefni hvers tíma og þarfnast stöðugrar endurskoðunar og </a:t>
            </a:r>
            <a:r>
              <a:rPr lang="is-IS" altLang="is-IS" baseline="0" noProof="0" dirty="0" err="1" smtClean="0"/>
              <a:t>rökstuðnings</a:t>
            </a:r>
            <a:r>
              <a:rPr lang="is-IS" altLang="is-IS" baseline="0" noProof="0" dirty="0" smtClean="0"/>
              <a:t>. (Og kunnáttu einhverra kennara: mér hefur fundist tilefni til að kenna forritun í almennu námi í næstum 30 ár – en það er tómt mál um að tala – það eru nánast engir til þess. – en það er ótrúlega margt nýtt sem mér finnst kennarar eigi að kunna. ) </a:t>
            </a:r>
            <a:r>
              <a:rPr lang="is-IS" altLang="is-IS" baseline="0" noProof="0" dirty="0" smtClean="0"/>
              <a:t>Ég spurði eitt sinn forstöðumann Samtaka atvinnulífsins hvaða kröfur hann gerði til skólakerfisins fyrir hönd sinna samtaka. Hann sagði: við óskum eftir góðri breiðri almennri menntun </a:t>
            </a:r>
            <a:r>
              <a:rPr lang="is-IS" altLang="is-IS" b="1" baseline="0" noProof="0" dirty="0" smtClean="0"/>
              <a:t>allra</a:t>
            </a:r>
            <a:r>
              <a:rPr lang="is-IS" altLang="is-IS" baseline="0" noProof="0" dirty="0" smtClean="0"/>
              <a:t> barna og ungmenna. Mér varð hugsað til Jóns Sigurðssonar forseta sem lét þessa sömu hugsun í ljós 1842. Hún er að mínu mati ekki bundinn neinum tíma – en spurning er samt ávalt sú sama: Í hverju felst góð breið almenn menntun. </a:t>
            </a:r>
            <a:endParaRPr lang="is-IS" altLang="is-IS" baseline="0" noProof="0" dirty="0" smtClean="0"/>
          </a:p>
          <a:p>
            <a:r>
              <a:rPr lang="is-IS" altLang="is-IS" baseline="0" noProof="0" dirty="0" smtClean="0"/>
              <a:t>Að þessu sögðu um framtíðina nefni ég að síðustu viðfangsefni sem er kannski það allra mikilvægasta: Það er </a:t>
            </a:r>
            <a:r>
              <a:rPr lang="is-IS" altLang="is-IS" b="1" baseline="0" noProof="0" dirty="0" smtClean="0"/>
              <a:t>nútíðin</a:t>
            </a:r>
            <a:r>
              <a:rPr lang="is-IS" altLang="is-IS" baseline="0" noProof="0" dirty="0" smtClean="0"/>
              <a:t>. Hún er orðin býsna snúin og krefst verulegrar þekkingar á flóknum veruleika, sem snýst m.a. um tölvutækni (net og samfélagsmiðla), fíkniefni, fjármál, kynlíf, tölvuleikjaheim og næringu ekki síður en flókna umræðu um sjálfbærni og loftslagsmál og margt fleira; umfjöllunarefni sem kalla á verulega þekkingu kennara því mikil og staðgóð þekking er nú fyrir hendi um þessi málefni öll. Þessi nútíma heimur breytist dag frá degi, - en til </a:t>
            </a:r>
            <a:r>
              <a:rPr lang="is-IS" altLang="is-IS" baseline="0" noProof="0" dirty="0" smtClean="0"/>
              <a:t>allrar </a:t>
            </a:r>
            <a:r>
              <a:rPr lang="is-IS" altLang="is-IS" baseline="0" noProof="0" dirty="0" smtClean="0"/>
              <a:t>hamingju getum við ekki fylgst með </a:t>
            </a:r>
            <a:r>
              <a:rPr lang="is-IS" altLang="is-IS" baseline="0" noProof="0" dirty="0" smtClean="0"/>
              <a:t>öllu, okkur mundu hugsanlega fallast hendur. Nútíminn </a:t>
            </a:r>
            <a:r>
              <a:rPr lang="is-IS" altLang="is-IS" baseline="0" noProof="0" dirty="0" smtClean="0"/>
              <a:t>er ekki efni sem dugar að </a:t>
            </a:r>
            <a:r>
              <a:rPr lang="is-IS" altLang="is-IS" baseline="0" noProof="0" dirty="0" err="1" smtClean="0"/>
              <a:t>læða</a:t>
            </a:r>
            <a:r>
              <a:rPr lang="is-IS" altLang="is-IS" baseline="0" noProof="0" dirty="0" smtClean="0"/>
              <a:t> inn í jaðarsetta lífsleikni áfanga: Snýst skólinn ekki að verulegu leyti um lífsleikni – í nútíð og framtíð?</a:t>
            </a:r>
            <a:endParaRPr lang="is-IS" altLang="is-IS" noProof="0" dirty="0"/>
          </a:p>
        </p:txBody>
      </p:sp>
    </p:spTree>
    <p:extLst>
      <p:ext uri="{BB962C8B-B14F-4D97-AF65-F5344CB8AC3E}">
        <p14:creationId xmlns:p14="http://schemas.microsoft.com/office/powerpoint/2010/main" val="3591194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14</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normAutofit/>
          </a:bodyPr>
          <a:lstStyle/>
          <a:p>
            <a:r>
              <a:rPr lang="is-IS" altLang="is-IS" noProof="0" dirty="0" smtClean="0"/>
              <a:t>Með</a:t>
            </a:r>
            <a:r>
              <a:rPr lang="is-IS" altLang="is-IS" baseline="0" noProof="0" dirty="0" smtClean="0"/>
              <a:t> þessari umfjöllun ber ég fram tvær spurningar í senn og tengi þær saman</a:t>
            </a:r>
            <a:r>
              <a:rPr lang="is-IS" altLang="is-IS" baseline="0" noProof="0" dirty="0" smtClean="0"/>
              <a:t>:</a:t>
            </a:r>
          </a:p>
          <a:p>
            <a:endParaRPr lang="is-IS" altLang="is-IS" baseline="0" noProof="0" dirty="0" smtClean="0"/>
          </a:p>
          <a:p>
            <a:r>
              <a:rPr lang="is-IS" altLang="is-IS" baseline="0" noProof="0" dirty="0" smtClean="0"/>
              <a:t>Hvað af því sem ég nefni hér ætti að teljast tilheyra nútíma menntun – og þá spyr ég um leið hvaða skilning stjórnvöld, - í samhengi þessa þings, sveitarstjórnir og skólar innan hvers </a:t>
            </a:r>
            <a:r>
              <a:rPr lang="is-IS" altLang="is-IS" baseline="0" noProof="0" dirty="0" smtClean="0"/>
              <a:t>sveitarfélags,  </a:t>
            </a:r>
            <a:r>
              <a:rPr lang="is-IS" altLang="is-IS" baseline="0" noProof="0" dirty="0" smtClean="0"/>
              <a:t>leggja í hugmyndina um menntun? Hvað  af því sem ég tákna hér með hringjunum ætti að falla innan menntasviðsins og hvað fyrir utan. Það sem ekki heyrir til friðar menntunar (ekki síst vegna forvarnarhugsunar), hvar á það þá heima?</a:t>
            </a:r>
          </a:p>
          <a:p>
            <a:endParaRPr lang="is-IS" altLang="is-IS" baseline="0" noProof="0" dirty="0" smtClean="0"/>
          </a:p>
          <a:p>
            <a:r>
              <a:rPr lang="is-IS" altLang="is-IS" baseline="0" noProof="0" dirty="0" smtClean="0"/>
              <a:t>En í framhaldinu kemur aðal- og erfiða spurningin: Hvað af því sem við teljum til menntunar ætti að vera á vegum skólans, skólakerfisins? Og ef eitthvað telst til menntunar, en ekki skólans, þá spyrjum við hvers vegna ekki og ætti það samt að vera á ábyrgð menntayfirvalda – hjá sveit eða ríki? Í mínum huga er ekki nóg að gera það sem borgin og Aðalnámskrá og menntastefnur sveitarfélaga hafa gert – svo brýnt og frjótt sem það er – heldur verður að staðsetja skólann í stærra samhengi. </a:t>
            </a:r>
            <a:endParaRPr lang="is-IS" altLang="is-IS" baseline="0" noProof="0" dirty="0" smtClean="0"/>
          </a:p>
          <a:p>
            <a:endParaRPr lang="is-IS" altLang="is-IS" baseline="0" noProof="0" dirty="0" smtClean="0"/>
          </a:p>
          <a:p>
            <a:r>
              <a:rPr lang="is-IS" altLang="is-IS" baseline="0" noProof="0" dirty="0" smtClean="0"/>
              <a:t>Það er enginn vafi í mínum huga að hugmyndin um menntun á að vera mjög víð og skólinn eigi að annast hana fyrir öll börn. </a:t>
            </a:r>
            <a:endParaRPr lang="is-IS" altLang="is-IS" noProof="0" dirty="0" smtClean="0"/>
          </a:p>
          <a:p>
            <a:endParaRPr lang="is-IS" altLang="is-IS" noProof="0" dirty="0"/>
          </a:p>
        </p:txBody>
      </p:sp>
    </p:spTree>
    <p:extLst>
      <p:ext uri="{BB962C8B-B14F-4D97-AF65-F5344CB8AC3E}">
        <p14:creationId xmlns:p14="http://schemas.microsoft.com/office/powerpoint/2010/main" val="2661562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15</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r>
              <a:rPr lang="is-IS" altLang="is-IS" noProof="0" dirty="0" smtClean="0"/>
              <a:t>Mér þessari mynd hef </a:t>
            </a:r>
            <a:r>
              <a:rPr lang="is-IS" altLang="is-IS" noProof="0" dirty="0" smtClean="0"/>
              <a:t>ég skýrt að viðbót mín við hina hefðbundnu aðila að skólaumræðunni eru fjölmörg kerfi tengd skólanum</a:t>
            </a:r>
            <a:r>
              <a:rPr lang="is-IS" altLang="is-IS" baseline="0" noProof="0" dirty="0" smtClean="0"/>
              <a:t> en ekki ljóst að eigi að tilheyra honum – þótt ég sé sannfærður um að </a:t>
            </a:r>
            <a:r>
              <a:rPr lang="is-IS" altLang="is-IS" baseline="0" noProof="0" dirty="0" smtClean="0"/>
              <a:t>verkefni þeirra eigi </a:t>
            </a:r>
            <a:r>
              <a:rPr lang="is-IS" altLang="is-IS" baseline="0" noProof="0" dirty="0" smtClean="0"/>
              <a:t>að vera </a:t>
            </a:r>
            <a:r>
              <a:rPr lang="is-IS" altLang="is-IS" baseline="0" noProof="0" dirty="0" smtClean="0"/>
              <a:t>á verksviði hans í </a:t>
            </a:r>
            <a:r>
              <a:rPr lang="is-IS" altLang="is-IS" baseline="0" noProof="0" dirty="0" smtClean="0"/>
              <a:t>mjög veigamiklum atriðum. </a:t>
            </a:r>
            <a:endParaRPr lang="is-IS" altLang="is-IS" baseline="0" noProof="0" dirty="0" smtClean="0"/>
          </a:p>
          <a:p>
            <a:r>
              <a:rPr lang="is-IS" altLang="is-IS" baseline="0" noProof="0" dirty="0" smtClean="0"/>
              <a:t>(Lögin 1974 áttu að fella ýmsar </a:t>
            </a:r>
            <a:r>
              <a:rPr lang="is-IS" altLang="is-IS" baseline="0" noProof="0" dirty="0" err="1" smtClean="0"/>
              <a:t>fjársveltar</a:t>
            </a:r>
            <a:r>
              <a:rPr lang="is-IS" altLang="is-IS" baseline="0" noProof="0" dirty="0" smtClean="0"/>
              <a:t> </a:t>
            </a:r>
            <a:r>
              <a:rPr lang="is-IS" altLang="is-IS" baseline="0" noProof="0" dirty="0" err="1" smtClean="0"/>
              <a:t>sérstofanir</a:t>
            </a:r>
            <a:r>
              <a:rPr lang="is-IS" altLang="is-IS" baseline="0" noProof="0" dirty="0" smtClean="0"/>
              <a:t> inn í skólakerfið, en fjármagnið sem þá fékkst varð eiginlega til að styrkja þær; það var ekki fyrr en upp úr 1990 að þær voru felldar inn í skólakerfið. Nú er hugsanlega komið að endurskoðun í sama dúr.)</a:t>
            </a:r>
            <a:endParaRPr lang="is-IS" altLang="is-IS" noProof="0" dirty="0"/>
          </a:p>
        </p:txBody>
      </p:sp>
    </p:spTree>
    <p:extLst>
      <p:ext uri="{BB962C8B-B14F-4D97-AF65-F5344CB8AC3E}">
        <p14:creationId xmlns:p14="http://schemas.microsoft.com/office/powerpoint/2010/main" val="119411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16</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1775318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17</a:t>
            </a:fld>
            <a:endParaRPr lang="en-GB" altLang="is-IS"/>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a:p>
        </p:txBody>
      </p:sp>
    </p:spTree>
    <p:extLst>
      <p:ext uri="{BB962C8B-B14F-4D97-AF65-F5344CB8AC3E}">
        <p14:creationId xmlns:p14="http://schemas.microsoft.com/office/powerpoint/2010/main" val="2815303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18</a:t>
            </a:fld>
            <a:endParaRPr lang="en-GB" altLang="is-IS"/>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a:p>
        </p:txBody>
      </p:sp>
    </p:spTree>
    <p:extLst>
      <p:ext uri="{BB962C8B-B14F-4D97-AF65-F5344CB8AC3E}">
        <p14:creationId xmlns:p14="http://schemas.microsoft.com/office/powerpoint/2010/main" val="596237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19</a:t>
            </a:fld>
            <a:endParaRPr lang="en-GB" altLang="is-IS"/>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a:p>
        </p:txBody>
      </p:sp>
    </p:spTree>
    <p:extLst>
      <p:ext uri="{BB962C8B-B14F-4D97-AF65-F5344CB8AC3E}">
        <p14:creationId xmlns:p14="http://schemas.microsoft.com/office/powerpoint/2010/main" val="33091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2</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r>
              <a:rPr lang="is-IS" altLang="is-IS" noProof="0" dirty="0" smtClean="0"/>
              <a:t>Já:</a:t>
            </a:r>
            <a:r>
              <a:rPr lang="is-IS" altLang="is-IS" baseline="0" noProof="0" dirty="0" smtClean="0"/>
              <a:t> það verður að hafa hugfast hve margt ungmenni spjarar sig vel á margvíslegum vettvangi þjóðlífs, bæði innan lands og utan. Hvort heldur það er í tónlist, íþróttum, vísindum, kvikmyndum, --- það mætti nefna ótrúlega fjölþætt svið. Að hvaða marki það er hægt að þakka skólakerfinu það er svo spurning, en a.m.k. verulegur hluti skrifast á þann reikning.</a:t>
            </a:r>
          </a:p>
          <a:p>
            <a:endParaRPr lang="is-IS" altLang="is-IS" baseline="0" noProof="0" dirty="0" smtClean="0"/>
          </a:p>
          <a:p>
            <a:r>
              <a:rPr lang="is-IS" altLang="is-IS" baseline="0" noProof="0" dirty="0" smtClean="0"/>
              <a:t>Nei: En það eru fjölmargar brotalamir, sem koma Kannski helst niður á afmörkuðum hópum, en þeir eru sennilega býsna stórir. Hér gæti skólaskerfið lagt sitt af mörkum og það framlag gæti ábyggilega ráðið algjörum úrslitum fyrir marga. </a:t>
            </a:r>
            <a:endParaRPr lang="is-IS" altLang="is-IS" noProof="0" dirty="0"/>
          </a:p>
        </p:txBody>
      </p:sp>
    </p:spTree>
    <p:extLst>
      <p:ext uri="{BB962C8B-B14F-4D97-AF65-F5344CB8AC3E}">
        <p14:creationId xmlns:p14="http://schemas.microsoft.com/office/powerpoint/2010/main" val="1855701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20</a:t>
            </a:fld>
            <a:endParaRPr lang="en-GB" altLang="is-IS"/>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r>
              <a:rPr lang="is-IS" altLang="is-IS" sz="1400" noProof="0" dirty="0" smtClean="0"/>
              <a:t>Ég hef í mínum skrifum dregið fram fimm einkenni </a:t>
            </a:r>
            <a:r>
              <a:rPr lang="is-IS" altLang="is-IS" sz="1400" noProof="0" dirty="0" smtClean="0"/>
              <a:t>þróunar:</a:t>
            </a:r>
            <a:r>
              <a:rPr lang="is-IS" altLang="is-IS" sz="1400" baseline="0" noProof="0" dirty="0" smtClean="0"/>
              <a:t> </a:t>
            </a:r>
            <a:r>
              <a:rPr lang="is-IS" altLang="is-IS" sz="1400" noProof="0" dirty="0" smtClean="0"/>
              <a:t> </a:t>
            </a:r>
            <a:r>
              <a:rPr lang="is-IS" altLang="is-IS" sz="1400" noProof="0" dirty="0" smtClean="0"/>
              <a:t>þrástef (sama er rætt aftur og aftur), samfellu</a:t>
            </a:r>
            <a:r>
              <a:rPr lang="is-IS" altLang="is-IS" sz="1400" baseline="0" noProof="0" dirty="0" smtClean="0"/>
              <a:t> (allt sem skiptir máli og gengur </a:t>
            </a:r>
            <a:r>
              <a:rPr lang="is-IS" altLang="is-IS" sz="1400" baseline="0" noProof="0" dirty="0" smtClean="0"/>
              <a:t>eftir, </a:t>
            </a:r>
            <a:r>
              <a:rPr lang="is-IS" altLang="is-IS" sz="1400" baseline="0" noProof="0" dirty="0" smtClean="0"/>
              <a:t>á sér rætur), reglufesta (hlutirnir breytast hægt og </a:t>
            </a:r>
            <a:r>
              <a:rPr lang="is-IS" altLang="is-IS" sz="1400" baseline="0" noProof="0" dirty="0" err="1" smtClean="0"/>
              <a:t>sígandi</a:t>
            </a:r>
            <a:r>
              <a:rPr lang="is-IS" altLang="is-IS" sz="1400" baseline="0" noProof="0" dirty="0" smtClean="0"/>
              <a:t> og stöðugt), </a:t>
            </a:r>
            <a:r>
              <a:rPr lang="is-IS" altLang="is-IS" sz="1400" baseline="0" noProof="0" dirty="0" smtClean="0"/>
              <a:t>og síðan bóknámsrek ( skólinn verður sífellt meira á bókina og verkefni </a:t>
            </a:r>
            <a:r>
              <a:rPr lang="is-IS" altLang="is-IS" sz="1400" baseline="0" noProof="0" dirty="0" err="1" smtClean="0"/>
              <a:t>færast</a:t>
            </a:r>
            <a:r>
              <a:rPr lang="is-IS" altLang="is-IS" sz="1400" baseline="0" noProof="0" dirty="0" smtClean="0"/>
              <a:t> í átt til meiri fræða); Ég </a:t>
            </a:r>
            <a:r>
              <a:rPr lang="is-IS" altLang="is-IS" sz="1400" baseline="0" noProof="0" dirty="0" smtClean="0"/>
              <a:t>tek </a:t>
            </a:r>
            <a:r>
              <a:rPr lang="is-IS" altLang="is-IS" sz="1400" baseline="0" noProof="0" dirty="0" smtClean="0"/>
              <a:t>hér aðeins fimmta </a:t>
            </a:r>
            <a:r>
              <a:rPr lang="is-IS" altLang="is-IS" sz="1400" baseline="0" noProof="0" dirty="0" smtClean="0"/>
              <a:t>einkennið til umræðu: </a:t>
            </a:r>
            <a:r>
              <a:rPr lang="is-IS" altLang="is-IS" sz="1400" baseline="0" noProof="0" dirty="0" smtClean="0"/>
              <a:t>kerfisrekið. </a:t>
            </a:r>
          </a:p>
          <a:p>
            <a:endParaRPr lang="is-IS" altLang="is-IS" baseline="0" noProof="0" dirty="0" smtClean="0"/>
          </a:p>
          <a:p>
            <a:r>
              <a:rPr lang="is-IS" sz="1200" dirty="0" smtClean="0"/>
              <a:t>Kerfisrekið: Á leikskólastiginu var breitt litróf stofnana, það voru gæsluvellir, sólarhringsstofnanir, vöggustofur, dagvistarstofnanir, leikskólar, barnaheimili og barnahæli., en nú eru það leikskólar  Á barnaskólastiginu voru skólar og farskólar og heimafræðsla og síðar heimavistarskólar. Svipað á gagnfræðastiginu, þar sem voru gagnfræðaskólar og héraðsskólar og svo breitt litróf </a:t>
            </a:r>
            <a:r>
              <a:rPr lang="is-IS" sz="1200" dirty="0" err="1" smtClean="0"/>
              <a:t>sérskóla</a:t>
            </a:r>
            <a:r>
              <a:rPr lang="is-IS" sz="1200" dirty="0" smtClean="0"/>
              <a:t>. Þróaðist smám saman inn í annars vegar grunnskólann og hins vegar framhaldsskólann. Þótt fjölbrautakerfið sé þar ráðandi eru enn skólar með vissum sérkennum. Öll lagasetning í iðnfræðslunni  hefur verið til að skýra stöðu nemendanna með því að styrkja skólana og löggjöf um framhaldsskólastigið, allt frá lögum um fjölbrautaskóla 1973 hefur sömuleiðis verið til að draga úr mun á stöðu ólíkra námsbrauta, einkum að minnka stöðumun nemenda í starfsnámi og bóknámi. </a:t>
            </a:r>
            <a:endParaRPr lang="is-IS" altLang="is-IS" noProof="0" dirty="0"/>
          </a:p>
        </p:txBody>
      </p:sp>
    </p:spTree>
    <p:extLst>
      <p:ext uri="{BB962C8B-B14F-4D97-AF65-F5344CB8AC3E}">
        <p14:creationId xmlns:p14="http://schemas.microsoft.com/office/powerpoint/2010/main" val="3180716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21</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2461448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22</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370519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23</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240372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24</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3378366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25</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3905773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26</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31565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27</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167756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28</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3704028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4AFB9761-B769-4673-936B-1E86841575B7}" type="slidenum">
              <a:rPr lang="is-IS" smtClean="0"/>
              <a:pPr>
                <a:defRPr/>
              </a:pPr>
              <a:t>29</a:t>
            </a:fld>
            <a:endParaRPr lang="is-IS" dirty="0"/>
          </a:p>
        </p:txBody>
      </p:sp>
    </p:spTree>
    <p:extLst>
      <p:ext uri="{BB962C8B-B14F-4D97-AF65-F5344CB8AC3E}">
        <p14:creationId xmlns:p14="http://schemas.microsoft.com/office/powerpoint/2010/main" val="426706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3</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pPr marL="0" indent="0">
              <a:buFont typeface="Arial" panose="020B0604020202020204" pitchFamily="34" charset="0"/>
              <a:buNone/>
            </a:pPr>
            <a:r>
              <a:rPr lang="is-IS" dirty="0" smtClean="0"/>
              <a:t>Ég</a:t>
            </a:r>
            <a:r>
              <a:rPr lang="is-IS" baseline="0" dirty="0" smtClean="0"/>
              <a:t> legg ríka áherslu á samtal milli ólíkra aðila, samtal sem skilar raunverulegum og sameiginlegum ávinningi. Ég tel að Reykjavíkurborg hafi reynt þetta í mótun sinnar </a:t>
            </a:r>
            <a:r>
              <a:rPr lang="is-IS" baseline="0" dirty="0" err="1" smtClean="0"/>
              <a:t>menntastenu</a:t>
            </a:r>
            <a:r>
              <a:rPr lang="is-IS" baseline="0" dirty="0" smtClean="0"/>
              <a:t> og tekist býsna vel upp. En ég hef ekki síður í huga samtal þeirra aðila sem teljast til stjórnvalda eða ráðaaðila. </a:t>
            </a:r>
          </a:p>
          <a:p>
            <a:pPr marL="0" indent="0">
              <a:buFont typeface="Arial" panose="020B0604020202020204" pitchFamily="34" charset="0"/>
              <a:buNone/>
            </a:pPr>
            <a:endParaRPr lang="is-IS" dirty="0" smtClean="0"/>
          </a:p>
          <a:p>
            <a:pPr marL="285750" indent="-285750">
              <a:buFont typeface="Arial" panose="020B0604020202020204" pitchFamily="34" charset="0"/>
              <a:buChar char="•"/>
            </a:pPr>
            <a:r>
              <a:rPr lang="is-IS" dirty="0" smtClean="0"/>
              <a:t>Samtal </a:t>
            </a:r>
            <a:r>
              <a:rPr lang="is-IS" dirty="0" smtClean="0"/>
              <a:t>fólks í daglegu lífi er kannski það </a:t>
            </a:r>
            <a:r>
              <a:rPr lang="is-IS" dirty="0" err="1" smtClean="0"/>
              <a:t>gjöfulasta</a:t>
            </a:r>
            <a:r>
              <a:rPr lang="is-IS" dirty="0" smtClean="0"/>
              <a:t> sem við gerum.</a:t>
            </a:r>
          </a:p>
          <a:p>
            <a:pPr marL="285750" indent="-285750">
              <a:buFont typeface="Arial" panose="020B0604020202020204" pitchFamily="34" charset="0"/>
              <a:buChar char="•"/>
            </a:pPr>
            <a:r>
              <a:rPr lang="is-IS" dirty="0" smtClean="0"/>
              <a:t>Fólk mætir á fundi og ráðstefnur, ekki síst til að tala saman, skiptast á hugmyndum og skoðunum og þróa þannig hugmyndir.</a:t>
            </a:r>
          </a:p>
          <a:p>
            <a:pPr marL="285750" indent="-285750">
              <a:buFont typeface="Arial" panose="020B0604020202020204" pitchFamily="34" charset="0"/>
              <a:buChar char="•"/>
            </a:pPr>
            <a:r>
              <a:rPr lang="is-IS" dirty="0" smtClean="0"/>
              <a:t>Samræður </a:t>
            </a:r>
            <a:r>
              <a:rPr lang="is-IS" dirty="0" err="1" smtClean="0"/>
              <a:t>Platons</a:t>
            </a:r>
            <a:r>
              <a:rPr lang="is-IS" dirty="0" smtClean="0"/>
              <a:t> byggðust á því að samtalið væri öflugasta verkfærið til að kryfja og þróa hugmyndir.</a:t>
            </a:r>
          </a:p>
          <a:p>
            <a:pPr marL="285750" indent="-285750">
              <a:buFont typeface="Arial" panose="020B0604020202020204" pitchFamily="34" charset="0"/>
              <a:buChar char="•"/>
            </a:pPr>
            <a:r>
              <a:rPr lang="is-IS" dirty="0" smtClean="0"/>
              <a:t>Margir eru á því að samtal ólíkra sjónarhorna og hagsmuna sé merkilegasti þáttur virks lýðræðis.</a:t>
            </a:r>
          </a:p>
          <a:p>
            <a:endParaRPr lang="en-GB" altLang="is-IS" dirty="0"/>
          </a:p>
        </p:txBody>
      </p:sp>
    </p:spTree>
    <p:extLst>
      <p:ext uri="{BB962C8B-B14F-4D97-AF65-F5344CB8AC3E}">
        <p14:creationId xmlns:p14="http://schemas.microsoft.com/office/powerpoint/2010/main" val="543810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30</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4134025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31</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1496944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32</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969516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33</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1912198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34</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921104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35</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1952538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36</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157789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4</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endParaRPr lang="en-GB" altLang="is-IS" dirty="0"/>
          </a:p>
        </p:txBody>
      </p:sp>
    </p:spTree>
    <p:extLst>
      <p:ext uri="{BB962C8B-B14F-4D97-AF65-F5344CB8AC3E}">
        <p14:creationId xmlns:p14="http://schemas.microsoft.com/office/powerpoint/2010/main" val="135463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5</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r>
              <a:rPr lang="is-IS" altLang="is-IS" noProof="0" dirty="0" smtClean="0"/>
              <a:t>Þó margir</a:t>
            </a:r>
            <a:r>
              <a:rPr lang="is-IS" altLang="is-IS" baseline="0" noProof="0" dirty="0" smtClean="0"/>
              <a:t> sem sitja þessa ráðstefnu </a:t>
            </a:r>
            <a:r>
              <a:rPr lang="is-IS" altLang="is-IS" baseline="0" noProof="0" dirty="0" smtClean="0"/>
              <a:t>viti vel </a:t>
            </a:r>
            <a:r>
              <a:rPr lang="is-IS" altLang="is-IS" baseline="0" noProof="0" dirty="0" smtClean="0"/>
              <a:t>hver margslunginn menntaheimurinn </a:t>
            </a:r>
            <a:r>
              <a:rPr lang="is-IS" altLang="is-IS" baseline="0" noProof="0" dirty="0" smtClean="0"/>
              <a:t>er, </a:t>
            </a:r>
            <a:r>
              <a:rPr lang="is-IS" altLang="is-IS" baseline="0" noProof="0" dirty="0" smtClean="0"/>
              <a:t>þegar kemur að öllum hagsmunaaðilunum þá vantar mikið upp á að allir þessir aðilar megni að hafa alvöru samráð. Og það er vandi að láta það </a:t>
            </a:r>
            <a:r>
              <a:rPr lang="is-IS" altLang="is-IS" baseline="0" noProof="0" dirty="0" smtClean="0"/>
              <a:t>virka þannig að það skili alvöru afurð. Verður fróðlegt að fylgjast með afdrifum hugmyndum um starfsþróun kennara eða átaksverkefni um skóla fyrir alla. </a:t>
            </a:r>
          </a:p>
          <a:p>
            <a:endParaRPr lang="is-IS" altLang="is-IS" baseline="0" noProof="0" dirty="0" smtClean="0"/>
          </a:p>
          <a:p>
            <a:r>
              <a:rPr lang="is-IS" altLang="is-IS" noProof="0" dirty="0" smtClean="0"/>
              <a:t>Þessir heimar skipta allir máli – en spurningin er um samtalið á milli þeirra allra</a:t>
            </a:r>
          </a:p>
          <a:p>
            <a:pPr marL="171450" indent="-171450">
              <a:buFontTx/>
              <a:buChar char="-"/>
            </a:pPr>
            <a:r>
              <a:rPr lang="is-IS" altLang="is-IS" noProof="0" dirty="0" smtClean="0"/>
              <a:t>Á hvaða forsendum talar hver við annan og hvernig?</a:t>
            </a:r>
          </a:p>
          <a:p>
            <a:pPr marL="171450" indent="-171450">
              <a:buFontTx/>
              <a:buChar char="-"/>
            </a:pPr>
            <a:r>
              <a:rPr lang="is-IS" altLang="is-IS" noProof="0" dirty="0" smtClean="0"/>
              <a:t>En ekki síður hvernig hlusta þeir hver á annan? </a:t>
            </a:r>
          </a:p>
          <a:p>
            <a:pPr marL="171450" indent="-171450">
              <a:buFontTx/>
              <a:buChar char="-"/>
            </a:pPr>
            <a:r>
              <a:rPr lang="is-IS" altLang="is-IS" noProof="0" dirty="0" smtClean="0"/>
              <a:t>Skoðum málið. </a:t>
            </a:r>
          </a:p>
          <a:p>
            <a:pPr marL="171450" indent="-171450">
              <a:buFontTx/>
              <a:buChar char="-"/>
            </a:pPr>
            <a:endParaRPr lang="is-IS" altLang="is-IS" noProof="0" dirty="0" smtClean="0"/>
          </a:p>
          <a:p>
            <a:pPr marL="0" indent="0">
              <a:buFontTx/>
              <a:buNone/>
            </a:pPr>
            <a:r>
              <a:rPr lang="is-IS" altLang="is-IS" noProof="0" dirty="0" smtClean="0"/>
              <a:t>En þótt þessi mynd sé margbrotin þá má heldur ekki gleyma því að þessir heimar eru ótrúlega margbrotnir innbyrðis – ég þekki það kannski best hvað varðar mína</a:t>
            </a:r>
            <a:r>
              <a:rPr lang="is-IS" altLang="is-IS" baseline="0" noProof="0" dirty="0" smtClean="0"/>
              <a:t> heima – kennaramenntunina og fræðaheiminn og gæti haft langt mál um samtalið – eða skort á því á þeim bæjum – þótt ég telji íslensku heimana ansi betur setta en þar sem ég þekki til erlendis. </a:t>
            </a:r>
            <a:r>
              <a:rPr lang="is-IS" altLang="is-IS" baseline="0" noProof="0" dirty="0" smtClean="0"/>
              <a:t>En þessi margbreytileiki á m.a. við um sveitarfélögin; spurning er hve vel „Grunni“ tekst að samstilla þau – en það ætti að vera hans hlutverk – en ekki aðeins samráð til upplýsinga.</a:t>
            </a:r>
            <a:endParaRPr lang="is-IS" altLang="is-IS" noProof="0" dirty="0"/>
          </a:p>
        </p:txBody>
      </p:sp>
    </p:spTree>
    <p:extLst>
      <p:ext uri="{BB962C8B-B14F-4D97-AF65-F5344CB8AC3E}">
        <p14:creationId xmlns:p14="http://schemas.microsoft.com/office/powerpoint/2010/main" val="99806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6</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r>
              <a:rPr lang="is-IS" altLang="is-IS" noProof="0" dirty="0" smtClean="0"/>
              <a:t>En það eru tveir hópar sem eiga og verða að vera í lykilstöðu – þótt það gleymist í raun í mörgum kerfum.  Það eru nemendur og kennarar þeirra,</a:t>
            </a:r>
            <a:r>
              <a:rPr lang="is-IS" altLang="is-IS" baseline="0" noProof="0" dirty="0" smtClean="0"/>
              <a:t> sem sameiginlega mynda kjarna </a:t>
            </a:r>
            <a:r>
              <a:rPr lang="is-IS" altLang="is-IS" b="1" baseline="0" noProof="0" dirty="0" smtClean="0"/>
              <a:t>skóla</a:t>
            </a:r>
            <a:r>
              <a:rPr lang="is-IS" altLang="is-IS" baseline="0" noProof="0" dirty="0" smtClean="0"/>
              <a:t>kerfisins (takið eftir að ég sagði ekki menntakerfisins). </a:t>
            </a:r>
            <a:r>
              <a:rPr lang="is-IS" altLang="is-IS" baseline="0" noProof="0" dirty="0" smtClean="0"/>
              <a:t>Kem að því síðar. </a:t>
            </a:r>
            <a:endParaRPr lang="is-IS" altLang="is-IS" noProof="0" dirty="0" smtClean="0"/>
          </a:p>
          <a:p>
            <a:pPr marL="171450" indent="-171450">
              <a:buFontTx/>
              <a:buChar char="-"/>
            </a:pPr>
            <a:endParaRPr lang="is-IS" altLang="is-IS" noProof="0" dirty="0" smtClean="0"/>
          </a:p>
          <a:p>
            <a:pPr marL="0" indent="0">
              <a:buFontTx/>
              <a:buNone/>
            </a:pPr>
            <a:r>
              <a:rPr lang="is-IS" altLang="is-IS" noProof="0" dirty="0" smtClean="0"/>
              <a:t>En þótt þessi mynd sé margbrotin þá má heldur ekki gleyma því að þessir heimar eru ótrúlega margbrotnir innbyrðis – ég þekki það kannski best hvað varðar mína</a:t>
            </a:r>
            <a:r>
              <a:rPr lang="is-IS" altLang="is-IS" baseline="0" noProof="0" dirty="0" smtClean="0"/>
              <a:t> heima – kennaramenntunina og fræðaheiminn og gæti haft langt mál um samtalið á þeim bæjum – þótt ég telji íslensku heimana talsvert betur setta en þar sem ég þekki til erlendis. </a:t>
            </a:r>
            <a:endParaRPr lang="is-IS" altLang="is-IS" noProof="0" dirty="0"/>
          </a:p>
        </p:txBody>
      </p:sp>
    </p:spTree>
    <p:extLst>
      <p:ext uri="{BB962C8B-B14F-4D97-AF65-F5344CB8AC3E}">
        <p14:creationId xmlns:p14="http://schemas.microsoft.com/office/powerpoint/2010/main" val="229972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7</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r>
              <a:rPr lang="is-IS" altLang="is-IS" noProof="0" dirty="0" smtClean="0"/>
              <a:t>Og vitaskuld telja</a:t>
            </a:r>
            <a:r>
              <a:rPr lang="is-IS" altLang="is-IS" baseline="0" noProof="0" dirty="0" smtClean="0"/>
              <a:t> skólastjórar tilheyra þessum kjarnahópi menntunar. En þá spyr ég hver á staða (eða verkefni) þeirra að vera svo þeir veiki ekki lifandi samband kennara og nemenda?</a:t>
            </a:r>
            <a:endParaRPr lang="is-IS" altLang="is-IS" noProof="0" dirty="0"/>
          </a:p>
        </p:txBody>
      </p:sp>
    </p:spTree>
    <p:extLst>
      <p:ext uri="{BB962C8B-B14F-4D97-AF65-F5344CB8AC3E}">
        <p14:creationId xmlns:p14="http://schemas.microsoft.com/office/powerpoint/2010/main" val="151145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8</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r>
              <a:rPr lang="is-IS" altLang="is-IS" noProof="0" dirty="0" smtClean="0"/>
              <a:t>En þarna talar hið hefðbundna skólakerfi. </a:t>
            </a:r>
            <a:endParaRPr lang="is-IS" altLang="is-IS" noProof="0" dirty="0" smtClean="0"/>
          </a:p>
          <a:p>
            <a:r>
              <a:rPr lang="is-IS" altLang="is-IS" noProof="0" dirty="0" smtClean="0"/>
              <a:t>Kann </a:t>
            </a:r>
            <a:r>
              <a:rPr lang="is-IS" altLang="is-IS" noProof="0" dirty="0" smtClean="0"/>
              <a:t>að vera að nútíminn telji mikilvægt að telja inni í þessari kjarnastarfsemi</a:t>
            </a:r>
            <a:r>
              <a:rPr lang="is-IS" altLang="is-IS" baseline="0" noProof="0" dirty="0" smtClean="0"/>
              <a:t> fleiri stóra hópa? </a:t>
            </a:r>
            <a:r>
              <a:rPr lang="is-IS" altLang="is-IS" baseline="0" noProof="0" dirty="0" smtClean="0"/>
              <a:t>Svar mitt er já og ég kem </a:t>
            </a:r>
            <a:r>
              <a:rPr lang="is-IS" altLang="is-IS" baseline="0" noProof="0" dirty="0" smtClean="0"/>
              <a:t>að því fljótlega. En spurningin er hvernig eru strengirnir stilltir? Og hverjir bera ábyrgð á því – sennilega næstum allir en ekki alveg. </a:t>
            </a:r>
            <a:endParaRPr lang="is-IS" altLang="is-IS" noProof="0" dirty="0"/>
          </a:p>
        </p:txBody>
      </p:sp>
    </p:spTree>
    <p:extLst>
      <p:ext uri="{BB962C8B-B14F-4D97-AF65-F5344CB8AC3E}">
        <p14:creationId xmlns:p14="http://schemas.microsoft.com/office/powerpoint/2010/main" val="4030766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is-IS" dirty="0"/>
              <a:t>JTJ</a:t>
            </a:r>
          </a:p>
        </p:txBody>
      </p:sp>
      <p:sp>
        <p:nvSpPr>
          <p:cNvPr id="5" name="Rectangle 3"/>
          <p:cNvSpPr>
            <a:spLocks noGrp="1" noChangeArrowheads="1"/>
          </p:cNvSpPr>
          <p:nvPr>
            <p:ph type="dt" idx="1"/>
          </p:nvPr>
        </p:nvSpPr>
        <p:spPr>
          <a:ln/>
        </p:spPr>
        <p:txBody>
          <a:bodyPr/>
          <a:lstStyle/>
          <a:p>
            <a:fld id="{D229016D-C797-4E27-866A-C73233A919EB}" type="datetime1">
              <a:rPr lang="en-GB" altLang="is-IS"/>
              <a:pPr/>
              <a:t>31/10/2019</a:t>
            </a:fld>
            <a:endParaRPr lang="en-GB" altLang="is-IS" dirty="0"/>
          </a:p>
        </p:txBody>
      </p:sp>
      <p:sp>
        <p:nvSpPr>
          <p:cNvPr id="7" name="Rectangle 7"/>
          <p:cNvSpPr>
            <a:spLocks noGrp="1" noChangeArrowheads="1"/>
          </p:cNvSpPr>
          <p:nvPr>
            <p:ph type="sldNum" sz="quarter" idx="5"/>
          </p:nvPr>
        </p:nvSpPr>
        <p:spPr>
          <a:ln/>
        </p:spPr>
        <p:txBody>
          <a:bodyPr/>
          <a:lstStyle/>
          <a:p>
            <a:fld id="{4373F6E4-3DE7-49AE-A220-40CD80937AA1}" type="slidenum">
              <a:rPr lang="en-GB" altLang="is-IS"/>
              <a:pPr/>
              <a:t>9</a:t>
            </a:fld>
            <a:endParaRPr lang="en-GB" altLang="is-IS" dirty="0"/>
          </a:p>
        </p:txBody>
      </p:sp>
      <p:sp>
        <p:nvSpPr>
          <p:cNvPr id="470018" name="Rectangle 2"/>
          <p:cNvSpPr>
            <a:spLocks noGrp="1" noRot="1" noChangeAspect="1" noChangeArrowheads="1" noTextEdit="1"/>
          </p:cNvSpPr>
          <p:nvPr>
            <p:ph type="sldImg"/>
          </p:nvPr>
        </p:nvSpPr>
        <p:spPr>
          <a:xfrm>
            <a:off x="903288" y="741363"/>
            <a:ext cx="4932362" cy="3700462"/>
          </a:xfrm>
          <a:ln/>
        </p:spPr>
      </p:sp>
      <p:sp>
        <p:nvSpPr>
          <p:cNvPr id="470019" name="Rectangle 3"/>
          <p:cNvSpPr>
            <a:spLocks noGrp="1" noChangeArrowheads="1"/>
          </p:cNvSpPr>
          <p:nvPr>
            <p:ph type="body" idx="1"/>
          </p:nvPr>
        </p:nvSpPr>
        <p:spPr/>
        <p:txBody>
          <a:bodyPr/>
          <a:lstStyle/>
          <a:p>
            <a:r>
              <a:rPr lang="en-GB" altLang="is-IS" dirty="0" err="1" smtClean="0"/>
              <a:t>Þetta</a:t>
            </a:r>
            <a:r>
              <a:rPr lang="en-GB" altLang="is-IS" dirty="0" smtClean="0"/>
              <a:t> </a:t>
            </a:r>
            <a:r>
              <a:rPr lang="en-GB" altLang="is-IS" dirty="0" err="1" smtClean="0"/>
              <a:t>segi</a:t>
            </a:r>
            <a:r>
              <a:rPr lang="en-GB" altLang="is-IS" dirty="0" smtClean="0"/>
              <a:t> </a:t>
            </a:r>
            <a:r>
              <a:rPr lang="en-GB" altLang="is-IS" dirty="0" err="1" smtClean="0"/>
              <a:t>ég</a:t>
            </a:r>
            <a:r>
              <a:rPr lang="en-GB" altLang="is-IS" dirty="0" smtClean="0"/>
              <a:t> </a:t>
            </a:r>
            <a:r>
              <a:rPr lang="en-GB" altLang="is-IS" dirty="0" err="1" smtClean="0"/>
              <a:t>þrátt</a:t>
            </a:r>
            <a:r>
              <a:rPr lang="en-GB" altLang="is-IS" dirty="0" smtClean="0"/>
              <a:t> </a:t>
            </a:r>
            <a:r>
              <a:rPr lang="en-GB" altLang="is-IS" dirty="0" err="1" smtClean="0"/>
              <a:t>fyrir</a:t>
            </a:r>
            <a:r>
              <a:rPr lang="en-GB" altLang="is-IS" dirty="0" smtClean="0"/>
              <a:t> </a:t>
            </a:r>
            <a:r>
              <a:rPr lang="en-GB" altLang="is-IS" dirty="0" err="1" smtClean="0"/>
              <a:t>mjög</a:t>
            </a:r>
            <a:r>
              <a:rPr lang="en-GB" altLang="is-IS" dirty="0" smtClean="0"/>
              <a:t> </a:t>
            </a:r>
            <a:r>
              <a:rPr lang="en-GB" altLang="is-IS" dirty="0" err="1" smtClean="0"/>
              <a:t>framsýna</a:t>
            </a:r>
            <a:r>
              <a:rPr lang="en-GB" altLang="is-IS" dirty="0" smtClean="0"/>
              <a:t> </a:t>
            </a:r>
            <a:r>
              <a:rPr lang="en-GB" altLang="is-IS" dirty="0" err="1" smtClean="0"/>
              <a:t>aðalnámskrá</a:t>
            </a:r>
            <a:r>
              <a:rPr lang="en-GB" altLang="is-IS" dirty="0" smtClean="0"/>
              <a:t> (</a:t>
            </a:r>
            <a:r>
              <a:rPr lang="en-GB" altLang="is-IS" dirty="0" err="1" smtClean="0"/>
              <a:t>þ.e</a:t>
            </a:r>
            <a:r>
              <a:rPr lang="en-GB" altLang="is-IS" dirty="0" smtClean="0"/>
              <a:t>. í </a:t>
            </a:r>
            <a:r>
              <a:rPr lang="en-GB" altLang="is-IS" dirty="0" err="1" smtClean="0"/>
              <a:t>almenna</a:t>
            </a:r>
            <a:r>
              <a:rPr lang="en-GB" altLang="is-IS" baseline="0" dirty="0" smtClean="0"/>
              <a:t> </a:t>
            </a:r>
            <a:r>
              <a:rPr lang="en-GB" altLang="is-IS" baseline="0" dirty="0" err="1" smtClean="0"/>
              <a:t>hlutanum</a:t>
            </a:r>
            <a:r>
              <a:rPr lang="en-GB" altLang="is-IS" baseline="0" dirty="0" smtClean="0"/>
              <a:t> – </a:t>
            </a:r>
            <a:r>
              <a:rPr lang="en-GB" altLang="is-IS" baseline="0" dirty="0" err="1" smtClean="0"/>
              <a:t>en</a:t>
            </a:r>
            <a:r>
              <a:rPr lang="en-GB" altLang="is-IS" baseline="0" dirty="0" smtClean="0"/>
              <a:t> </a:t>
            </a:r>
            <a:r>
              <a:rPr lang="en-GB" altLang="is-IS" baseline="0" dirty="0" err="1" smtClean="0"/>
              <a:t>þyrfti</a:t>
            </a:r>
            <a:r>
              <a:rPr lang="en-GB" altLang="is-IS" baseline="0" dirty="0" smtClean="0"/>
              <a:t> </a:t>
            </a:r>
            <a:r>
              <a:rPr lang="en-GB" altLang="is-IS" baseline="0" dirty="0" err="1" smtClean="0"/>
              <a:t>að</a:t>
            </a:r>
            <a:r>
              <a:rPr lang="en-GB" altLang="is-IS" baseline="0" dirty="0" smtClean="0"/>
              <a:t> </a:t>
            </a:r>
            <a:r>
              <a:rPr lang="en-GB" altLang="is-IS" baseline="0" dirty="0" err="1" smtClean="0"/>
              <a:t>vera</a:t>
            </a:r>
            <a:r>
              <a:rPr lang="en-GB" altLang="is-IS" baseline="0" dirty="0" smtClean="0"/>
              <a:t> </a:t>
            </a:r>
            <a:r>
              <a:rPr lang="en-GB" altLang="is-IS" baseline="0" dirty="0" err="1" smtClean="0"/>
              <a:t>alls</a:t>
            </a:r>
            <a:r>
              <a:rPr lang="en-GB" altLang="is-IS" baseline="0" dirty="0" smtClean="0"/>
              <a:t> </a:t>
            </a:r>
            <a:r>
              <a:rPr lang="en-GB" altLang="is-IS" baseline="0" dirty="0" err="1" smtClean="0"/>
              <a:t>staðar</a:t>
            </a:r>
            <a:r>
              <a:rPr lang="en-GB" altLang="is-IS" baseline="0" dirty="0" smtClean="0"/>
              <a:t>) og í </a:t>
            </a:r>
            <a:r>
              <a:rPr lang="en-GB" altLang="is-IS" baseline="0" dirty="0" err="1" smtClean="0"/>
              <a:t>stefnu</a:t>
            </a:r>
            <a:r>
              <a:rPr lang="en-GB" altLang="is-IS" baseline="0" dirty="0" smtClean="0"/>
              <a:t> </a:t>
            </a:r>
            <a:r>
              <a:rPr lang="en-GB" altLang="is-IS" baseline="0" dirty="0" err="1" smtClean="0"/>
              <a:t>Borgarinnar</a:t>
            </a:r>
            <a:r>
              <a:rPr lang="en-GB" altLang="is-IS" baseline="0" dirty="0" smtClean="0"/>
              <a:t> (</a:t>
            </a:r>
            <a:r>
              <a:rPr lang="en-GB" altLang="is-IS" baseline="0" dirty="0" err="1" smtClean="0"/>
              <a:t>en</a:t>
            </a:r>
            <a:r>
              <a:rPr lang="en-GB" altLang="is-IS" baseline="0" dirty="0" smtClean="0"/>
              <a:t> spurning </a:t>
            </a:r>
            <a:r>
              <a:rPr lang="en-GB" altLang="is-IS" baseline="0" dirty="0" err="1" smtClean="0"/>
              <a:t>hve</a:t>
            </a:r>
            <a:r>
              <a:rPr lang="en-GB" altLang="is-IS" baseline="0" dirty="0" smtClean="0"/>
              <a:t> </a:t>
            </a:r>
            <a:r>
              <a:rPr lang="en-GB" altLang="is-IS" baseline="0" dirty="0" err="1" smtClean="0"/>
              <a:t>djúpt</a:t>
            </a:r>
            <a:r>
              <a:rPr lang="en-GB" altLang="is-IS" baseline="0" dirty="0" smtClean="0"/>
              <a:t> </a:t>
            </a:r>
            <a:r>
              <a:rPr lang="en-GB" altLang="is-IS" baseline="0" dirty="0" err="1" smtClean="0"/>
              <a:t>hún</a:t>
            </a:r>
            <a:r>
              <a:rPr lang="en-GB" altLang="is-IS" baseline="0" dirty="0" smtClean="0"/>
              <a:t> </a:t>
            </a:r>
            <a:r>
              <a:rPr lang="en-GB" altLang="is-IS" baseline="0" dirty="0" err="1" smtClean="0"/>
              <a:t>ristir</a:t>
            </a:r>
            <a:r>
              <a:rPr lang="en-GB" altLang="is-IS" baseline="0" dirty="0" smtClean="0"/>
              <a:t> </a:t>
            </a:r>
            <a:r>
              <a:rPr lang="en-GB" altLang="is-IS" baseline="0" dirty="0" err="1" smtClean="0"/>
              <a:t>inni</a:t>
            </a:r>
            <a:r>
              <a:rPr lang="en-GB" altLang="is-IS" baseline="0" dirty="0" smtClean="0"/>
              <a:t> í </a:t>
            </a:r>
            <a:r>
              <a:rPr lang="en-GB" altLang="is-IS" baseline="0" dirty="0" err="1" smtClean="0"/>
              <a:t>kerfinu</a:t>
            </a:r>
            <a:r>
              <a:rPr lang="en-GB" altLang="is-IS" baseline="0" dirty="0" smtClean="0"/>
              <a:t> </a:t>
            </a:r>
            <a:r>
              <a:rPr lang="en-GB" altLang="is-IS" baseline="0" dirty="0" err="1" smtClean="0"/>
              <a:t>sjálfu</a:t>
            </a:r>
            <a:r>
              <a:rPr lang="en-GB" altLang="is-IS" baseline="0" dirty="0" smtClean="0"/>
              <a:t>). </a:t>
            </a:r>
            <a:r>
              <a:rPr lang="en-GB" altLang="is-IS" baseline="0" dirty="0" err="1" smtClean="0"/>
              <a:t>En</a:t>
            </a:r>
            <a:r>
              <a:rPr lang="en-GB" altLang="is-IS" baseline="0" dirty="0" smtClean="0"/>
              <a:t> </a:t>
            </a:r>
            <a:r>
              <a:rPr lang="en-GB" altLang="is-IS" baseline="0" dirty="0" err="1" smtClean="0"/>
              <a:t>þar</a:t>
            </a:r>
            <a:r>
              <a:rPr lang="en-GB" altLang="is-IS" baseline="0" dirty="0" smtClean="0"/>
              <a:t> </a:t>
            </a:r>
            <a:r>
              <a:rPr lang="en-GB" altLang="is-IS" baseline="0" dirty="0" err="1" smtClean="0"/>
              <a:t>eru</a:t>
            </a:r>
            <a:r>
              <a:rPr lang="en-GB" altLang="is-IS" baseline="0" dirty="0" smtClean="0"/>
              <a:t> </a:t>
            </a:r>
            <a:r>
              <a:rPr lang="en-GB" altLang="is-IS" baseline="0" dirty="0" err="1" smtClean="0"/>
              <a:t>þessi</a:t>
            </a:r>
            <a:r>
              <a:rPr lang="en-GB" altLang="is-IS" baseline="0" dirty="0" smtClean="0"/>
              <a:t> </a:t>
            </a:r>
            <a:r>
              <a:rPr lang="en-GB" altLang="is-IS" baseline="0" dirty="0" err="1" smtClean="0"/>
              <a:t>mál</a:t>
            </a:r>
            <a:r>
              <a:rPr lang="en-GB" altLang="is-IS" baseline="0" dirty="0" smtClean="0"/>
              <a:t> </a:t>
            </a:r>
            <a:r>
              <a:rPr lang="en-GB" altLang="is-IS" baseline="0" dirty="0" err="1" smtClean="0"/>
              <a:t>vissulega</a:t>
            </a:r>
            <a:r>
              <a:rPr lang="en-GB" altLang="is-IS" baseline="0" dirty="0" smtClean="0"/>
              <a:t> </a:t>
            </a:r>
            <a:r>
              <a:rPr lang="en-GB" altLang="is-IS" baseline="0" dirty="0" err="1" smtClean="0"/>
              <a:t>reifuð</a:t>
            </a:r>
            <a:r>
              <a:rPr lang="en-GB" altLang="is-IS" baseline="0" dirty="0" smtClean="0"/>
              <a:t>. </a:t>
            </a:r>
            <a:endParaRPr lang="en-GB" altLang="is-IS" dirty="0"/>
          </a:p>
        </p:txBody>
      </p:sp>
    </p:spTree>
    <p:extLst>
      <p:ext uri="{BB962C8B-B14F-4D97-AF65-F5344CB8AC3E}">
        <p14:creationId xmlns:p14="http://schemas.microsoft.com/office/powerpoint/2010/main" val="285516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p:cNvSpPr>
            <a:spLocks noGrp="1"/>
          </p:cNvSpPr>
          <p:nvPr>
            <p:ph type="ctrTitle"/>
          </p:nvPr>
        </p:nvSpPr>
        <p:spPr>
          <a:xfrm>
            <a:off x="685800" y="2130426"/>
            <a:ext cx="7772400" cy="1470025"/>
          </a:xfrm>
        </p:spPr>
        <p:txBody>
          <a:bodyPr/>
          <a:lstStyle/>
          <a:p>
            <a:r>
              <a:rPr lang="is-IS"/>
              <a:t>Smelltu til að breyta stíl aðaltitils</a:t>
            </a:r>
          </a:p>
        </p:txBody>
      </p:sp>
      <p:sp>
        <p:nvSpPr>
          <p:cNvPr id="3" name="Undirtitill 2"/>
          <p:cNvSpPr>
            <a:spLocks noGrp="1"/>
          </p:cNvSpPr>
          <p:nvPr>
            <p:ph type="subTitle" idx="1"/>
          </p:nvPr>
        </p:nvSpPr>
        <p:spPr>
          <a:xfrm>
            <a:off x="1371600" y="3886200"/>
            <a:ext cx="6400800" cy="1752600"/>
          </a:xfrm>
        </p:spPr>
        <p:txBody>
          <a:bodyPr/>
          <a:lstStyle>
            <a:lvl1pPr marL="0" indent="0" algn="ctr">
              <a:buNone/>
              <a:defRPr/>
            </a:lvl1pPr>
            <a:lvl2pPr marL="457159" indent="0" algn="ctr">
              <a:buNone/>
              <a:defRPr/>
            </a:lvl2pPr>
            <a:lvl3pPr marL="914318" indent="0" algn="ctr">
              <a:buNone/>
              <a:defRPr/>
            </a:lvl3pPr>
            <a:lvl4pPr marL="1371477" indent="0" algn="ctr">
              <a:buNone/>
              <a:defRPr/>
            </a:lvl4pPr>
            <a:lvl5pPr marL="1828636" indent="0" algn="ctr">
              <a:buNone/>
              <a:defRPr/>
            </a:lvl5pPr>
            <a:lvl6pPr marL="2285795" indent="0" algn="ctr">
              <a:buNone/>
              <a:defRPr/>
            </a:lvl6pPr>
            <a:lvl7pPr marL="2742954" indent="0" algn="ctr">
              <a:buNone/>
              <a:defRPr/>
            </a:lvl7pPr>
            <a:lvl8pPr marL="3200113" indent="0" algn="ctr">
              <a:buNone/>
              <a:defRPr/>
            </a:lvl8pPr>
            <a:lvl9pPr marL="3657272" indent="0" algn="ctr">
              <a:buNone/>
              <a:defRPr/>
            </a:lvl9pPr>
          </a:lstStyle>
          <a:p>
            <a:r>
              <a:rPr lang="is-IS"/>
              <a:t>Smelltu til að breyta stíl aðalundirtitla</a:t>
            </a:r>
          </a:p>
        </p:txBody>
      </p:sp>
      <p:sp>
        <p:nvSpPr>
          <p:cNvPr id="4" name="Date Placeholder 3"/>
          <p:cNvSpPr>
            <a:spLocks noGrp="1"/>
          </p:cNvSpPr>
          <p:nvPr>
            <p:ph type="dt" sz="half" idx="10"/>
          </p:nvPr>
        </p:nvSpPr>
        <p:spPr/>
        <p:txBody>
          <a:bodyPr/>
          <a:lstStyle>
            <a:lvl1pPr>
              <a:defRPr/>
            </a:lvl1pPr>
          </a:lstStyle>
          <a:p>
            <a:pPr>
              <a:defRPr/>
            </a:pPr>
            <a:fld id="{4C9B2510-341E-4CDF-B722-D62CBA9DEBA4}" type="datetime1">
              <a:rPr lang="is-IS" smtClean="0"/>
              <a:t>31.10.2019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it-IT" smtClean="0"/>
              <a:t>JTJ / Skólaþing 2019 - Á réttu róli?</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79E08B89-1198-4F8D-9675-AA74DF3E8B6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a:t>Smelltu til að breyta stíl aðaltitils</a:t>
            </a:r>
          </a:p>
        </p:txBody>
      </p:sp>
      <p:sp>
        <p:nvSpPr>
          <p:cNvPr id="3" name="Staðgengill lárétts texta 2"/>
          <p:cNvSpPr>
            <a:spLocks noGrp="1"/>
          </p:cNvSpPr>
          <p:nvPr>
            <p:ph type="body" orient="vert" idx="1"/>
          </p:nvPr>
        </p:nvSpPr>
        <p:spPr/>
        <p:txBody>
          <a:bodyPr vert="eaVert"/>
          <a:lstStyle/>
          <a:p>
            <a:pPr lvl="0"/>
            <a:r>
              <a:rPr lang="is-IS"/>
              <a:t>Smelltu til að 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Date Placeholder 3"/>
          <p:cNvSpPr>
            <a:spLocks noGrp="1"/>
          </p:cNvSpPr>
          <p:nvPr>
            <p:ph type="dt" sz="half" idx="10"/>
          </p:nvPr>
        </p:nvSpPr>
        <p:spPr/>
        <p:txBody>
          <a:bodyPr/>
          <a:lstStyle>
            <a:lvl1pPr>
              <a:defRPr/>
            </a:lvl1pPr>
          </a:lstStyle>
          <a:p>
            <a:pPr>
              <a:defRPr/>
            </a:pPr>
            <a:fld id="{E278E2B0-81A8-489D-AAF0-C07534DB2468}" type="datetime1">
              <a:rPr lang="is-IS" smtClean="0"/>
              <a:t>31.10.2019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it-IT" smtClean="0"/>
              <a:t>JTJ / Skólaþing 2019 - Á réttu róli?</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E15FCC4C-58FE-4287-8281-39429E218AE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p:cNvSpPr>
            <a:spLocks noGrp="1"/>
          </p:cNvSpPr>
          <p:nvPr>
            <p:ph type="title" orient="vert"/>
          </p:nvPr>
        </p:nvSpPr>
        <p:spPr>
          <a:xfrm>
            <a:off x="6638925" y="404814"/>
            <a:ext cx="2058988" cy="5721350"/>
          </a:xfrm>
        </p:spPr>
        <p:txBody>
          <a:bodyPr vert="eaVert"/>
          <a:lstStyle/>
          <a:p>
            <a:r>
              <a:rPr lang="is-IS"/>
              <a:t>Smelltu til að breyta stíl aðaltitils</a:t>
            </a:r>
          </a:p>
        </p:txBody>
      </p:sp>
      <p:sp>
        <p:nvSpPr>
          <p:cNvPr id="3" name="Staðgengill lárétts texta 2"/>
          <p:cNvSpPr>
            <a:spLocks noGrp="1"/>
          </p:cNvSpPr>
          <p:nvPr>
            <p:ph type="body" orient="vert" idx="1"/>
          </p:nvPr>
        </p:nvSpPr>
        <p:spPr>
          <a:xfrm>
            <a:off x="457201" y="404814"/>
            <a:ext cx="6029325" cy="5721350"/>
          </a:xfrm>
        </p:spPr>
        <p:txBody>
          <a:bodyPr vert="eaVert"/>
          <a:lstStyle/>
          <a:p>
            <a:pPr lvl="0"/>
            <a:r>
              <a:rPr lang="is-IS"/>
              <a:t>Smelltu til að 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Date Placeholder 3"/>
          <p:cNvSpPr>
            <a:spLocks noGrp="1"/>
          </p:cNvSpPr>
          <p:nvPr>
            <p:ph type="dt" sz="half" idx="10"/>
          </p:nvPr>
        </p:nvSpPr>
        <p:spPr/>
        <p:txBody>
          <a:bodyPr/>
          <a:lstStyle>
            <a:lvl1pPr>
              <a:defRPr/>
            </a:lvl1pPr>
          </a:lstStyle>
          <a:p>
            <a:pPr>
              <a:defRPr/>
            </a:pPr>
            <a:fld id="{F544E5FD-C998-46ED-B1E6-63DFF6211A3D}" type="datetime1">
              <a:rPr lang="is-IS" smtClean="0"/>
              <a:t>31.10.2019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it-IT" smtClean="0"/>
              <a:t>JTJ / Skólaþing 2019 - Á réttu róli?</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1D35050F-E50A-4FC4-B006-ED68275DB15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a:t>Smelltu til að breyta stíl aðaltitils</a:t>
            </a:r>
          </a:p>
        </p:txBody>
      </p:sp>
      <p:sp>
        <p:nvSpPr>
          <p:cNvPr id="3" name="Staðgengill efnis 2"/>
          <p:cNvSpPr>
            <a:spLocks noGrp="1"/>
          </p:cNvSpPr>
          <p:nvPr>
            <p:ph idx="1"/>
          </p:nvPr>
        </p:nvSpPr>
        <p:spPr/>
        <p:txBody>
          <a:bodyPr/>
          <a:lstStyle/>
          <a:p>
            <a:pPr lvl="0"/>
            <a:r>
              <a:rPr lang="is-IS" dirty="0"/>
              <a:t>Smelltu til að breyta stílum aðaltexta</a:t>
            </a:r>
          </a:p>
          <a:p>
            <a:pPr lvl="1"/>
            <a:r>
              <a:rPr lang="is-IS" dirty="0"/>
              <a:t>Annað stig</a:t>
            </a:r>
          </a:p>
          <a:p>
            <a:pPr lvl="2"/>
            <a:r>
              <a:rPr lang="is-IS" dirty="0"/>
              <a:t>Þriðja stig</a:t>
            </a:r>
          </a:p>
          <a:p>
            <a:pPr lvl="3"/>
            <a:r>
              <a:rPr lang="is-IS" dirty="0"/>
              <a:t>Fjórða stig</a:t>
            </a:r>
          </a:p>
          <a:p>
            <a:pPr lvl="4"/>
            <a:r>
              <a:rPr lang="is-IS" dirty="0"/>
              <a:t>Fimmta stig</a:t>
            </a:r>
          </a:p>
        </p:txBody>
      </p:sp>
      <p:sp>
        <p:nvSpPr>
          <p:cNvPr id="4" name="Dagsetningarstaðgengill 3"/>
          <p:cNvSpPr>
            <a:spLocks noGrp="1"/>
          </p:cNvSpPr>
          <p:nvPr>
            <p:ph type="dt" sz="half" idx="10"/>
          </p:nvPr>
        </p:nvSpPr>
        <p:spPr/>
        <p:txBody>
          <a:bodyPr/>
          <a:lstStyle>
            <a:lvl1pPr>
              <a:defRPr/>
            </a:lvl1pPr>
          </a:lstStyle>
          <a:p>
            <a:pPr>
              <a:defRPr/>
            </a:pPr>
            <a:fld id="{945DDAF5-4C8D-4BD9-8492-9048A8459585}" type="datetime1">
              <a:rPr lang="is-IS" smtClean="0"/>
              <a:t>31.10.2019</a:t>
            </a:fld>
            <a:endParaRPr lang="en-US" dirty="0"/>
          </a:p>
        </p:txBody>
      </p:sp>
      <p:sp>
        <p:nvSpPr>
          <p:cNvPr id="5" name="Síðufótarstaðgengill 4"/>
          <p:cNvSpPr>
            <a:spLocks noGrp="1"/>
          </p:cNvSpPr>
          <p:nvPr>
            <p:ph type="ftr" sz="quarter" idx="11"/>
          </p:nvPr>
        </p:nvSpPr>
        <p:spPr/>
        <p:txBody>
          <a:bodyPr/>
          <a:lstStyle>
            <a:lvl1pPr>
              <a:defRPr/>
            </a:lvl1pPr>
          </a:lstStyle>
          <a:p>
            <a:pPr>
              <a:defRPr/>
            </a:pPr>
            <a:r>
              <a:rPr lang="it-IT" smtClean="0"/>
              <a:t>JTJ / Skólaþing 2019 - Á réttu róli?</a:t>
            </a:r>
            <a:endParaRPr lang="is-IS" dirty="0"/>
          </a:p>
        </p:txBody>
      </p:sp>
      <p:sp>
        <p:nvSpPr>
          <p:cNvPr id="6" name="Skyggnunúmersstaðgengill 5"/>
          <p:cNvSpPr>
            <a:spLocks noGrp="1"/>
          </p:cNvSpPr>
          <p:nvPr>
            <p:ph type="sldNum" sz="quarter" idx="12"/>
          </p:nvPr>
        </p:nvSpPr>
        <p:spPr>
          <a:xfrm>
            <a:off x="6553200" y="6356351"/>
            <a:ext cx="1662113" cy="365125"/>
          </a:xfrm>
        </p:spPr>
        <p:txBody>
          <a:bodyPr/>
          <a:lstStyle>
            <a:lvl1pPr>
              <a:defRPr sz="1400">
                <a:solidFill>
                  <a:schemeClr val="tx1"/>
                </a:solidFill>
              </a:defRPr>
            </a:lvl1pPr>
          </a:lstStyle>
          <a:p>
            <a:pPr>
              <a:defRPr/>
            </a:pPr>
            <a:fld id="{3EA4B7BF-264C-43AF-9B5C-435D93AEAA2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p:cNvSpPr>
            <a:spLocks noGrp="1"/>
          </p:cNvSpPr>
          <p:nvPr>
            <p:ph type="title"/>
          </p:nvPr>
        </p:nvSpPr>
        <p:spPr>
          <a:xfrm>
            <a:off x="722313" y="4406901"/>
            <a:ext cx="7772400" cy="1362075"/>
          </a:xfrm>
        </p:spPr>
        <p:txBody>
          <a:bodyPr anchor="t"/>
          <a:lstStyle>
            <a:lvl1pPr algn="l">
              <a:defRPr sz="4000" b="1" cap="all"/>
            </a:lvl1pPr>
          </a:lstStyle>
          <a:p>
            <a:r>
              <a:rPr lang="is-IS"/>
              <a:t>Smelltu til að breyta stíl aðaltitils</a:t>
            </a:r>
          </a:p>
        </p:txBody>
      </p:sp>
      <p:sp>
        <p:nvSpPr>
          <p:cNvPr id="3" name="Textastaðgengill 2"/>
          <p:cNvSpPr>
            <a:spLocks noGrp="1"/>
          </p:cNvSpPr>
          <p:nvPr>
            <p:ph type="body" idx="1"/>
          </p:nvPr>
        </p:nvSpPr>
        <p:spPr>
          <a:xfrm>
            <a:off x="722313" y="2906714"/>
            <a:ext cx="7772400" cy="1500187"/>
          </a:xfrm>
        </p:spPr>
        <p:txBody>
          <a:bodyPr anchor="b"/>
          <a:lstStyle>
            <a:lvl1pPr marL="0" indent="0">
              <a:buNone/>
              <a:defRPr sz="2000"/>
            </a:lvl1pPr>
            <a:lvl2pPr marL="457159" indent="0">
              <a:buNone/>
              <a:defRPr sz="1800"/>
            </a:lvl2pPr>
            <a:lvl3pPr marL="914318" indent="0">
              <a:buNone/>
              <a:defRPr sz="1600"/>
            </a:lvl3pPr>
            <a:lvl4pPr marL="1371477" indent="0">
              <a:buNone/>
              <a:defRPr sz="1400"/>
            </a:lvl4pPr>
            <a:lvl5pPr marL="1828636" indent="0">
              <a:buNone/>
              <a:defRPr sz="1400"/>
            </a:lvl5pPr>
            <a:lvl6pPr marL="2285795" indent="0">
              <a:buNone/>
              <a:defRPr sz="1400"/>
            </a:lvl6pPr>
            <a:lvl7pPr marL="2742954" indent="0">
              <a:buNone/>
              <a:defRPr sz="1400"/>
            </a:lvl7pPr>
            <a:lvl8pPr marL="3200113" indent="0">
              <a:buNone/>
              <a:defRPr sz="1400"/>
            </a:lvl8pPr>
            <a:lvl9pPr marL="3657272" indent="0">
              <a:buNone/>
              <a:defRPr sz="1400"/>
            </a:lvl9pPr>
          </a:lstStyle>
          <a:p>
            <a:pPr lvl="0"/>
            <a:r>
              <a:rPr lang="is-IS"/>
              <a:t>Smelltu til að breyta stílum aðaltexta</a:t>
            </a:r>
          </a:p>
        </p:txBody>
      </p:sp>
      <p:sp>
        <p:nvSpPr>
          <p:cNvPr id="4" name="Date Placeholder 3"/>
          <p:cNvSpPr>
            <a:spLocks noGrp="1"/>
          </p:cNvSpPr>
          <p:nvPr>
            <p:ph type="dt" sz="half" idx="10"/>
          </p:nvPr>
        </p:nvSpPr>
        <p:spPr/>
        <p:txBody>
          <a:bodyPr/>
          <a:lstStyle>
            <a:lvl1pPr>
              <a:defRPr/>
            </a:lvl1pPr>
          </a:lstStyle>
          <a:p>
            <a:pPr>
              <a:defRPr/>
            </a:pPr>
            <a:fld id="{F5DD35E4-3A37-49F4-A505-9089CF837BA7}" type="datetime1">
              <a:rPr lang="is-IS" smtClean="0"/>
              <a:t>31.10.2019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it-IT" smtClean="0"/>
              <a:t>JTJ / Skólaþing 2019 - Á réttu róli?</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7580A3BB-2DBF-4E16-90B5-D871F347BF9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a:t>Smelltu til að breyta stíl aðaltitils</a:t>
            </a:r>
          </a:p>
        </p:txBody>
      </p:sp>
      <p:sp>
        <p:nvSpPr>
          <p:cNvPr id="3" name="Staðgengill efnis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a:t>Smelltu til að 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Staðgengill efnis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a:t>Smelltu til að breyta stílum aðaltexta</a:t>
            </a:r>
          </a:p>
          <a:p>
            <a:pPr lvl="1"/>
            <a:r>
              <a:rPr lang="is-IS"/>
              <a:t>Annað stig</a:t>
            </a:r>
          </a:p>
          <a:p>
            <a:pPr lvl="2"/>
            <a:r>
              <a:rPr lang="is-IS"/>
              <a:t>Þriðja stig</a:t>
            </a:r>
          </a:p>
          <a:p>
            <a:pPr lvl="3"/>
            <a:r>
              <a:rPr lang="is-IS"/>
              <a:t>Fjórða stig</a:t>
            </a:r>
          </a:p>
          <a:p>
            <a:pPr lvl="4"/>
            <a:r>
              <a:rPr lang="is-IS"/>
              <a:t>Fimmta stig</a:t>
            </a:r>
          </a:p>
        </p:txBody>
      </p:sp>
      <p:sp>
        <p:nvSpPr>
          <p:cNvPr id="5" name="Date Placeholder 3"/>
          <p:cNvSpPr>
            <a:spLocks noGrp="1"/>
          </p:cNvSpPr>
          <p:nvPr>
            <p:ph type="dt" sz="half" idx="10"/>
          </p:nvPr>
        </p:nvSpPr>
        <p:spPr/>
        <p:txBody>
          <a:bodyPr/>
          <a:lstStyle>
            <a:lvl1pPr>
              <a:defRPr/>
            </a:lvl1pPr>
          </a:lstStyle>
          <a:p>
            <a:pPr>
              <a:defRPr/>
            </a:pPr>
            <a:fld id="{CDC0F457-2275-4435-8337-608E3F94A1FE}" type="datetime1">
              <a:rPr lang="is-IS" smtClean="0"/>
              <a:t>31.10.2019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it-IT" smtClean="0"/>
              <a:t>JTJ / Skólaþing 2019 - Á réttu róli?</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80069C10-F4B3-43D6-881B-C75B41405C9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p:cNvSpPr>
            <a:spLocks noGrp="1"/>
          </p:cNvSpPr>
          <p:nvPr>
            <p:ph type="title"/>
          </p:nvPr>
        </p:nvSpPr>
        <p:spPr>
          <a:xfrm>
            <a:off x="457200" y="274638"/>
            <a:ext cx="8229600" cy="1143000"/>
          </a:xfrm>
        </p:spPr>
        <p:txBody>
          <a:bodyPr/>
          <a:lstStyle>
            <a:lvl1pPr>
              <a:defRPr/>
            </a:lvl1pPr>
          </a:lstStyle>
          <a:p>
            <a:r>
              <a:rPr lang="is-IS"/>
              <a:t>Smelltu til að breyta stíl aðaltitils</a:t>
            </a:r>
          </a:p>
        </p:txBody>
      </p:sp>
      <p:sp>
        <p:nvSpPr>
          <p:cNvPr id="3" name="Textastaðgengill 2"/>
          <p:cNvSpPr>
            <a:spLocks noGrp="1"/>
          </p:cNvSpPr>
          <p:nvPr>
            <p:ph type="body" idx="1"/>
          </p:nvPr>
        </p:nvSpPr>
        <p:spPr>
          <a:xfrm>
            <a:off x="457200" y="1535113"/>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6" indent="0">
              <a:buNone/>
              <a:defRPr sz="1600" b="1"/>
            </a:lvl5pPr>
            <a:lvl6pPr marL="2285795" indent="0">
              <a:buNone/>
              <a:defRPr sz="1600" b="1"/>
            </a:lvl6pPr>
            <a:lvl7pPr marL="2742954" indent="0">
              <a:buNone/>
              <a:defRPr sz="1600" b="1"/>
            </a:lvl7pPr>
            <a:lvl8pPr marL="3200113" indent="0">
              <a:buNone/>
              <a:defRPr sz="1600" b="1"/>
            </a:lvl8pPr>
            <a:lvl9pPr marL="3657272" indent="0">
              <a:buNone/>
              <a:defRPr sz="1600" b="1"/>
            </a:lvl9pPr>
          </a:lstStyle>
          <a:p>
            <a:pPr lvl="0"/>
            <a:r>
              <a:rPr lang="is-IS"/>
              <a:t>Smelltu til að breyta stílum aðaltexta</a:t>
            </a:r>
          </a:p>
        </p:txBody>
      </p:sp>
      <p:sp>
        <p:nvSpPr>
          <p:cNvPr id="4" name="Staðgengill efnis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a:t>Smelltu til að breyta stílum aðaltexta</a:t>
            </a:r>
          </a:p>
          <a:p>
            <a:pPr lvl="1"/>
            <a:r>
              <a:rPr lang="is-IS"/>
              <a:t>Annað stig</a:t>
            </a:r>
          </a:p>
          <a:p>
            <a:pPr lvl="2"/>
            <a:r>
              <a:rPr lang="is-IS"/>
              <a:t>Þriðja stig</a:t>
            </a:r>
          </a:p>
          <a:p>
            <a:pPr lvl="3"/>
            <a:r>
              <a:rPr lang="is-IS"/>
              <a:t>Fjórða stig</a:t>
            </a:r>
          </a:p>
          <a:p>
            <a:pPr lvl="4"/>
            <a:r>
              <a:rPr lang="is-IS"/>
              <a:t>Fimmta stig</a:t>
            </a:r>
          </a:p>
        </p:txBody>
      </p:sp>
      <p:sp>
        <p:nvSpPr>
          <p:cNvPr id="5" name="Textastaðgengill 4"/>
          <p:cNvSpPr>
            <a:spLocks noGrp="1"/>
          </p:cNvSpPr>
          <p:nvPr>
            <p:ph type="body" sz="quarter" idx="3"/>
          </p:nvPr>
        </p:nvSpPr>
        <p:spPr>
          <a:xfrm>
            <a:off x="4645025" y="1535113"/>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6" indent="0">
              <a:buNone/>
              <a:defRPr sz="1600" b="1"/>
            </a:lvl5pPr>
            <a:lvl6pPr marL="2285795" indent="0">
              <a:buNone/>
              <a:defRPr sz="1600" b="1"/>
            </a:lvl6pPr>
            <a:lvl7pPr marL="2742954" indent="0">
              <a:buNone/>
              <a:defRPr sz="1600" b="1"/>
            </a:lvl7pPr>
            <a:lvl8pPr marL="3200113" indent="0">
              <a:buNone/>
              <a:defRPr sz="1600" b="1"/>
            </a:lvl8pPr>
            <a:lvl9pPr marL="3657272" indent="0">
              <a:buNone/>
              <a:defRPr sz="1600" b="1"/>
            </a:lvl9pPr>
          </a:lstStyle>
          <a:p>
            <a:pPr lvl="0"/>
            <a:r>
              <a:rPr lang="is-IS"/>
              <a:t>Smelltu til að breyta stílum aðaltexta</a:t>
            </a:r>
          </a:p>
        </p:txBody>
      </p:sp>
      <p:sp>
        <p:nvSpPr>
          <p:cNvPr id="6" name="Staðgengill efnis 5"/>
          <p:cNvSpPr>
            <a:spLocks noGrp="1"/>
          </p:cNvSpPr>
          <p:nvPr>
            <p:ph sz="quarter" idx="4"/>
          </p:nvPr>
        </p:nvSpPr>
        <p:spPr>
          <a:xfrm>
            <a:off x="4645025"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a:t>Smelltu til að breyta stílum aðaltexta</a:t>
            </a:r>
          </a:p>
          <a:p>
            <a:pPr lvl="1"/>
            <a:r>
              <a:rPr lang="is-IS"/>
              <a:t>Annað stig</a:t>
            </a:r>
          </a:p>
          <a:p>
            <a:pPr lvl="2"/>
            <a:r>
              <a:rPr lang="is-IS"/>
              <a:t>Þriðja stig</a:t>
            </a:r>
          </a:p>
          <a:p>
            <a:pPr lvl="3"/>
            <a:r>
              <a:rPr lang="is-IS"/>
              <a:t>Fjórða stig</a:t>
            </a:r>
          </a:p>
          <a:p>
            <a:pPr lvl="4"/>
            <a:r>
              <a:rPr lang="is-IS"/>
              <a:t>Fimmta stig</a:t>
            </a:r>
          </a:p>
        </p:txBody>
      </p:sp>
      <p:sp>
        <p:nvSpPr>
          <p:cNvPr id="7" name="Date Placeholder 3"/>
          <p:cNvSpPr>
            <a:spLocks noGrp="1"/>
          </p:cNvSpPr>
          <p:nvPr>
            <p:ph type="dt" sz="half" idx="10"/>
          </p:nvPr>
        </p:nvSpPr>
        <p:spPr/>
        <p:txBody>
          <a:bodyPr/>
          <a:lstStyle>
            <a:lvl1pPr>
              <a:defRPr/>
            </a:lvl1pPr>
          </a:lstStyle>
          <a:p>
            <a:pPr>
              <a:defRPr/>
            </a:pPr>
            <a:fld id="{92F4C9B7-B819-446B-84DD-1CC0C0A0ADBA}" type="datetime1">
              <a:rPr lang="is-IS" smtClean="0"/>
              <a:t>31.10.2019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it-IT" smtClean="0"/>
              <a:t>JTJ / Skólaþing 2019 - Á réttu róli?</a:t>
            </a:r>
            <a:endParaRPr lang="is-IS" dirty="0"/>
          </a:p>
        </p:txBody>
      </p:sp>
      <p:sp>
        <p:nvSpPr>
          <p:cNvPr id="9" name="Slide Number Placeholder 5"/>
          <p:cNvSpPr>
            <a:spLocks noGrp="1"/>
          </p:cNvSpPr>
          <p:nvPr>
            <p:ph type="sldNum" sz="quarter" idx="12"/>
          </p:nvPr>
        </p:nvSpPr>
        <p:spPr/>
        <p:txBody>
          <a:bodyPr/>
          <a:lstStyle>
            <a:lvl1pPr>
              <a:defRPr/>
            </a:lvl1pPr>
          </a:lstStyle>
          <a:p>
            <a:pPr>
              <a:defRPr/>
            </a:pPr>
            <a:fld id="{AF9261FA-0CCA-479A-9125-BFFA99EDDAC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a:t>Smelltu til að breyta stíl aðaltitils</a:t>
            </a:r>
          </a:p>
        </p:txBody>
      </p:sp>
      <p:sp>
        <p:nvSpPr>
          <p:cNvPr id="3" name="Date Placeholder 3"/>
          <p:cNvSpPr>
            <a:spLocks noGrp="1"/>
          </p:cNvSpPr>
          <p:nvPr>
            <p:ph type="dt" sz="half" idx="10"/>
          </p:nvPr>
        </p:nvSpPr>
        <p:spPr/>
        <p:txBody>
          <a:bodyPr/>
          <a:lstStyle>
            <a:lvl1pPr>
              <a:defRPr/>
            </a:lvl1pPr>
          </a:lstStyle>
          <a:p>
            <a:pPr>
              <a:defRPr/>
            </a:pPr>
            <a:fld id="{42E129D0-0E4E-4391-A55C-DAE95B0B5A5D}" type="datetime1">
              <a:rPr lang="is-IS" smtClean="0"/>
              <a:t>31.10.2019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it-IT" smtClean="0"/>
              <a:t>JTJ / Skólaþing 2019 - Á réttu róli?</a:t>
            </a:r>
            <a:endParaRPr lang="is-IS" dirty="0"/>
          </a:p>
        </p:txBody>
      </p:sp>
      <p:sp>
        <p:nvSpPr>
          <p:cNvPr id="5" name="Slide Number Placeholder 5"/>
          <p:cNvSpPr>
            <a:spLocks noGrp="1"/>
          </p:cNvSpPr>
          <p:nvPr>
            <p:ph type="sldNum" sz="quarter" idx="12"/>
          </p:nvPr>
        </p:nvSpPr>
        <p:spPr/>
        <p:txBody>
          <a:bodyPr/>
          <a:lstStyle>
            <a:lvl1pPr>
              <a:defRPr/>
            </a:lvl1pPr>
          </a:lstStyle>
          <a:p>
            <a:pPr>
              <a:defRPr/>
            </a:pPr>
            <a:fld id="{0791B089-A212-49FA-9F22-83BA3A0EFF1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1A3E4B-B121-48C4-B028-537796826DD7}" type="datetime1">
              <a:rPr lang="is-IS" smtClean="0"/>
              <a:t>31.10.2019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it-IT" smtClean="0"/>
              <a:t>JTJ / Skólaþing 2019 - Á réttu róli?</a:t>
            </a:r>
            <a:endParaRPr lang="is-IS" dirty="0"/>
          </a:p>
        </p:txBody>
      </p:sp>
      <p:sp>
        <p:nvSpPr>
          <p:cNvPr id="4" name="Slide Number Placeholder 5"/>
          <p:cNvSpPr>
            <a:spLocks noGrp="1"/>
          </p:cNvSpPr>
          <p:nvPr>
            <p:ph type="sldNum" sz="quarter" idx="12"/>
          </p:nvPr>
        </p:nvSpPr>
        <p:spPr/>
        <p:txBody>
          <a:bodyPr/>
          <a:lstStyle>
            <a:lvl1pPr>
              <a:defRPr/>
            </a:lvl1pPr>
          </a:lstStyle>
          <a:p>
            <a:pPr>
              <a:defRPr/>
            </a:pPr>
            <a:fld id="{8300E14E-7570-4D85-9435-C00EFB3826C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457201" y="273050"/>
            <a:ext cx="3008313" cy="1162050"/>
          </a:xfrm>
        </p:spPr>
        <p:txBody>
          <a:bodyPr anchor="b"/>
          <a:lstStyle>
            <a:lvl1pPr algn="l">
              <a:defRPr sz="2000" b="1"/>
            </a:lvl1pPr>
          </a:lstStyle>
          <a:p>
            <a:r>
              <a:rPr lang="is-IS"/>
              <a:t>Smelltu til að breyta stíl aðaltitils</a:t>
            </a:r>
          </a:p>
        </p:txBody>
      </p:sp>
      <p:sp>
        <p:nvSpPr>
          <p:cNvPr id="3" name="Staðgengill efnis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a:t>Smelltu til að 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Textastaðgengill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6" indent="0">
              <a:buNone/>
              <a:defRPr sz="900"/>
            </a:lvl5pPr>
            <a:lvl6pPr marL="2285795" indent="0">
              <a:buNone/>
              <a:defRPr sz="900"/>
            </a:lvl6pPr>
            <a:lvl7pPr marL="2742954" indent="0">
              <a:buNone/>
              <a:defRPr sz="900"/>
            </a:lvl7pPr>
            <a:lvl8pPr marL="3200113" indent="0">
              <a:buNone/>
              <a:defRPr sz="900"/>
            </a:lvl8pPr>
            <a:lvl9pPr marL="3657272" indent="0">
              <a:buNone/>
              <a:defRPr sz="900"/>
            </a:lvl9pPr>
          </a:lstStyle>
          <a:p>
            <a:pPr lvl="0"/>
            <a:r>
              <a:rPr lang="is-IS"/>
              <a:t>Smelltu til að breyta stílum aðaltexta</a:t>
            </a:r>
          </a:p>
        </p:txBody>
      </p:sp>
      <p:sp>
        <p:nvSpPr>
          <p:cNvPr id="5" name="Date Placeholder 3"/>
          <p:cNvSpPr>
            <a:spLocks noGrp="1"/>
          </p:cNvSpPr>
          <p:nvPr>
            <p:ph type="dt" sz="half" idx="10"/>
          </p:nvPr>
        </p:nvSpPr>
        <p:spPr/>
        <p:txBody>
          <a:bodyPr/>
          <a:lstStyle>
            <a:lvl1pPr>
              <a:defRPr/>
            </a:lvl1pPr>
          </a:lstStyle>
          <a:p>
            <a:pPr>
              <a:defRPr/>
            </a:pPr>
            <a:fld id="{025CF0F1-C821-426E-AC9E-ECC944DE1E22}" type="datetime1">
              <a:rPr lang="is-IS" smtClean="0"/>
              <a:t>31.10.2019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it-IT" smtClean="0"/>
              <a:t>JTJ / Skólaþing 2019 - Á réttu róli?</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C8F1913C-411B-4C56-9535-AD7ECD583B4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1792288" y="4800600"/>
            <a:ext cx="5486400" cy="566738"/>
          </a:xfrm>
        </p:spPr>
        <p:txBody>
          <a:bodyPr anchor="b"/>
          <a:lstStyle>
            <a:lvl1pPr algn="l">
              <a:defRPr sz="2000" b="1"/>
            </a:lvl1pPr>
          </a:lstStyle>
          <a:p>
            <a:r>
              <a:rPr lang="is-IS"/>
              <a:t>Smelltu til að breyta stíl aðaltitils</a:t>
            </a:r>
          </a:p>
        </p:txBody>
      </p:sp>
      <p:sp>
        <p:nvSpPr>
          <p:cNvPr id="3" name="Myndastaðgengill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6" indent="0">
              <a:buNone/>
              <a:defRPr sz="2000"/>
            </a:lvl5pPr>
            <a:lvl6pPr marL="2285795" indent="0">
              <a:buNone/>
              <a:defRPr sz="2000"/>
            </a:lvl6pPr>
            <a:lvl7pPr marL="2742954" indent="0">
              <a:buNone/>
              <a:defRPr sz="2000"/>
            </a:lvl7pPr>
            <a:lvl8pPr marL="3200113" indent="0">
              <a:buNone/>
              <a:defRPr sz="2000"/>
            </a:lvl8pPr>
            <a:lvl9pPr marL="3657272" indent="0">
              <a:buNone/>
              <a:defRPr sz="2000"/>
            </a:lvl9pPr>
          </a:lstStyle>
          <a:p>
            <a:pPr lvl="0"/>
            <a:endParaRPr lang="is-IS" noProof="0" dirty="0"/>
          </a:p>
        </p:txBody>
      </p:sp>
      <p:sp>
        <p:nvSpPr>
          <p:cNvPr id="4" name="Textastaðgengill 3"/>
          <p:cNvSpPr>
            <a:spLocks noGrp="1"/>
          </p:cNvSpPr>
          <p:nvPr>
            <p:ph type="body" sz="half" idx="2"/>
          </p:nvPr>
        </p:nvSpPr>
        <p:spPr>
          <a:xfrm>
            <a:off x="1792288" y="5367338"/>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6" indent="0">
              <a:buNone/>
              <a:defRPr sz="900"/>
            </a:lvl5pPr>
            <a:lvl6pPr marL="2285795" indent="0">
              <a:buNone/>
              <a:defRPr sz="900"/>
            </a:lvl6pPr>
            <a:lvl7pPr marL="2742954" indent="0">
              <a:buNone/>
              <a:defRPr sz="900"/>
            </a:lvl7pPr>
            <a:lvl8pPr marL="3200113" indent="0">
              <a:buNone/>
              <a:defRPr sz="900"/>
            </a:lvl8pPr>
            <a:lvl9pPr marL="3657272" indent="0">
              <a:buNone/>
              <a:defRPr sz="900"/>
            </a:lvl9pPr>
          </a:lstStyle>
          <a:p>
            <a:pPr lvl="0"/>
            <a:r>
              <a:rPr lang="is-IS"/>
              <a:t>Smelltu til að breyta stílum aðaltexta</a:t>
            </a:r>
          </a:p>
        </p:txBody>
      </p:sp>
      <p:sp>
        <p:nvSpPr>
          <p:cNvPr id="5" name="Date Placeholder 3"/>
          <p:cNvSpPr>
            <a:spLocks noGrp="1"/>
          </p:cNvSpPr>
          <p:nvPr>
            <p:ph type="dt" sz="half" idx="10"/>
          </p:nvPr>
        </p:nvSpPr>
        <p:spPr/>
        <p:txBody>
          <a:bodyPr/>
          <a:lstStyle>
            <a:lvl1pPr>
              <a:defRPr/>
            </a:lvl1pPr>
          </a:lstStyle>
          <a:p>
            <a:pPr>
              <a:defRPr/>
            </a:pPr>
            <a:fld id="{64D28F6E-2C92-44B6-8DF4-7FA83208D384}" type="datetime1">
              <a:rPr lang="is-IS" smtClean="0"/>
              <a:t>31.10.2019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it-IT" smtClean="0"/>
              <a:t>JTJ / Skólaþing 2019 - Á réttu róli?</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C1A69360-39D6-4C2E-A2E8-0DE77FA416F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pp_forsida_innsida_allirlitir_12.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68313" y="404814"/>
            <a:ext cx="8229600" cy="11430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32" tIns="45716" rIns="91432" bIns="45716" numCol="1" anchor="ctr" anchorCtr="0" compatLnSpc="1">
            <a:prstTxWarp prst="textNoShape">
              <a:avLst/>
            </a:prstTxWarp>
          </a:bodyPr>
          <a:lstStyle>
            <a:lvl1pPr>
              <a:defRPr sz="1200">
                <a:solidFill>
                  <a:srgbClr val="898989"/>
                </a:solidFill>
                <a:latin typeface="+mn-lt"/>
              </a:defRPr>
            </a:lvl1pPr>
          </a:lstStyle>
          <a:p>
            <a:pPr>
              <a:defRPr/>
            </a:pPr>
            <a:fld id="{18EB70DE-AF18-40DC-9B33-E7CBCE0CB20C}" type="datetime1">
              <a:rPr lang="is-IS" smtClean="0"/>
              <a:t>31.10.2019</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32" tIns="45716" rIns="91432" bIns="45716" numCol="1" anchor="ctr" anchorCtr="0" compatLnSpc="1">
            <a:prstTxWarp prst="textNoShape">
              <a:avLst/>
            </a:prstTxWarp>
          </a:bodyPr>
          <a:lstStyle>
            <a:lvl1pPr algn="ctr">
              <a:defRPr sz="1200">
                <a:solidFill>
                  <a:srgbClr val="898989"/>
                </a:solidFill>
                <a:latin typeface="+mn-lt"/>
              </a:defRPr>
            </a:lvl1pPr>
          </a:lstStyle>
          <a:p>
            <a:pPr>
              <a:defRPr/>
            </a:pPr>
            <a:r>
              <a:rPr lang="it-IT" smtClean="0"/>
              <a:t>JTJ / Skólaþing 2019 - Á réttu róli?</a:t>
            </a:r>
            <a:endParaRPr lang="is-IS" dirty="0"/>
          </a:p>
        </p:txBody>
      </p:sp>
      <p:sp>
        <p:nvSpPr>
          <p:cNvPr id="6" name="Slide Number Placeholder 5"/>
          <p:cNvSpPr>
            <a:spLocks noGrp="1"/>
          </p:cNvSpPr>
          <p:nvPr>
            <p:ph type="sldNum" sz="quarter" idx="4"/>
          </p:nvPr>
        </p:nvSpPr>
        <p:spPr>
          <a:xfrm>
            <a:off x="6553201" y="6356351"/>
            <a:ext cx="2133600" cy="365125"/>
          </a:xfrm>
          <a:prstGeom prst="rect">
            <a:avLst/>
          </a:prstGeom>
        </p:spPr>
        <p:txBody>
          <a:bodyPr vert="horz" wrap="square" lIns="91432" tIns="45716" rIns="91432" bIns="45716" numCol="1" anchor="ctr" anchorCtr="0" compatLnSpc="1">
            <a:prstTxWarp prst="textNoShape">
              <a:avLst/>
            </a:prstTxWarp>
          </a:bodyPr>
          <a:lstStyle>
            <a:lvl1pPr algn="r">
              <a:defRPr sz="1200">
                <a:solidFill>
                  <a:srgbClr val="898989"/>
                </a:solidFill>
                <a:latin typeface="+mn-lt"/>
              </a:defRPr>
            </a:lvl1pPr>
          </a:lstStyle>
          <a:p>
            <a:pPr>
              <a:defRPr/>
            </a:pPr>
            <a:fld id="{AD44EB01-6FC1-4FE7-9496-45F72F60BD6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hf hdr="0" dt="0"/>
  <p:txStyles>
    <p:title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p:titleStyle>
    <p:body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p:bodyStyle>
    <p:otherStyle>
      <a:defPPr>
        <a:defRPr lang="is-I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5"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3" algn="l" defTabSz="914318" rtl="0" eaLnBrk="1" latinLnBrk="0" hangingPunct="1">
        <a:defRPr sz="1800" kern="1200">
          <a:solidFill>
            <a:schemeClr val="tx1"/>
          </a:solidFill>
          <a:latin typeface="+mn-lt"/>
          <a:ea typeface="+mn-ea"/>
          <a:cs typeface="+mn-cs"/>
        </a:defRPr>
      </a:lvl8pPr>
      <a:lvl9pPr marL="3657272"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uni.hi.is/jtj/" TargetMode="External"/><Relationship Id="rId4" Type="http://schemas.openxmlformats.org/officeDocument/2006/relationships/hyperlink" Target="mailto:jtj@hi.i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hyperlink" Target="https://www.marketreportgazette.com/2019/08/artificial-intelligence-ai-in-education-market-growing-at-a-cagr-of-38-during-forecast-period-2019-2024-focusing-on-top-key-players-like-ibm-pearson-microsoft-aws-nuance-cognizant-metacog-an/" TargetMode="Externa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hyperlink" Target="https://mdreducation.com/2019/02/13/education-trends-2019/"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hyperlink" Target="https://www.marketreportgazette.com/2019/08/artificial-intelligence-ai-in-education-market-growing-at-a-cagr-of-38-during-forecast-period-2019-2024-focusing-on-top-key-players-like-ibm-pearson-microsoft-aws-nuance-cognizant-metacog-an/" TargetMode="Externa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hyperlink" Target="https://mdreducation.com/2019/02/13/education-trends-2019/"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arxiv.org/pdf/1705.08807.pdf" TargetMode="External"/><Relationship Id="rId3" Type="http://schemas.openxmlformats.org/officeDocument/2006/relationships/hyperlink" Target="https://www.stjornarradid.is/verkefni/allar-frettir/frett/2018/06/26/Mannafla-og-faernispar-a-islenskum-vinnumarkadi/" TargetMode="External"/><Relationship Id="rId7" Type="http://schemas.openxmlformats.org/officeDocument/2006/relationships/hyperlink" Target="http://vi.is/malefnastarf/frettir/erindi-vidskiptathings-2018-adgengile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vi.is/malefnastarf/frettir/Bein-utsending-fra-hatidarvidburdi-Vidskiptarads-i-Haskolabioi/" TargetMode="External"/><Relationship Id="rId5" Type="http://schemas.openxmlformats.org/officeDocument/2006/relationships/hyperlink" Target="https://www.youtube.com/watch?v=NLoW1WhI3BY" TargetMode="External"/><Relationship Id="rId10" Type="http://schemas.openxmlformats.org/officeDocument/2006/relationships/hyperlink" Target="https://www.businessinsider.com/technology-tipping-points-we-will-reach-by-2030-2016-11#the-first-3d-printed-car-will-be-in-production-by-2022-5" TargetMode="External"/><Relationship Id="rId4" Type="http://schemas.openxmlformats.org/officeDocument/2006/relationships/hyperlink" Target="https://www.stjornarradid.is/efst-a-baugi/frettir/stok-frett/2018/08/09/Motun-menntastefnu-Islands-til-arsins-2030-fundarod-i-haust/" TargetMode="External"/><Relationship Id="rId9" Type="http://schemas.openxmlformats.org/officeDocument/2006/relationships/hyperlink" Target="http://www3.weforum.org/docs/WEF_GAC15_Technological_Tipping_Points_report_2015.pdf"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ioes.hi.is/sites/hhi.hi.is/files/sjz/greining_a_menntun_starfstettumatvinnugreinum_a_vinnumarkadi-stodumat.pdf" TargetMode="External"/><Relationship Id="rId13" Type="http://schemas.openxmlformats.org/officeDocument/2006/relationships/hyperlink" Target="http://www.ioes.hi.is/sites/hhi.hi.is/files/C-Series/2004/C0410-Reiknilikan-og-nemendafjoldi-framhaldsskola.pdf" TargetMode="External"/><Relationship Id="rId3" Type="http://schemas.openxmlformats.org/officeDocument/2006/relationships/hyperlink" Target="https://www.technologyreview.com/video/611363/ais-economic-impact/" TargetMode="External"/><Relationship Id="rId7" Type="http://schemas.openxmlformats.org/officeDocument/2006/relationships/hyperlink" Target="https://www.youtube.com/watch?v=juxQKwTmGyo" TargetMode="External"/><Relationship Id="rId12" Type="http://schemas.openxmlformats.org/officeDocument/2006/relationships/hyperlink" Target="http://www.ioes.hi.is/sites/hhi.hi.is/files/C-Series/2010/C10_07.pdf" TargetMode="External"/><Relationship Id="rId17" Type="http://schemas.openxmlformats.org/officeDocument/2006/relationships/hyperlink" Target="http://www.ioes.hi.is/sites/hhi.hi.is/files/sjz/c91_05_thjodhagsleg_hagkvaemni_eflingar_leikskola_og_lengri_skoladags_i_grunnskola.pdf" TargetMode="External"/><Relationship Id="rId2" Type="http://schemas.openxmlformats.org/officeDocument/2006/relationships/notesSlide" Target="../notesSlides/notesSlide33.xml"/><Relationship Id="rId16" Type="http://schemas.openxmlformats.org/officeDocument/2006/relationships/hyperlink" Target="http://www.ioes.hi.is/sites/hhi.hi.is/files/sjz/c92_03_starfsmenntun_og_atvinnulifid.pdf" TargetMode="External"/><Relationship Id="rId1" Type="http://schemas.openxmlformats.org/officeDocument/2006/relationships/slideLayout" Target="../slideLayouts/slideLayout2.xml"/><Relationship Id="rId6" Type="http://schemas.openxmlformats.org/officeDocument/2006/relationships/hyperlink" Target="https://www.bbc.com/news/business-43343977" TargetMode="External"/><Relationship Id="rId11" Type="http://schemas.openxmlformats.org/officeDocument/2006/relationships/hyperlink" Target="http://www.ioes.hi.is/sites/hhi.hi.is/files/C-Series/2012/Opinber%20framlog%20til%20skola%20C12_05.pdf" TargetMode="External"/><Relationship Id="rId5" Type="http://schemas.openxmlformats.org/officeDocument/2006/relationships/hyperlink" Target="http://www.oecd.org/employment/future-of-work/" TargetMode="External"/><Relationship Id="rId15" Type="http://schemas.openxmlformats.org/officeDocument/2006/relationships/hyperlink" Target="http://www.ioes.hi.is/sites/hhi.hi.is/files/sjz/c92_08_tjodhagsleg_ardsemi_menntunar.pdf" TargetMode="External"/><Relationship Id="rId10" Type="http://schemas.openxmlformats.org/officeDocument/2006/relationships/hyperlink" Target="http://www.ioes.hi.is/sites/hhi.hi.is/files/sjz/hagraen-ahrif-af-stytingu-nams.pdf" TargetMode="External"/><Relationship Id="rId4" Type="http://schemas.openxmlformats.org/officeDocument/2006/relationships/hyperlink" Target="https://www.ilo.org/global/topics/future-of-work/lang--en/index.htm" TargetMode="External"/><Relationship Id="rId9" Type="http://schemas.openxmlformats.org/officeDocument/2006/relationships/hyperlink" Target="http://www.ioes.hi.is/sites/hhi.hi.is/files/sjz/frumvarp_um_namslan_ognamsstyrki_lok.pdf" TargetMode="External"/><Relationship Id="rId14" Type="http://schemas.openxmlformats.org/officeDocument/2006/relationships/hyperlink" Target="http://www.ioes.hi.is/sites/hhi.hi.is/files/sjz/c97_02_menntun_mannaudur_og_framleidni.pdf"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mdreducation.com/2019/02/13/education-trends-2019/" TargetMode="External"/><Relationship Id="rId3" Type="http://schemas.openxmlformats.org/officeDocument/2006/relationships/hyperlink" Target="https://www.marketreportgazette.com/2019/08/artificial-intelligence-ai-in-education-market-growing-at-a-cagr-of-38-during-forecast-period-2019-2024-focusing-on-top-key-players-like-ibm-pearson-microsoft-aws-nuance-cognizant-metacog-an/" TargetMode="External"/><Relationship Id="rId7" Type="http://schemas.openxmlformats.org/officeDocument/2006/relationships/hyperlink" Target="http://www.iftf.org/fileadmin/user_upload/futureskills/downloads/IFTF_FutureSkills_Map.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online-journals.org/index.php/i-jai" TargetMode="External"/><Relationship Id="rId5" Type="http://schemas.openxmlformats.org/officeDocument/2006/relationships/hyperlink" Target="https://www.springer.com/journal/40593" TargetMode="External"/><Relationship Id="rId10" Type="http://schemas.openxmlformats.org/officeDocument/2006/relationships/hyperlink" Target="https://www.mitpressjournals.org/toc/leon/52/5" TargetMode="External"/><Relationship Id="rId4" Type="http://schemas.openxmlformats.org/officeDocument/2006/relationships/hyperlink" Target="http://www.iftf.org/workandlearnfutures/" TargetMode="External"/><Relationship Id="rId9" Type="http://schemas.openxmlformats.org/officeDocument/2006/relationships/hyperlink" Target="https://www.disruptordaily.com/education-trend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2050" name="Picture 6" descr="HI_ppt_FVS-03.jpg"/>
          <p:cNvPicPr>
            <a:picLocks noChangeAspect="1"/>
          </p:cNvPicPr>
          <p:nvPr/>
        </p:nvPicPr>
        <p:blipFill>
          <a:blip r:embed="rId3" cstate="print"/>
          <a:srcRect/>
          <a:stretch>
            <a:fillRect/>
          </a:stretch>
        </p:blipFill>
        <p:spPr bwMode="auto">
          <a:xfrm>
            <a:off x="18549" y="5724"/>
            <a:ext cx="9106915" cy="6846565"/>
          </a:xfrm>
          <a:prstGeom prst="rect">
            <a:avLst/>
          </a:prstGeom>
          <a:noFill/>
          <a:ln w="9525">
            <a:noFill/>
            <a:miter lim="800000"/>
            <a:headEnd/>
            <a:tailEnd/>
          </a:ln>
        </p:spPr>
      </p:pic>
      <p:sp>
        <p:nvSpPr>
          <p:cNvPr id="2051" name="Rectangle 2"/>
          <p:cNvSpPr>
            <a:spLocks noGrp="1"/>
          </p:cNvSpPr>
          <p:nvPr>
            <p:ph type="ctrTitle"/>
          </p:nvPr>
        </p:nvSpPr>
        <p:spPr>
          <a:xfrm>
            <a:off x="4932040" y="1196752"/>
            <a:ext cx="4054433" cy="1815358"/>
          </a:xfrm>
        </p:spPr>
        <p:txBody>
          <a:bodyPr/>
          <a:lstStyle/>
          <a:p>
            <a:r>
              <a:rPr lang="is-IS" sz="2200" dirty="0" smtClean="0">
                <a:solidFill>
                  <a:srgbClr val="006C31"/>
                </a:solidFill>
                <a:latin typeface="+mn-lt"/>
              </a:rPr>
              <a:t>Skólaþing sveitarfélaga</a:t>
            </a:r>
            <a:br>
              <a:rPr lang="is-IS" sz="2200" dirty="0" smtClean="0">
                <a:solidFill>
                  <a:srgbClr val="006C31"/>
                </a:solidFill>
                <a:latin typeface="+mn-lt"/>
              </a:rPr>
            </a:br>
            <a:r>
              <a:rPr lang="is-IS" sz="2200" dirty="0" smtClean="0">
                <a:solidFill>
                  <a:srgbClr val="006C31"/>
                </a:solidFill>
                <a:latin typeface="+mn-lt"/>
              </a:rPr>
              <a:t>4. nóvember 2019</a:t>
            </a:r>
            <a:endParaRPr lang="is-IS" sz="2200" dirty="0">
              <a:solidFill>
                <a:srgbClr val="006C31"/>
              </a:solidFill>
            </a:endParaRPr>
          </a:p>
        </p:txBody>
      </p:sp>
      <p:sp>
        <p:nvSpPr>
          <p:cNvPr id="2052" name="Rectangle 3"/>
          <p:cNvSpPr>
            <a:spLocks noGrp="1"/>
          </p:cNvSpPr>
          <p:nvPr>
            <p:ph type="subTitle" idx="1"/>
          </p:nvPr>
        </p:nvSpPr>
        <p:spPr>
          <a:xfrm>
            <a:off x="575562" y="3101430"/>
            <a:ext cx="7992888" cy="2847850"/>
          </a:xfrm>
        </p:spPr>
        <p:txBody>
          <a:bodyPr/>
          <a:lstStyle/>
          <a:p>
            <a:endParaRPr lang="en-GB" sz="1600" dirty="0">
              <a:cs typeface="Arial" charset="0"/>
            </a:endParaRPr>
          </a:p>
          <a:p>
            <a:r>
              <a:rPr lang="is-IS" dirty="0"/>
              <a:t>Á hvaða ferðalagi er skólinn? – tilraun til </a:t>
            </a:r>
            <a:r>
              <a:rPr lang="is-IS" dirty="0" smtClean="0"/>
              <a:t>gagnrýninnar umfjöllunar</a:t>
            </a:r>
          </a:p>
          <a:p>
            <a:endParaRPr lang="en-GB" sz="1600" dirty="0">
              <a:cs typeface="Arial" charset="0"/>
            </a:endParaRPr>
          </a:p>
          <a:p>
            <a:r>
              <a:rPr lang="is-IS" sz="2000" dirty="0" smtClean="0">
                <a:cs typeface="Arial" charset="0"/>
              </a:rPr>
              <a:t>Jón Torfi Jónasson, Menntavísindasviði HÍ</a:t>
            </a:r>
          </a:p>
          <a:p>
            <a:r>
              <a:rPr lang="en-GB" sz="2000" dirty="0" smtClean="0">
                <a:cs typeface="Arial" charset="0"/>
              </a:rPr>
              <a:t> </a:t>
            </a:r>
            <a:r>
              <a:rPr lang="en-GB" sz="2000" u="sng" dirty="0">
                <a:cs typeface="Arial" charset="0"/>
                <a:hlinkClick r:id="rId4"/>
              </a:rPr>
              <a:t>jtj@hi.is</a:t>
            </a:r>
            <a:r>
              <a:rPr lang="en-GB" sz="2000" u="sng" dirty="0">
                <a:cs typeface="Arial" charset="0"/>
              </a:rPr>
              <a:t>, </a:t>
            </a:r>
            <a:r>
              <a:rPr lang="en-GB" sz="2000" u="sng" dirty="0">
                <a:cs typeface="Arial" charset="0"/>
                <a:hlinkClick r:id="rId5"/>
              </a:rPr>
              <a:t>http://uni.hi.is/jtj/</a:t>
            </a:r>
            <a:r>
              <a:rPr lang="en-GB" sz="2000" u="sng" dirty="0">
                <a:cs typeface="Arial" charset="0"/>
              </a:rPr>
              <a:t>  </a:t>
            </a:r>
            <a:endParaRPr lang="is-IS" sz="2000" dirty="0">
              <a:cs typeface="Arial" charset="0"/>
            </a:endParaRPr>
          </a:p>
        </p:txBody>
      </p:sp>
      <p:sp>
        <p:nvSpPr>
          <p:cNvPr id="5" name="Rectangle 2"/>
          <p:cNvSpPr txBox="1">
            <a:spLocks/>
          </p:cNvSpPr>
          <p:nvPr/>
        </p:nvSpPr>
        <p:spPr bwMode="auto">
          <a:xfrm>
            <a:off x="179512" y="1179889"/>
            <a:ext cx="4054433" cy="1815358"/>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r>
              <a:rPr lang="is-IS" sz="4000" kern="0" dirty="0" smtClean="0">
                <a:solidFill>
                  <a:srgbClr val="006C31"/>
                </a:solidFill>
                <a:latin typeface="+mn-lt"/>
              </a:rPr>
              <a:t>Á réttu róli?</a:t>
            </a:r>
            <a:endParaRPr lang="is-IS" sz="4000" kern="0" dirty="0">
              <a:solidFill>
                <a:srgbClr val="006C31"/>
              </a:solidFill>
            </a:endParaRPr>
          </a:p>
        </p:txBody>
      </p:sp>
    </p:spTree>
    <p:extLst>
      <p:ext uri="{BB962C8B-B14F-4D97-AF65-F5344CB8AC3E}">
        <p14:creationId xmlns:p14="http://schemas.microsoft.com/office/powerpoint/2010/main" val="41411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10</a:t>
            </a:fld>
            <a:endParaRPr lang="en-US" dirty="0"/>
          </a:p>
        </p:txBody>
      </p:sp>
      <p:pic>
        <p:nvPicPr>
          <p:cNvPr id="2" name="Picture 1"/>
          <p:cNvPicPr>
            <a:picLocks noChangeAspect="1"/>
          </p:cNvPicPr>
          <p:nvPr/>
        </p:nvPicPr>
        <p:blipFill>
          <a:blip r:embed="rId3"/>
          <a:stretch>
            <a:fillRect/>
          </a:stretch>
        </p:blipFill>
        <p:spPr>
          <a:xfrm>
            <a:off x="136593" y="72438"/>
            <a:ext cx="2080260" cy="3177540"/>
          </a:xfrm>
          <a:prstGeom prst="rect">
            <a:avLst/>
          </a:prstGeom>
        </p:spPr>
      </p:pic>
      <p:pic>
        <p:nvPicPr>
          <p:cNvPr id="4" name="Picture 3"/>
          <p:cNvPicPr>
            <a:picLocks noChangeAspect="1"/>
          </p:cNvPicPr>
          <p:nvPr/>
        </p:nvPicPr>
        <p:blipFill>
          <a:blip r:embed="rId4"/>
          <a:stretch>
            <a:fillRect/>
          </a:stretch>
        </p:blipFill>
        <p:spPr>
          <a:xfrm>
            <a:off x="2464829" y="3441244"/>
            <a:ext cx="2057400" cy="3131820"/>
          </a:xfrm>
          <a:prstGeom prst="rect">
            <a:avLst/>
          </a:prstGeom>
        </p:spPr>
      </p:pic>
      <p:pic>
        <p:nvPicPr>
          <p:cNvPr id="8" name="Picture 7">
            <a:hlinkClick r:id="rId5"/>
          </p:cNvPr>
          <p:cNvPicPr>
            <a:picLocks noChangeAspect="1"/>
          </p:cNvPicPr>
          <p:nvPr/>
        </p:nvPicPr>
        <p:blipFill>
          <a:blip r:embed="rId6"/>
          <a:stretch>
            <a:fillRect/>
          </a:stretch>
        </p:blipFill>
        <p:spPr>
          <a:xfrm>
            <a:off x="68239" y="3573016"/>
            <a:ext cx="2074545" cy="2498884"/>
          </a:xfrm>
          <a:prstGeom prst="rect">
            <a:avLst/>
          </a:prstGeom>
        </p:spPr>
      </p:pic>
      <p:pic>
        <p:nvPicPr>
          <p:cNvPr id="6" name="Picture 5"/>
          <p:cNvPicPr>
            <a:picLocks noChangeAspect="1"/>
          </p:cNvPicPr>
          <p:nvPr/>
        </p:nvPicPr>
        <p:blipFill>
          <a:blip r:embed="rId7"/>
          <a:stretch>
            <a:fillRect/>
          </a:stretch>
        </p:blipFill>
        <p:spPr>
          <a:xfrm>
            <a:off x="4595065" y="3076352"/>
            <a:ext cx="2493645" cy="3322415"/>
          </a:xfrm>
          <a:prstGeom prst="rect">
            <a:avLst/>
          </a:prstGeom>
        </p:spPr>
      </p:pic>
      <p:pic>
        <p:nvPicPr>
          <p:cNvPr id="7" name="Picture 6"/>
          <p:cNvPicPr>
            <a:picLocks noChangeAspect="1"/>
          </p:cNvPicPr>
          <p:nvPr/>
        </p:nvPicPr>
        <p:blipFill>
          <a:blip r:embed="rId8"/>
          <a:stretch>
            <a:fillRect/>
          </a:stretch>
        </p:blipFill>
        <p:spPr>
          <a:xfrm>
            <a:off x="2360054" y="68676"/>
            <a:ext cx="2266950" cy="3253740"/>
          </a:xfrm>
          <a:prstGeom prst="rect">
            <a:avLst/>
          </a:prstGeom>
        </p:spPr>
      </p:pic>
      <p:pic>
        <p:nvPicPr>
          <p:cNvPr id="10" name="Picture 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6136" y="0"/>
            <a:ext cx="3185604" cy="2582016"/>
          </a:xfrm>
          <a:prstGeom prst="rect">
            <a:avLst/>
          </a:prstGeom>
        </p:spPr>
      </p:pic>
      <p:sp>
        <p:nvSpPr>
          <p:cNvPr id="11" name="Rectangle 10"/>
          <p:cNvSpPr/>
          <p:nvPr/>
        </p:nvSpPr>
        <p:spPr>
          <a:xfrm>
            <a:off x="5796136" y="2236763"/>
            <a:ext cx="3307087" cy="839589"/>
          </a:xfrm>
          <a:prstGeom prst="rect">
            <a:avLst/>
          </a:prstGeom>
          <a:solidFill>
            <a:schemeClr val="bg1"/>
          </a:solidFill>
        </p:spPr>
        <p:txBody>
          <a:bodyPr wrap="square">
            <a:spAutoFit/>
          </a:bodyPr>
          <a:lstStyle/>
          <a:p>
            <a:pPr>
              <a:lnSpc>
                <a:spcPct val="107000"/>
              </a:lnSpc>
              <a:spcBef>
                <a:spcPts val="0"/>
              </a:spcBef>
              <a:spcAft>
                <a:spcPts val="0"/>
              </a:spcAft>
              <a:tabLst>
                <a:tab pos="1524000" algn="l"/>
              </a:tabLst>
            </a:pPr>
            <a:r>
              <a:rPr lang="is-IS" sz="800" dirty="0">
                <a:solidFill>
                  <a:srgbClr val="002E41"/>
                </a:solidFill>
                <a:latin typeface="Calibri" panose="020F0502020204030204" pitchFamily="34" charset="0"/>
                <a:ea typeface="Times New Roman" panose="02020603050405020304" pitchFamily="18" charset="0"/>
                <a:cs typeface="Calibri" panose="020F0502020204030204" pitchFamily="34" charset="0"/>
              </a:rPr>
              <a:t>1. Gervigreind	</a:t>
            </a:r>
            <a:r>
              <a:rPr lang="is-IS" sz="800" dirty="0" err="1">
                <a:solidFill>
                  <a:srgbClr val="002E41"/>
                </a:solidFill>
                <a:latin typeface="Calibri" panose="020F0502020204030204" pitchFamily="34" charset="0"/>
                <a:ea typeface="Times New Roman" panose="02020603050405020304" pitchFamily="18" charset="0"/>
                <a:cs typeface="Calibri" panose="020F0502020204030204" pitchFamily="34" charset="0"/>
              </a:rPr>
              <a:t>Artificial</a:t>
            </a:r>
            <a:r>
              <a:rPr lang="is-IS" sz="800" dirty="0">
                <a:solidFill>
                  <a:srgbClr val="002E41"/>
                </a:solidFill>
                <a:latin typeface="Calibri" panose="020F0502020204030204" pitchFamily="34" charset="0"/>
                <a:ea typeface="Times New Roman" panose="02020603050405020304" pitchFamily="18" charset="0"/>
                <a:cs typeface="Calibri" panose="020F0502020204030204" pitchFamily="34" charset="0"/>
              </a:rPr>
              <a:t> </a:t>
            </a:r>
            <a:r>
              <a:rPr lang="is-IS" sz="800" dirty="0" err="1">
                <a:solidFill>
                  <a:srgbClr val="002E41"/>
                </a:solidFill>
                <a:latin typeface="Calibri" panose="020F0502020204030204" pitchFamily="34" charset="0"/>
                <a:ea typeface="Times New Roman" panose="02020603050405020304" pitchFamily="18" charset="0"/>
                <a:cs typeface="Calibri" panose="020F0502020204030204" pitchFamily="34" charset="0"/>
              </a:rPr>
              <a:t>Intelligence</a:t>
            </a:r>
            <a:r>
              <a:rPr lang="is-IS" sz="800" dirty="0">
                <a:solidFill>
                  <a:srgbClr val="002E41"/>
                </a:solidFill>
                <a:latin typeface="Calibri" panose="020F0502020204030204" pitchFamily="34" charset="0"/>
                <a:ea typeface="Times New Roman" panose="02020603050405020304" pitchFamily="18" charset="0"/>
                <a:cs typeface="Calibri" panose="020F0502020204030204" pitchFamily="34" charset="0"/>
              </a:rPr>
              <a:t> (AI)	</a:t>
            </a:r>
            <a:endParaRPr lang="is-IS" sz="8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tabLst>
                <a:tab pos="1524000" algn="l"/>
              </a:tabLst>
            </a:pPr>
            <a:r>
              <a:rPr lang="is-IS" sz="800" dirty="0">
                <a:solidFill>
                  <a:srgbClr val="002E41"/>
                </a:solidFill>
                <a:latin typeface="Calibri" panose="020F0502020204030204" pitchFamily="34" charset="0"/>
                <a:ea typeface="Times New Roman" panose="02020603050405020304" pitchFamily="18" charset="0"/>
              </a:rPr>
              <a:t>2. Sýndarveruleiki	Virtual </a:t>
            </a:r>
            <a:r>
              <a:rPr lang="is-IS" sz="800" dirty="0" err="1">
                <a:solidFill>
                  <a:srgbClr val="002E41"/>
                </a:solidFill>
                <a:latin typeface="Calibri" panose="020F0502020204030204" pitchFamily="34" charset="0"/>
                <a:ea typeface="Times New Roman" panose="02020603050405020304" pitchFamily="18" charset="0"/>
              </a:rPr>
              <a:t>Reality</a:t>
            </a:r>
            <a:r>
              <a:rPr lang="is-IS" sz="800" dirty="0">
                <a:solidFill>
                  <a:srgbClr val="002E41"/>
                </a:solidFill>
                <a:latin typeface="Calibri" panose="020F0502020204030204" pitchFamily="34" charset="0"/>
                <a:ea typeface="Times New Roman" panose="02020603050405020304" pitchFamily="18" charset="0"/>
              </a:rPr>
              <a:t> (VR)	</a:t>
            </a:r>
            <a:endParaRPr lang="is-IS" sz="800" b="1" dirty="0">
              <a:latin typeface="Times New Roman" panose="02020603050405020304" pitchFamily="18" charset="0"/>
              <a:ea typeface="Times New Roman" panose="02020603050405020304" pitchFamily="18" charset="0"/>
            </a:endParaRPr>
          </a:p>
          <a:p>
            <a:pPr>
              <a:spcBef>
                <a:spcPts val="0"/>
              </a:spcBef>
              <a:spcAft>
                <a:spcPts val="0"/>
              </a:spcAft>
              <a:tabLst>
                <a:tab pos="1524000" algn="l"/>
              </a:tabLst>
            </a:pPr>
            <a:r>
              <a:rPr lang="is-IS" sz="800" dirty="0">
                <a:solidFill>
                  <a:srgbClr val="002E41"/>
                </a:solidFill>
                <a:latin typeface="Calibri" panose="020F0502020204030204" pitchFamily="34" charset="0"/>
                <a:ea typeface="Times New Roman" panose="02020603050405020304" pitchFamily="18" charset="0"/>
              </a:rPr>
              <a:t>3. Bálkakeðjur – rafmyntir	</a:t>
            </a:r>
            <a:r>
              <a:rPr lang="is-IS" sz="800" dirty="0" err="1">
                <a:solidFill>
                  <a:srgbClr val="002E41"/>
                </a:solidFill>
                <a:latin typeface="Calibri" panose="020F0502020204030204" pitchFamily="34" charset="0"/>
                <a:ea typeface="Times New Roman" panose="02020603050405020304" pitchFamily="18" charset="0"/>
              </a:rPr>
              <a:t>Blockchain</a:t>
            </a:r>
            <a:r>
              <a:rPr lang="is-IS" sz="800" dirty="0">
                <a:solidFill>
                  <a:srgbClr val="002E41"/>
                </a:solidFill>
                <a:latin typeface="Calibri" panose="020F0502020204030204" pitchFamily="34" charset="0"/>
                <a:ea typeface="Times New Roman" panose="02020603050405020304" pitchFamily="18" charset="0"/>
              </a:rPr>
              <a:t> –</a:t>
            </a:r>
            <a:endParaRPr lang="is-IS" sz="800" b="1" dirty="0">
              <a:latin typeface="Times New Roman" panose="02020603050405020304" pitchFamily="18" charset="0"/>
              <a:ea typeface="Times New Roman" panose="02020603050405020304" pitchFamily="18" charset="0"/>
            </a:endParaRPr>
          </a:p>
          <a:p>
            <a:pPr>
              <a:spcBef>
                <a:spcPts val="0"/>
              </a:spcBef>
              <a:spcAft>
                <a:spcPts val="0"/>
              </a:spcAft>
              <a:tabLst>
                <a:tab pos="1524000" algn="l"/>
              </a:tabLst>
            </a:pPr>
            <a:r>
              <a:rPr lang="is-IS" sz="800" dirty="0">
                <a:solidFill>
                  <a:srgbClr val="002E41"/>
                </a:solidFill>
                <a:latin typeface="Calibri" panose="020F0502020204030204" pitchFamily="34" charset="0"/>
                <a:ea typeface="Times New Roman" panose="02020603050405020304" pitchFamily="18" charset="0"/>
              </a:rPr>
              <a:t>4. Nemendur breytingaafl 	</a:t>
            </a:r>
            <a:r>
              <a:rPr lang="is-IS" sz="800" dirty="0" err="1">
                <a:solidFill>
                  <a:srgbClr val="002E41"/>
                </a:solidFill>
                <a:latin typeface="Calibri" panose="020F0502020204030204" pitchFamily="34" charset="0"/>
                <a:ea typeface="Times New Roman" panose="02020603050405020304" pitchFamily="18" charset="0"/>
              </a:rPr>
              <a:t>Students</a:t>
            </a:r>
            <a:r>
              <a:rPr lang="is-IS" sz="800" dirty="0">
                <a:solidFill>
                  <a:srgbClr val="002E41"/>
                </a:solidFill>
                <a:latin typeface="Calibri" panose="020F0502020204030204" pitchFamily="34" charset="0"/>
                <a:ea typeface="Times New Roman" panose="02020603050405020304" pitchFamily="18" charset="0"/>
              </a:rPr>
              <a:t> as </a:t>
            </a:r>
            <a:r>
              <a:rPr lang="is-IS" sz="800" dirty="0" err="1">
                <a:solidFill>
                  <a:srgbClr val="002E41"/>
                </a:solidFill>
                <a:latin typeface="Calibri" panose="020F0502020204030204" pitchFamily="34" charset="0"/>
                <a:ea typeface="Times New Roman" panose="02020603050405020304" pitchFamily="18" charset="0"/>
              </a:rPr>
              <a:t>Change</a:t>
            </a:r>
            <a:r>
              <a:rPr lang="is-IS" sz="800" dirty="0">
                <a:solidFill>
                  <a:srgbClr val="002E41"/>
                </a:solidFill>
                <a:latin typeface="Calibri" panose="020F0502020204030204" pitchFamily="34" charset="0"/>
                <a:ea typeface="Times New Roman" panose="02020603050405020304" pitchFamily="18" charset="0"/>
              </a:rPr>
              <a:t> </a:t>
            </a:r>
            <a:r>
              <a:rPr lang="is-IS" sz="800" dirty="0" err="1">
                <a:solidFill>
                  <a:srgbClr val="002E41"/>
                </a:solidFill>
                <a:latin typeface="Calibri" panose="020F0502020204030204" pitchFamily="34" charset="0"/>
                <a:ea typeface="Times New Roman" panose="02020603050405020304" pitchFamily="18" charset="0"/>
              </a:rPr>
              <a:t>Agents</a:t>
            </a:r>
            <a:endParaRPr lang="is-IS" sz="800" b="1" dirty="0">
              <a:latin typeface="Times New Roman" panose="02020603050405020304" pitchFamily="18" charset="0"/>
              <a:ea typeface="Times New Roman" panose="02020603050405020304" pitchFamily="18" charset="0"/>
            </a:endParaRPr>
          </a:p>
          <a:p>
            <a:pPr>
              <a:spcBef>
                <a:spcPts val="0"/>
              </a:spcBef>
              <a:spcAft>
                <a:spcPts val="0"/>
              </a:spcAft>
              <a:tabLst>
                <a:tab pos="1524000" algn="l"/>
              </a:tabLst>
            </a:pPr>
            <a:r>
              <a:rPr lang="is-IS" sz="800" dirty="0">
                <a:solidFill>
                  <a:srgbClr val="002E41"/>
                </a:solidFill>
                <a:latin typeface="Calibri" panose="020F0502020204030204" pitchFamily="34" charset="0"/>
                <a:ea typeface="Times New Roman" panose="02020603050405020304" pitchFamily="18" charset="0"/>
              </a:rPr>
              <a:t>5. Leikjavæðing	</a:t>
            </a:r>
            <a:r>
              <a:rPr lang="is-IS" sz="800" dirty="0" err="1">
                <a:solidFill>
                  <a:srgbClr val="002E41"/>
                </a:solidFill>
                <a:latin typeface="Calibri" panose="020F0502020204030204" pitchFamily="34" charset="0"/>
                <a:ea typeface="Times New Roman" panose="02020603050405020304" pitchFamily="18" charset="0"/>
              </a:rPr>
              <a:t>Gamification</a:t>
            </a:r>
            <a:r>
              <a:rPr lang="is-IS" sz="800" dirty="0">
                <a:solidFill>
                  <a:srgbClr val="002E41"/>
                </a:solidFill>
                <a:latin typeface="Calibri" panose="020F0502020204030204" pitchFamily="34" charset="0"/>
                <a:ea typeface="Times New Roman" panose="02020603050405020304" pitchFamily="18" charset="0"/>
              </a:rPr>
              <a:t>	</a:t>
            </a:r>
            <a:endParaRPr lang="is-IS" sz="800" b="1" dirty="0">
              <a:latin typeface="Times New Roman" panose="02020603050405020304" pitchFamily="18" charset="0"/>
              <a:ea typeface="Times New Roman" panose="02020603050405020304" pitchFamily="18" charset="0"/>
            </a:endParaRPr>
          </a:p>
          <a:p>
            <a:pPr>
              <a:spcBef>
                <a:spcPts val="0"/>
              </a:spcBef>
              <a:spcAft>
                <a:spcPts val="0"/>
              </a:spcAft>
              <a:tabLst>
                <a:tab pos="1524000" algn="l"/>
              </a:tabLst>
            </a:pPr>
            <a:r>
              <a:rPr lang="is-IS" sz="800" dirty="0">
                <a:solidFill>
                  <a:srgbClr val="002E41"/>
                </a:solidFill>
                <a:latin typeface="Calibri" panose="020F0502020204030204" pitchFamily="34" charset="0"/>
                <a:ea typeface="Times New Roman" panose="02020603050405020304" pitchFamily="18" charset="0"/>
              </a:rPr>
              <a:t>6. Kvik núvitund </a:t>
            </a:r>
            <a:r>
              <a:rPr lang="is-IS" sz="800" dirty="0" smtClean="0">
                <a:solidFill>
                  <a:srgbClr val="002E41"/>
                </a:solidFill>
                <a:latin typeface="Calibri" panose="020F0502020204030204" pitchFamily="34" charset="0"/>
                <a:ea typeface="Times New Roman" panose="02020603050405020304" pitchFamily="18" charset="0"/>
              </a:rPr>
              <a:t>	</a:t>
            </a:r>
            <a:r>
              <a:rPr lang="is-IS" sz="800" dirty="0" err="1" smtClean="0">
                <a:solidFill>
                  <a:srgbClr val="002E41"/>
                </a:solidFill>
                <a:latin typeface="Calibri" panose="020F0502020204030204" pitchFamily="34" charset="0"/>
                <a:ea typeface="Times New Roman" panose="02020603050405020304" pitchFamily="18" charset="0"/>
              </a:rPr>
              <a:t>Dynamic</a:t>
            </a:r>
            <a:r>
              <a:rPr lang="is-IS" sz="800" dirty="0" smtClean="0">
                <a:solidFill>
                  <a:srgbClr val="002E41"/>
                </a:solidFill>
                <a:latin typeface="Calibri" panose="020F0502020204030204" pitchFamily="34" charset="0"/>
                <a:ea typeface="Times New Roman" panose="02020603050405020304" pitchFamily="18" charset="0"/>
              </a:rPr>
              <a:t> </a:t>
            </a:r>
            <a:r>
              <a:rPr lang="is-IS" sz="800" dirty="0" err="1">
                <a:solidFill>
                  <a:srgbClr val="002E41"/>
                </a:solidFill>
                <a:latin typeface="Calibri" panose="020F0502020204030204" pitchFamily="34" charset="0"/>
                <a:ea typeface="Times New Roman" panose="02020603050405020304" pitchFamily="18" charset="0"/>
              </a:rPr>
              <a:t>Mindfulness</a:t>
            </a:r>
            <a:endParaRPr lang="is-IS" sz="800" b="1" dirty="0">
              <a:effectLst/>
              <a:latin typeface="Times New Roman" panose="02020603050405020304" pitchFamily="18" charset="0"/>
              <a:ea typeface="Times New Roman" panose="02020603050405020304" pitchFamily="18" charset="0"/>
            </a:endParaRPr>
          </a:p>
        </p:txBody>
      </p:sp>
      <p:pic>
        <p:nvPicPr>
          <p:cNvPr id="13" name="Picture 12"/>
          <p:cNvPicPr>
            <a:picLocks noChangeAspect="1"/>
          </p:cNvPicPr>
          <p:nvPr/>
        </p:nvPicPr>
        <p:blipFill>
          <a:blip r:embed="rId11"/>
          <a:stretch>
            <a:fillRect/>
          </a:stretch>
        </p:blipFill>
        <p:spPr>
          <a:xfrm>
            <a:off x="7162164" y="3806069"/>
            <a:ext cx="2016252" cy="3014091"/>
          </a:xfrm>
          <a:prstGeom prst="rect">
            <a:avLst/>
          </a:prstGeom>
        </p:spPr>
      </p:pic>
    </p:spTree>
    <p:extLst>
      <p:ext uri="{BB962C8B-B14F-4D97-AF65-F5344CB8AC3E}">
        <p14:creationId xmlns:p14="http://schemas.microsoft.com/office/powerpoint/2010/main" val="128153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dirty="0" smtClean="0"/>
              <a:t>JTJ / </a:t>
            </a:r>
            <a:r>
              <a:rPr lang="en-US" altLang="is-IS" dirty="0" err="1" smtClean="0"/>
              <a:t>Skólaþing</a:t>
            </a:r>
            <a:r>
              <a:rPr lang="en-US" altLang="is-IS" dirty="0" smtClean="0"/>
              <a:t> 2019 - Á </a:t>
            </a:r>
            <a:r>
              <a:rPr lang="en-US" altLang="is-IS" dirty="0" err="1" smtClean="0"/>
              <a:t>réttu</a:t>
            </a:r>
            <a:r>
              <a:rPr lang="en-US" altLang="is-IS" dirty="0" smtClean="0"/>
              <a:t> </a:t>
            </a:r>
            <a:r>
              <a:rPr lang="en-US" altLang="is-IS" dirty="0" err="1" smtClean="0"/>
              <a:t>róli</a:t>
            </a:r>
            <a:r>
              <a:rPr lang="en-US" altLang="is-IS" dirty="0" smtClean="0"/>
              <a:t>?</a:t>
            </a:r>
            <a:endParaRPr lang="en-US" alt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11</a:t>
            </a:fld>
            <a:endParaRPr lang="en-US" dirty="0"/>
          </a:p>
        </p:txBody>
      </p:sp>
      <p:pic>
        <p:nvPicPr>
          <p:cNvPr id="2" name="Picture 1"/>
          <p:cNvPicPr>
            <a:picLocks noChangeAspect="1"/>
          </p:cNvPicPr>
          <p:nvPr/>
        </p:nvPicPr>
        <p:blipFill>
          <a:blip r:embed="rId3"/>
          <a:stretch>
            <a:fillRect/>
          </a:stretch>
        </p:blipFill>
        <p:spPr>
          <a:xfrm>
            <a:off x="136593" y="72438"/>
            <a:ext cx="2080260" cy="3177540"/>
          </a:xfrm>
          <a:prstGeom prst="rect">
            <a:avLst/>
          </a:prstGeom>
        </p:spPr>
      </p:pic>
      <p:pic>
        <p:nvPicPr>
          <p:cNvPr id="4" name="Picture 3"/>
          <p:cNvPicPr>
            <a:picLocks noChangeAspect="1"/>
          </p:cNvPicPr>
          <p:nvPr/>
        </p:nvPicPr>
        <p:blipFill>
          <a:blip r:embed="rId4"/>
          <a:stretch>
            <a:fillRect/>
          </a:stretch>
        </p:blipFill>
        <p:spPr>
          <a:xfrm>
            <a:off x="2464829" y="3441244"/>
            <a:ext cx="2057400" cy="3131820"/>
          </a:xfrm>
          <a:prstGeom prst="rect">
            <a:avLst/>
          </a:prstGeom>
        </p:spPr>
      </p:pic>
      <p:pic>
        <p:nvPicPr>
          <p:cNvPr id="8" name="Picture 7">
            <a:hlinkClick r:id="rId5"/>
          </p:cNvPr>
          <p:cNvPicPr>
            <a:picLocks noChangeAspect="1"/>
          </p:cNvPicPr>
          <p:nvPr/>
        </p:nvPicPr>
        <p:blipFill>
          <a:blip r:embed="rId6"/>
          <a:stretch>
            <a:fillRect/>
          </a:stretch>
        </p:blipFill>
        <p:spPr>
          <a:xfrm>
            <a:off x="68239" y="3573016"/>
            <a:ext cx="2074545" cy="2498884"/>
          </a:xfrm>
          <a:prstGeom prst="rect">
            <a:avLst/>
          </a:prstGeom>
        </p:spPr>
      </p:pic>
      <p:pic>
        <p:nvPicPr>
          <p:cNvPr id="6" name="Picture 5"/>
          <p:cNvPicPr>
            <a:picLocks noChangeAspect="1"/>
          </p:cNvPicPr>
          <p:nvPr/>
        </p:nvPicPr>
        <p:blipFill>
          <a:blip r:embed="rId7"/>
          <a:stretch>
            <a:fillRect/>
          </a:stretch>
        </p:blipFill>
        <p:spPr>
          <a:xfrm>
            <a:off x="4595065" y="3076352"/>
            <a:ext cx="2493645" cy="3322415"/>
          </a:xfrm>
          <a:prstGeom prst="rect">
            <a:avLst/>
          </a:prstGeom>
        </p:spPr>
      </p:pic>
      <p:pic>
        <p:nvPicPr>
          <p:cNvPr id="7" name="Picture 6"/>
          <p:cNvPicPr>
            <a:picLocks noChangeAspect="1"/>
          </p:cNvPicPr>
          <p:nvPr/>
        </p:nvPicPr>
        <p:blipFill>
          <a:blip r:embed="rId8"/>
          <a:stretch>
            <a:fillRect/>
          </a:stretch>
        </p:blipFill>
        <p:spPr>
          <a:xfrm>
            <a:off x="2360054" y="68676"/>
            <a:ext cx="2266950" cy="3253740"/>
          </a:xfrm>
          <a:prstGeom prst="rect">
            <a:avLst/>
          </a:prstGeom>
        </p:spPr>
      </p:pic>
      <p:pic>
        <p:nvPicPr>
          <p:cNvPr id="10" name="Picture 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6136" y="0"/>
            <a:ext cx="3185604" cy="2582016"/>
          </a:xfrm>
          <a:prstGeom prst="rect">
            <a:avLst/>
          </a:prstGeom>
        </p:spPr>
      </p:pic>
      <p:sp>
        <p:nvSpPr>
          <p:cNvPr id="11" name="Rectangle 10"/>
          <p:cNvSpPr/>
          <p:nvPr/>
        </p:nvSpPr>
        <p:spPr>
          <a:xfrm>
            <a:off x="5796136" y="2236763"/>
            <a:ext cx="3307087" cy="839589"/>
          </a:xfrm>
          <a:prstGeom prst="rect">
            <a:avLst/>
          </a:prstGeom>
          <a:solidFill>
            <a:schemeClr val="bg1"/>
          </a:solidFill>
        </p:spPr>
        <p:txBody>
          <a:bodyPr wrap="square">
            <a:spAutoFit/>
          </a:bodyPr>
          <a:lstStyle/>
          <a:p>
            <a:pPr>
              <a:lnSpc>
                <a:spcPct val="107000"/>
              </a:lnSpc>
              <a:spcBef>
                <a:spcPts val="0"/>
              </a:spcBef>
              <a:spcAft>
                <a:spcPts val="0"/>
              </a:spcAft>
              <a:tabLst>
                <a:tab pos="1524000" algn="l"/>
              </a:tabLst>
            </a:pPr>
            <a:r>
              <a:rPr lang="is-IS" sz="800" dirty="0">
                <a:solidFill>
                  <a:srgbClr val="002E41"/>
                </a:solidFill>
                <a:latin typeface="Calibri" panose="020F0502020204030204" pitchFamily="34" charset="0"/>
                <a:ea typeface="Times New Roman" panose="02020603050405020304" pitchFamily="18" charset="0"/>
                <a:cs typeface="Calibri" panose="020F0502020204030204" pitchFamily="34" charset="0"/>
              </a:rPr>
              <a:t>1. Gervigreind	</a:t>
            </a:r>
            <a:r>
              <a:rPr lang="is-IS" sz="800" dirty="0" err="1">
                <a:solidFill>
                  <a:srgbClr val="002E41"/>
                </a:solidFill>
                <a:latin typeface="Calibri" panose="020F0502020204030204" pitchFamily="34" charset="0"/>
                <a:ea typeface="Times New Roman" panose="02020603050405020304" pitchFamily="18" charset="0"/>
                <a:cs typeface="Calibri" panose="020F0502020204030204" pitchFamily="34" charset="0"/>
              </a:rPr>
              <a:t>Artificial</a:t>
            </a:r>
            <a:r>
              <a:rPr lang="is-IS" sz="800" dirty="0">
                <a:solidFill>
                  <a:srgbClr val="002E41"/>
                </a:solidFill>
                <a:latin typeface="Calibri" panose="020F0502020204030204" pitchFamily="34" charset="0"/>
                <a:ea typeface="Times New Roman" panose="02020603050405020304" pitchFamily="18" charset="0"/>
                <a:cs typeface="Calibri" panose="020F0502020204030204" pitchFamily="34" charset="0"/>
              </a:rPr>
              <a:t> </a:t>
            </a:r>
            <a:r>
              <a:rPr lang="is-IS" sz="800" dirty="0" err="1">
                <a:solidFill>
                  <a:srgbClr val="002E41"/>
                </a:solidFill>
                <a:latin typeface="Calibri" panose="020F0502020204030204" pitchFamily="34" charset="0"/>
                <a:ea typeface="Times New Roman" panose="02020603050405020304" pitchFamily="18" charset="0"/>
                <a:cs typeface="Calibri" panose="020F0502020204030204" pitchFamily="34" charset="0"/>
              </a:rPr>
              <a:t>Intelligence</a:t>
            </a:r>
            <a:r>
              <a:rPr lang="is-IS" sz="800" dirty="0">
                <a:solidFill>
                  <a:srgbClr val="002E41"/>
                </a:solidFill>
                <a:latin typeface="Calibri" panose="020F0502020204030204" pitchFamily="34" charset="0"/>
                <a:ea typeface="Times New Roman" panose="02020603050405020304" pitchFamily="18" charset="0"/>
                <a:cs typeface="Calibri" panose="020F0502020204030204" pitchFamily="34" charset="0"/>
              </a:rPr>
              <a:t> (AI)	</a:t>
            </a:r>
            <a:endParaRPr lang="is-IS" sz="8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tabLst>
                <a:tab pos="1524000" algn="l"/>
              </a:tabLst>
            </a:pPr>
            <a:r>
              <a:rPr lang="is-IS" sz="800" dirty="0">
                <a:solidFill>
                  <a:srgbClr val="002E41"/>
                </a:solidFill>
                <a:latin typeface="Calibri" panose="020F0502020204030204" pitchFamily="34" charset="0"/>
                <a:ea typeface="Times New Roman" panose="02020603050405020304" pitchFamily="18" charset="0"/>
              </a:rPr>
              <a:t>2. Sýndarveruleiki	Virtual </a:t>
            </a:r>
            <a:r>
              <a:rPr lang="is-IS" sz="800" dirty="0" err="1">
                <a:solidFill>
                  <a:srgbClr val="002E41"/>
                </a:solidFill>
                <a:latin typeface="Calibri" panose="020F0502020204030204" pitchFamily="34" charset="0"/>
                <a:ea typeface="Times New Roman" panose="02020603050405020304" pitchFamily="18" charset="0"/>
              </a:rPr>
              <a:t>Reality</a:t>
            </a:r>
            <a:r>
              <a:rPr lang="is-IS" sz="800" dirty="0">
                <a:solidFill>
                  <a:srgbClr val="002E41"/>
                </a:solidFill>
                <a:latin typeface="Calibri" panose="020F0502020204030204" pitchFamily="34" charset="0"/>
                <a:ea typeface="Times New Roman" panose="02020603050405020304" pitchFamily="18" charset="0"/>
              </a:rPr>
              <a:t> (VR)	</a:t>
            </a:r>
            <a:endParaRPr lang="is-IS" sz="800" b="1" dirty="0">
              <a:latin typeface="Times New Roman" panose="02020603050405020304" pitchFamily="18" charset="0"/>
              <a:ea typeface="Times New Roman" panose="02020603050405020304" pitchFamily="18" charset="0"/>
            </a:endParaRPr>
          </a:p>
          <a:p>
            <a:pPr>
              <a:spcBef>
                <a:spcPts val="0"/>
              </a:spcBef>
              <a:spcAft>
                <a:spcPts val="0"/>
              </a:spcAft>
              <a:tabLst>
                <a:tab pos="1524000" algn="l"/>
              </a:tabLst>
            </a:pPr>
            <a:r>
              <a:rPr lang="is-IS" sz="800" dirty="0">
                <a:solidFill>
                  <a:srgbClr val="002E41"/>
                </a:solidFill>
                <a:latin typeface="Calibri" panose="020F0502020204030204" pitchFamily="34" charset="0"/>
                <a:ea typeface="Times New Roman" panose="02020603050405020304" pitchFamily="18" charset="0"/>
              </a:rPr>
              <a:t>3. Bálkakeðjur – rafmyntir	</a:t>
            </a:r>
            <a:r>
              <a:rPr lang="is-IS" sz="800" dirty="0" err="1">
                <a:solidFill>
                  <a:srgbClr val="002E41"/>
                </a:solidFill>
                <a:latin typeface="Calibri" panose="020F0502020204030204" pitchFamily="34" charset="0"/>
                <a:ea typeface="Times New Roman" panose="02020603050405020304" pitchFamily="18" charset="0"/>
              </a:rPr>
              <a:t>Blockchain</a:t>
            </a:r>
            <a:r>
              <a:rPr lang="is-IS" sz="800" dirty="0">
                <a:solidFill>
                  <a:srgbClr val="002E41"/>
                </a:solidFill>
                <a:latin typeface="Calibri" panose="020F0502020204030204" pitchFamily="34" charset="0"/>
                <a:ea typeface="Times New Roman" panose="02020603050405020304" pitchFamily="18" charset="0"/>
              </a:rPr>
              <a:t> –</a:t>
            </a:r>
            <a:endParaRPr lang="is-IS" sz="800" b="1" dirty="0">
              <a:latin typeface="Times New Roman" panose="02020603050405020304" pitchFamily="18" charset="0"/>
              <a:ea typeface="Times New Roman" panose="02020603050405020304" pitchFamily="18" charset="0"/>
            </a:endParaRPr>
          </a:p>
          <a:p>
            <a:pPr>
              <a:spcBef>
                <a:spcPts val="0"/>
              </a:spcBef>
              <a:spcAft>
                <a:spcPts val="0"/>
              </a:spcAft>
              <a:tabLst>
                <a:tab pos="1524000" algn="l"/>
              </a:tabLst>
            </a:pPr>
            <a:r>
              <a:rPr lang="is-IS" sz="800" dirty="0">
                <a:solidFill>
                  <a:srgbClr val="002E41"/>
                </a:solidFill>
                <a:latin typeface="Calibri" panose="020F0502020204030204" pitchFamily="34" charset="0"/>
                <a:ea typeface="Times New Roman" panose="02020603050405020304" pitchFamily="18" charset="0"/>
              </a:rPr>
              <a:t>4. Nemendur breytingaafl 	</a:t>
            </a:r>
            <a:r>
              <a:rPr lang="is-IS" sz="800" dirty="0" err="1">
                <a:solidFill>
                  <a:srgbClr val="002E41"/>
                </a:solidFill>
                <a:latin typeface="Calibri" panose="020F0502020204030204" pitchFamily="34" charset="0"/>
                <a:ea typeface="Times New Roman" panose="02020603050405020304" pitchFamily="18" charset="0"/>
              </a:rPr>
              <a:t>Students</a:t>
            </a:r>
            <a:r>
              <a:rPr lang="is-IS" sz="800" dirty="0">
                <a:solidFill>
                  <a:srgbClr val="002E41"/>
                </a:solidFill>
                <a:latin typeface="Calibri" panose="020F0502020204030204" pitchFamily="34" charset="0"/>
                <a:ea typeface="Times New Roman" panose="02020603050405020304" pitchFamily="18" charset="0"/>
              </a:rPr>
              <a:t> as </a:t>
            </a:r>
            <a:r>
              <a:rPr lang="is-IS" sz="800" dirty="0" err="1">
                <a:solidFill>
                  <a:srgbClr val="002E41"/>
                </a:solidFill>
                <a:latin typeface="Calibri" panose="020F0502020204030204" pitchFamily="34" charset="0"/>
                <a:ea typeface="Times New Roman" panose="02020603050405020304" pitchFamily="18" charset="0"/>
              </a:rPr>
              <a:t>Change</a:t>
            </a:r>
            <a:r>
              <a:rPr lang="is-IS" sz="800" dirty="0">
                <a:solidFill>
                  <a:srgbClr val="002E41"/>
                </a:solidFill>
                <a:latin typeface="Calibri" panose="020F0502020204030204" pitchFamily="34" charset="0"/>
                <a:ea typeface="Times New Roman" panose="02020603050405020304" pitchFamily="18" charset="0"/>
              </a:rPr>
              <a:t> </a:t>
            </a:r>
            <a:r>
              <a:rPr lang="is-IS" sz="800" dirty="0" err="1">
                <a:solidFill>
                  <a:srgbClr val="002E41"/>
                </a:solidFill>
                <a:latin typeface="Calibri" panose="020F0502020204030204" pitchFamily="34" charset="0"/>
                <a:ea typeface="Times New Roman" panose="02020603050405020304" pitchFamily="18" charset="0"/>
              </a:rPr>
              <a:t>Agents</a:t>
            </a:r>
            <a:endParaRPr lang="is-IS" sz="800" b="1" dirty="0">
              <a:latin typeface="Times New Roman" panose="02020603050405020304" pitchFamily="18" charset="0"/>
              <a:ea typeface="Times New Roman" panose="02020603050405020304" pitchFamily="18" charset="0"/>
            </a:endParaRPr>
          </a:p>
          <a:p>
            <a:pPr>
              <a:spcBef>
                <a:spcPts val="0"/>
              </a:spcBef>
              <a:spcAft>
                <a:spcPts val="0"/>
              </a:spcAft>
              <a:tabLst>
                <a:tab pos="1524000" algn="l"/>
              </a:tabLst>
            </a:pPr>
            <a:r>
              <a:rPr lang="is-IS" sz="800" dirty="0">
                <a:solidFill>
                  <a:srgbClr val="002E41"/>
                </a:solidFill>
                <a:latin typeface="Calibri" panose="020F0502020204030204" pitchFamily="34" charset="0"/>
                <a:ea typeface="Times New Roman" panose="02020603050405020304" pitchFamily="18" charset="0"/>
              </a:rPr>
              <a:t>5. Leikjavæðing	</a:t>
            </a:r>
            <a:r>
              <a:rPr lang="is-IS" sz="800" dirty="0" err="1">
                <a:solidFill>
                  <a:srgbClr val="002E41"/>
                </a:solidFill>
                <a:latin typeface="Calibri" panose="020F0502020204030204" pitchFamily="34" charset="0"/>
                <a:ea typeface="Times New Roman" panose="02020603050405020304" pitchFamily="18" charset="0"/>
              </a:rPr>
              <a:t>Gamification</a:t>
            </a:r>
            <a:r>
              <a:rPr lang="is-IS" sz="800" dirty="0">
                <a:solidFill>
                  <a:srgbClr val="002E41"/>
                </a:solidFill>
                <a:latin typeface="Calibri" panose="020F0502020204030204" pitchFamily="34" charset="0"/>
                <a:ea typeface="Times New Roman" panose="02020603050405020304" pitchFamily="18" charset="0"/>
              </a:rPr>
              <a:t>	</a:t>
            </a:r>
            <a:endParaRPr lang="is-IS" sz="800" b="1" dirty="0">
              <a:latin typeface="Times New Roman" panose="02020603050405020304" pitchFamily="18" charset="0"/>
              <a:ea typeface="Times New Roman" panose="02020603050405020304" pitchFamily="18" charset="0"/>
            </a:endParaRPr>
          </a:p>
          <a:p>
            <a:pPr>
              <a:spcBef>
                <a:spcPts val="0"/>
              </a:spcBef>
              <a:spcAft>
                <a:spcPts val="0"/>
              </a:spcAft>
              <a:tabLst>
                <a:tab pos="1524000" algn="l"/>
              </a:tabLst>
            </a:pPr>
            <a:r>
              <a:rPr lang="is-IS" sz="800" dirty="0">
                <a:solidFill>
                  <a:srgbClr val="002E41"/>
                </a:solidFill>
                <a:latin typeface="Calibri" panose="020F0502020204030204" pitchFamily="34" charset="0"/>
                <a:ea typeface="Times New Roman" panose="02020603050405020304" pitchFamily="18" charset="0"/>
              </a:rPr>
              <a:t>6. Kvik núvitund </a:t>
            </a:r>
            <a:r>
              <a:rPr lang="is-IS" sz="800" dirty="0" smtClean="0">
                <a:solidFill>
                  <a:srgbClr val="002E41"/>
                </a:solidFill>
                <a:latin typeface="Calibri" panose="020F0502020204030204" pitchFamily="34" charset="0"/>
                <a:ea typeface="Times New Roman" panose="02020603050405020304" pitchFamily="18" charset="0"/>
              </a:rPr>
              <a:t>	</a:t>
            </a:r>
            <a:r>
              <a:rPr lang="is-IS" sz="800" dirty="0" err="1" smtClean="0">
                <a:solidFill>
                  <a:srgbClr val="002E41"/>
                </a:solidFill>
                <a:latin typeface="Calibri" panose="020F0502020204030204" pitchFamily="34" charset="0"/>
                <a:ea typeface="Times New Roman" panose="02020603050405020304" pitchFamily="18" charset="0"/>
              </a:rPr>
              <a:t>Dynamic</a:t>
            </a:r>
            <a:r>
              <a:rPr lang="is-IS" sz="800" dirty="0" smtClean="0">
                <a:solidFill>
                  <a:srgbClr val="002E41"/>
                </a:solidFill>
                <a:latin typeface="Calibri" panose="020F0502020204030204" pitchFamily="34" charset="0"/>
                <a:ea typeface="Times New Roman" panose="02020603050405020304" pitchFamily="18" charset="0"/>
              </a:rPr>
              <a:t> </a:t>
            </a:r>
            <a:r>
              <a:rPr lang="is-IS" sz="800" dirty="0" err="1">
                <a:solidFill>
                  <a:srgbClr val="002E41"/>
                </a:solidFill>
                <a:latin typeface="Calibri" panose="020F0502020204030204" pitchFamily="34" charset="0"/>
                <a:ea typeface="Times New Roman" panose="02020603050405020304" pitchFamily="18" charset="0"/>
              </a:rPr>
              <a:t>Mindfulness</a:t>
            </a:r>
            <a:endParaRPr lang="is-IS" sz="800" b="1" dirty="0">
              <a:effectLst/>
              <a:latin typeface="Times New Roman" panose="02020603050405020304" pitchFamily="18" charset="0"/>
              <a:ea typeface="Times New Roman" panose="02020603050405020304" pitchFamily="18" charset="0"/>
            </a:endParaRPr>
          </a:p>
        </p:txBody>
      </p:sp>
      <p:pic>
        <p:nvPicPr>
          <p:cNvPr id="13" name="Picture 12"/>
          <p:cNvPicPr>
            <a:picLocks noChangeAspect="1"/>
          </p:cNvPicPr>
          <p:nvPr/>
        </p:nvPicPr>
        <p:blipFill>
          <a:blip r:embed="rId11"/>
          <a:stretch>
            <a:fillRect/>
          </a:stretch>
        </p:blipFill>
        <p:spPr>
          <a:xfrm>
            <a:off x="7162164" y="3806069"/>
            <a:ext cx="2016252" cy="3014091"/>
          </a:xfrm>
          <a:prstGeom prst="rect">
            <a:avLst/>
          </a:prstGeom>
        </p:spPr>
      </p:pic>
      <p:pic>
        <p:nvPicPr>
          <p:cNvPr id="9" name="Picture 8"/>
          <p:cNvPicPr>
            <a:picLocks noChangeAspect="1"/>
          </p:cNvPicPr>
          <p:nvPr/>
        </p:nvPicPr>
        <p:blipFill>
          <a:blip r:embed="rId12"/>
          <a:stretch>
            <a:fillRect/>
          </a:stretch>
        </p:blipFill>
        <p:spPr>
          <a:xfrm>
            <a:off x="3123" y="-23083"/>
            <a:ext cx="4476750" cy="6840474"/>
          </a:xfrm>
          <a:prstGeom prst="rect">
            <a:avLst/>
          </a:prstGeom>
        </p:spPr>
      </p:pic>
      <p:pic>
        <p:nvPicPr>
          <p:cNvPr id="12" name="Picture 11"/>
          <p:cNvPicPr>
            <a:picLocks noChangeAspect="1"/>
          </p:cNvPicPr>
          <p:nvPr/>
        </p:nvPicPr>
        <p:blipFill>
          <a:blip r:embed="rId13"/>
          <a:stretch>
            <a:fillRect/>
          </a:stretch>
        </p:blipFill>
        <p:spPr>
          <a:xfrm>
            <a:off x="4342697" y="-498293"/>
            <a:ext cx="4800600" cy="7312914"/>
          </a:xfrm>
          <a:prstGeom prst="rect">
            <a:avLst/>
          </a:prstGeom>
        </p:spPr>
      </p:pic>
    </p:spTree>
    <p:extLst>
      <p:ext uri="{BB962C8B-B14F-4D97-AF65-F5344CB8AC3E}">
        <p14:creationId xmlns:p14="http://schemas.microsoft.com/office/powerpoint/2010/main" val="1178494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403315" y="157793"/>
            <a:ext cx="3383607" cy="577475"/>
          </a:xfrm>
          <a:solidFill>
            <a:schemeClr val="bg1"/>
          </a:solidFill>
        </p:spPr>
        <p:txBody>
          <a:bodyPr/>
          <a:lstStyle/>
          <a:p>
            <a:pPr marL="0" lvl="0" indent="0" algn="l"/>
            <a:r>
              <a:rPr lang="is-IS" sz="2800" dirty="0" smtClean="0"/>
              <a:t>Menntun - skólastarf</a:t>
            </a:r>
          </a:p>
        </p:txBody>
      </p:sp>
      <p:sp>
        <p:nvSpPr>
          <p:cNvPr id="9" name="Síðufótarstaðgengill 8"/>
          <p:cNvSpPr>
            <a:spLocks noGrp="1"/>
          </p:cNvSpPr>
          <p:nvPr>
            <p:ph type="ftr" sz="quarter" idx="11"/>
          </p:nvPr>
        </p:nvSpPr>
        <p:spPr/>
        <p:txBody>
          <a:bodyPr/>
          <a:lstStyle/>
          <a:p>
            <a:pPr>
              <a:defRPr/>
            </a:pPr>
            <a:r>
              <a:rPr lang="it-IT" smtClean="0"/>
              <a:t>JTJ / Skólaþing 2019 - Á réttu róli?</a:t>
            </a:r>
            <a:endParaRPr lang="is-IS" dirty="0"/>
          </a:p>
        </p:txBody>
      </p:sp>
      <p:grpSp>
        <p:nvGrpSpPr>
          <p:cNvPr id="5" name="Hópur 4"/>
          <p:cNvGrpSpPr/>
          <p:nvPr/>
        </p:nvGrpSpPr>
        <p:grpSpPr>
          <a:xfrm>
            <a:off x="2122341" y="1226948"/>
            <a:ext cx="2160240" cy="1944216"/>
            <a:chOff x="2843808" y="2276872"/>
            <a:chExt cx="2160240" cy="1944216"/>
          </a:xfrm>
        </p:grpSpPr>
        <p:sp>
          <p:nvSpPr>
            <p:cNvPr id="3" name="Sporaskja 2"/>
            <p:cNvSpPr/>
            <p:nvPr/>
          </p:nvSpPr>
          <p:spPr>
            <a:xfrm>
              <a:off x="2843808" y="2276872"/>
              <a:ext cx="2160240" cy="1944216"/>
            </a:xfrm>
            <a:prstGeom prst="ellipse">
              <a:avLst/>
            </a:prstGeom>
            <a:solidFill>
              <a:schemeClr val="accent6">
                <a:lumMod val="40000"/>
                <a:lumOff val="60000"/>
                <a:alpha val="17000"/>
              </a:schemeClr>
            </a:solidFill>
            <a:ln w="127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 name="Textarammi 3"/>
            <p:cNvSpPr txBox="1"/>
            <p:nvPr/>
          </p:nvSpPr>
          <p:spPr>
            <a:xfrm>
              <a:off x="3131840" y="2710371"/>
              <a:ext cx="1604820" cy="584775"/>
            </a:xfrm>
            <a:prstGeom prst="rect">
              <a:avLst/>
            </a:prstGeom>
            <a:noFill/>
            <a:ln w="12700">
              <a:noFill/>
            </a:ln>
          </p:spPr>
          <p:txBody>
            <a:bodyPr wrap="square" rtlCol="0">
              <a:spAutoFit/>
            </a:bodyPr>
            <a:lstStyle/>
            <a:p>
              <a:r>
                <a:rPr lang="is-IS" sz="1600" dirty="0" smtClean="0"/>
                <a:t>Upplýsing, frelsi, </a:t>
              </a:r>
              <a:r>
                <a:rPr lang="is-IS" sz="1600" b="1" dirty="0" smtClean="0"/>
                <a:t>fræðsla</a:t>
              </a:r>
              <a:endParaRPr lang="is-IS" sz="1600" b="1" dirty="0"/>
            </a:p>
          </p:txBody>
        </p:sp>
      </p:grpSp>
      <p:grpSp>
        <p:nvGrpSpPr>
          <p:cNvPr id="14" name="Hópur 13"/>
          <p:cNvGrpSpPr/>
          <p:nvPr/>
        </p:nvGrpSpPr>
        <p:grpSpPr>
          <a:xfrm>
            <a:off x="1601237" y="2524861"/>
            <a:ext cx="2025159" cy="1944216"/>
            <a:chOff x="2843808" y="2276872"/>
            <a:chExt cx="2160240" cy="1944216"/>
          </a:xfrm>
        </p:grpSpPr>
        <p:sp>
          <p:nvSpPr>
            <p:cNvPr id="15" name="Sporaskja 14"/>
            <p:cNvSpPr/>
            <p:nvPr/>
          </p:nvSpPr>
          <p:spPr>
            <a:xfrm>
              <a:off x="2843808" y="2276872"/>
              <a:ext cx="2160240" cy="1944216"/>
            </a:xfrm>
            <a:prstGeom prst="ellipse">
              <a:avLst/>
            </a:prstGeom>
            <a:solidFill>
              <a:schemeClr val="bg2">
                <a:lumMod val="90000"/>
                <a:alpha val="14000"/>
              </a:schemeClr>
            </a:solidFill>
            <a:ln w="127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6" name="Textarammi 15"/>
            <p:cNvSpPr txBox="1"/>
            <p:nvPr/>
          </p:nvSpPr>
          <p:spPr>
            <a:xfrm>
              <a:off x="3131840" y="2710371"/>
              <a:ext cx="1241781" cy="830997"/>
            </a:xfrm>
            <a:prstGeom prst="rect">
              <a:avLst/>
            </a:prstGeom>
            <a:noFill/>
            <a:ln w="12700">
              <a:noFill/>
            </a:ln>
          </p:spPr>
          <p:txBody>
            <a:bodyPr wrap="square" rtlCol="0">
              <a:spAutoFit/>
            </a:bodyPr>
            <a:lstStyle/>
            <a:p>
              <a:r>
                <a:rPr lang="is-IS" sz="1600" dirty="0" smtClean="0"/>
                <a:t>Siðbót, </a:t>
              </a:r>
              <a:r>
                <a:rPr lang="is-IS" sz="1600" dirty="0" err="1" smtClean="0"/>
                <a:t>píetistar</a:t>
              </a:r>
              <a:r>
                <a:rPr lang="is-IS" sz="1600" dirty="0" smtClean="0"/>
                <a:t>, lestur, læsi</a:t>
              </a:r>
              <a:endParaRPr lang="is-IS" sz="1600" dirty="0"/>
            </a:p>
          </p:txBody>
        </p:sp>
      </p:grpSp>
      <p:grpSp>
        <p:nvGrpSpPr>
          <p:cNvPr id="17" name="Hópur 16"/>
          <p:cNvGrpSpPr/>
          <p:nvPr/>
        </p:nvGrpSpPr>
        <p:grpSpPr>
          <a:xfrm>
            <a:off x="3148608" y="2581672"/>
            <a:ext cx="2160240" cy="1944216"/>
            <a:chOff x="2843808" y="2276872"/>
            <a:chExt cx="2160240" cy="1944216"/>
          </a:xfrm>
        </p:grpSpPr>
        <p:sp>
          <p:nvSpPr>
            <p:cNvPr id="18" name="Sporaskja 17"/>
            <p:cNvSpPr/>
            <p:nvPr/>
          </p:nvSpPr>
          <p:spPr>
            <a:xfrm>
              <a:off x="2843808" y="2276872"/>
              <a:ext cx="2160240" cy="1944216"/>
            </a:xfrm>
            <a:prstGeom prst="ellipse">
              <a:avLst/>
            </a:prstGeom>
            <a:solidFill>
              <a:schemeClr val="accent1">
                <a:alpha val="17000"/>
              </a:schemeClr>
            </a:solidFill>
            <a:ln w="381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9" name="Textarammi 18"/>
            <p:cNvSpPr txBox="1"/>
            <p:nvPr/>
          </p:nvSpPr>
          <p:spPr>
            <a:xfrm>
              <a:off x="3131840" y="2710371"/>
              <a:ext cx="1604820" cy="1323439"/>
            </a:xfrm>
            <a:prstGeom prst="rect">
              <a:avLst/>
            </a:prstGeom>
            <a:noFill/>
          </p:spPr>
          <p:txBody>
            <a:bodyPr wrap="square" rtlCol="0">
              <a:spAutoFit/>
            </a:bodyPr>
            <a:lstStyle/>
            <a:p>
              <a:r>
                <a:rPr lang="is-IS" sz="1600" dirty="0" smtClean="0"/>
                <a:t>Hugmyndir um skóla, </a:t>
              </a:r>
              <a:r>
                <a:rPr lang="is-IS" sz="1600" dirty="0" err="1" smtClean="0"/>
                <a:t>mótaðar</a:t>
              </a:r>
              <a:r>
                <a:rPr lang="is-IS" sz="1600" dirty="0" smtClean="0"/>
                <a:t> á fyrri hluta 20. aldar, raunar mun fyrr</a:t>
              </a:r>
              <a:endParaRPr lang="is-IS" sz="1600" dirty="0"/>
            </a:p>
          </p:txBody>
        </p:sp>
      </p:grpSp>
      <p:grpSp>
        <p:nvGrpSpPr>
          <p:cNvPr id="20" name="Hópur 19"/>
          <p:cNvGrpSpPr/>
          <p:nvPr/>
        </p:nvGrpSpPr>
        <p:grpSpPr>
          <a:xfrm>
            <a:off x="5295172" y="85705"/>
            <a:ext cx="3220892" cy="1944216"/>
            <a:chOff x="2843808" y="2276872"/>
            <a:chExt cx="2160240" cy="1944216"/>
          </a:xfrm>
        </p:grpSpPr>
        <p:sp>
          <p:nvSpPr>
            <p:cNvPr id="21" name="Sporaskja 20"/>
            <p:cNvSpPr/>
            <p:nvPr/>
          </p:nvSpPr>
          <p:spPr>
            <a:xfrm>
              <a:off x="2843808" y="2276872"/>
              <a:ext cx="2160240" cy="1944216"/>
            </a:xfrm>
            <a:prstGeom prst="ellipse">
              <a:avLst/>
            </a:prstGeom>
            <a:solidFill>
              <a:schemeClr val="accent1">
                <a:alpha val="0"/>
              </a:schemeClr>
            </a:solidFill>
            <a:ln w="127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2" name="Textarammi 21"/>
            <p:cNvSpPr txBox="1"/>
            <p:nvPr/>
          </p:nvSpPr>
          <p:spPr>
            <a:xfrm>
              <a:off x="3131840" y="2710371"/>
              <a:ext cx="1604820" cy="1323439"/>
            </a:xfrm>
            <a:prstGeom prst="rect">
              <a:avLst/>
            </a:prstGeom>
            <a:noFill/>
            <a:ln w="12700">
              <a:noFill/>
            </a:ln>
          </p:spPr>
          <p:txBody>
            <a:bodyPr wrap="square" rtlCol="0">
              <a:spAutoFit/>
            </a:bodyPr>
            <a:lstStyle/>
            <a:p>
              <a:r>
                <a:rPr lang="is-IS" sz="1600" dirty="0" smtClean="0">
                  <a:latin typeface="+mn-lt"/>
                </a:rPr>
                <a:t>Hugmyndir um menntun, </a:t>
              </a:r>
              <a:r>
                <a:rPr lang="is-IS" sz="1600" dirty="0" err="1" smtClean="0">
                  <a:latin typeface="+mn-lt"/>
                </a:rPr>
                <a:t>Comenius</a:t>
              </a:r>
              <a:r>
                <a:rPr lang="is-IS" sz="1600" dirty="0" smtClean="0">
                  <a:latin typeface="+mn-lt"/>
                </a:rPr>
                <a:t>, </a:t>
              </a:r>
              <a:r>
                <a:rPr lang="is-IS" sz="1600" dirty="0" err="1" smtClean="0">
                  <a:latin typeface="+mn-lt"/>
                </a:rPr>
                <a:t>Erasums</a:t>
              </a:r>
              <a:r>
                <a:rPr lang="is-IS" sz="1600" dirty="0" smtClean="0">
                  <a:latin typeface="+mn-lt"/>
                </a:rPr>
                <a:t>, </a:t>
              </a:r>
              <a:r>
                <a:rPr lang="is-IS" sz="1600" dirty="0" err="1" smtClean="0">
                  <a:latin typeface="+mn-lt"/>
                </a:rPr>
                <a:t>Roussau</a:t>
              </a:r>
              <a:r>
                <a:rPr lang="is-IS" sz="1600" dirty="0" smtClean="0">
                  <a:latin typeface="+mn-lt"/>
                </a:rPr>
                <a:t>, </a:t>
              </a:r>
              <a:r>
                <a:rPr lang="is-IS" sz="1600" dirty="0" err="1" smtClean="0">
                  <a:latin typeface="+mn-lt"/>
                </a:rPr>
                <a:t>Pestalozzi</a:t>
              </a:r>
              <a:r>
                <a:rPr lang="is-IS" sz="1600" dirty="0" smtClean="0">
                  <a:latin typeface="+mn-lt"/>
                </a:rPr>
                <a:t>, </a:t>
              </a:r>
              <a:r>
                <a:rPr lang="is-IS" sz="1600" dirty="0" err="1" smtClean="0">
                  <a:latin typeface="+mn-lt"/>
                </a:rPr>
                <a:t>Frobel</a:t>
              </a:r>
              <a:r>
                <a:rPr lang="is-IS" sz="1600" dirty="0" smtClean="0">
                  <a:latin typeface="+mn-lt"/>
                </a:rPr>
                <a:t>, </a:t>
              </a:r>
              <a:r>
                <a:rPr lang="is-IS" sz="1600" dirty="0" err="1" smtClean="0">
                  <a:latin typeface="+mn-lt"/>
                </a:rPr>
                <a:t>Key</a:t>
              </a:r>
              <a:r>
                <a:rPr lang="is-IS" sz="1600" dirty="0" smtClean="0">
                  <a:latin typeface="+mn-lt"/>
                </a:rPr>
                <a:t>, Montessori,  </a:t>
              </a:r>
              <a:r>
                <a:rPr lang="is-IS" sz="1600" dirty="0" err="1" smtClean="0">
                  <a:latin typeface="+mn-lt"/>
                </a:rPr>
                <a:t>Freinet</a:t>
              </a:r>
              <a:r>
                <a:rPr lang="is-IS" sz="1600" dirty="0" smtClean="0">
                  <a:latin typeface="+mn-lt"/>
                </a:rPr>
                <a:t> … </a:t>
              </a:r>
              <a:endParaRPr lang="is-IS" sz="1600" dirty="0">
                <a:latin typeface="+mn-lt"/>
              </a:endParaRPr>
            </a:p>
          </p:txBody>
        </p:sp>
      </p:grpSp>
      <p:grpSp>
        <p:nvGrpSpPr>
          <p:cNvPr id="23" name="Hópur 22"/>
          <p:cNvGrpSpPr/>
          <p:nvPr/>
        </p:nvGrpSpPr>
        <p:grpSpPr>
          <a:xfrm>
            <a:off x="2325785" y="3874660"/>
            <a:ext cx="2160240" cy="1944216"/>
            <a:chOff x="2843808" y="2276872"/>
            <a:chExt cx="2160240" cy="1944216"/>
          </a:xfrm>
        </p:grpSpPr>
        <p:sp>
          <p:nvSpPr>
            <p:cNvPr id="24" name="Sporaskja 23"/>
            <p:cNvSpPr/>
            <p:nvPr/>
          </p:nvSpPr>
          <p:spPr>
            <a:xfrm>
              <a:off x="2843808" y="2276872"/>
              <a:ext cx="2160240" cy="1944216"/>
            </a:xfrm>
            <a:prstGeom prst="ellipse">
              <a:avLst/>
            </a:prstGeom>
            <a:solidFill>
              <a:schemeClr val="accent1">
                <a:alpha val="0"/>
              </a:schemeClr>
            </a:solidFill>
            <a:ln w="127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5" name="Textarammi 24"/>
            <p:cNvSpPr txBox="1"/>
            <p:nvPr/>
          </p:nvSpPr>
          <p:spPr>
            <a:xfrm>
              <a:off x="3121518" y="2982254"/>
              <a:ext cx="1604820" cy="830997"/>
            </a:xfrm>
            <a:prstGeom prst="rect">
              <a:avLst/>
            </a:prstGeom>
            <a:noFill/>
            <a:ln w="12700">
              <a:noFill/>
            </a:ln>
          </p:spPr>
          <p:txBody>
            <a:bodyPr wrap="square" rtlCol="0">
              <a:spAutoFit/>
            </a:bodyPr>
            <a:lstStyle/>
            <a:p>
              <a:r>
                <a:rPr lang="is-IS" sz="1600" dirty="0" smtClean="0"/>
                <a:t>Félagslegt taumhald, menntun þegna</a:t>
              </a:r>
              <a:endParaRPr lang="is-IS" sz="1600" dirty="0"/>
            </a:p>
          </p:txBody>
        </p:sp>
      </p:grpSp>
      <p:grpSp>
        <p:nvGrpSpPr>
          <p:cNvPr id="26" name="Hópur 25"/>
          <p:cNvGrpSpPr/>
          <p:nvPr/>
        </p:nvGrpSpPr>
        <p:grpSpPr>
          <a:xfrm>
            <a:off x="4015193" y="4384777"/>
            <a:ext cx="2133571" cy="1347480"/>
            <a:chOff x="2843808" y="2276872"/>
            <a:chExt cx="2160240" cy="1944216"/>
          </a:xfrm>
        </p:grpSpPr>
        <p:sp>
          <p:nvSpPr>
            <p:cNvPr id="27" name="Sporaskja 26"/>
            <p:cNvSpPr/>
            <p:nvPr/>
          </p:nvSpPr>
          <p:spPr>
            <a:xfrm>
              <a:off x="2843808" y="2276872"/>
              <a:ext cx="2160240" cy="1944216"/>
            </a:xfrm>
            <a:prstGeom prst="ellipse">
              <a:avLst/>
            </a:prstGeom>
            <a:solidFill>
              <a:schemeClr val="accent1">
                <a:alpha val="0"/>
              </a:schemeClr>
            </a:solidFill>
            <a:ln w="127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8" name="Textarammi 27"/>
            <p:cNvSpPr txBox="1"/>
            <p:nvPr/>
          </p:nvSpPr>
          <p:spPr>
            <a:xfrm>
              <a:off x="3162407" y="2833482"/>
              <a:ext cx="1604820" cy="1199007"/>
            </a:xfrm>
            <a:prstGeom prst="rect">
              <a:avLst/>
            </a:prstGeom>
            <a:noFill/>
          </p:spPr>
          <p:txBody>
            <a:bodyPr wrap="square" rtlCol="0">
              <a:spAutoFit/>
            </a:bodyPr>
            <a:lstStyle/>
            <a:p>
              <a:r>
                <a:rPr lang="is-IS" sz="1600" dirty="0" smtClean="0"/>
                <a:t>Skólinn skapi </a:t>
              </a:r>
              <a:r>
                <a:rPr lang="is-IS" sz="1600" smtClean="0"/>
                <a:t>félagslegan jöfnuð??</a:t>
              </a:r>
              <a:endParaRPr lang="is-IS" sz="1600" dirty="0"/>
            </a:p>
          </p:txBody>
        </p:sp>
      </p:grpSp>
      <p:grpSp>
        <p:nvGrpSpPr>
          <p:cNvPr id="29" name="Hópur 28"/>
          <p:cNvGrpSpPr/>
          <p:nvPr/>
        </p:nvGrpSpPr>
        <p:grpSpPr>
          <a:xfrm>
            <a:off x="3988524" y="1057813"/>
            <a:ext cx="2160240" cy="1944216"/>
            <a:chOff x="2843808" y="2276872"/>
            <a:chExt cx="2160240" cy="1944216"/>
          </a:xfrm>
        </p:grpSpPr>
        <p:sp>
          <p:nvSpPr>
            <p:cNvPr id="30" name="Sporaskja 29"/>
            <p:cNvSpPr/>
            <p:nvPr/>
          </p:nvSpPr>
          <p:spPr>
            <a:xfrm>
              <a:off x="2843808" y="2276872"/>
              <a:ext cx="2160240" cy="1944216"/>
            </a:xfrm>
            <a:prstGeom prst="ellipse">
              <a:avLst/>
            </a:prstGeom>
            <a:solidFill>
              <a:schemeClr val="accent1">
                <a:alpha val="0"/>
              </a:schemeClr>
            </a:solidFill>
            <a:ln w="127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1" name="Textarammi 30"/>
            <p:cNvSpPr txBox="1"/>
            <p:nvPr/>
          </p:nvSpPr>
          <p:spPr>
            <a:xfrm>
              <a:off x="3131840" y="2710371"/>
              <a:ext cx="1604820" cy="1169551"/>
            </a:xfrm>
            <a:prstGeom prst="rect">
              <a:avLst/>
            </a:prstGeom>
            <a:noFill/>
            <a:ln w="12700">
              <a:noFill/>
            </a:ln>
          </p:spPr>
          <p:txBody>
            <a:bodyPr wrap="square" rtlCol="0">
              <a:spAutoFit/>
            </a:bodyPr>
            <a:lstStyle/>
            <a:p>
              <a:r>
                <a:rPr lang="is-IS" sz="1400" dirty="0" smtClean="0"/>
                <a:t>Nemandinn í brennidepli, </a:t>
              </a:r>
              <a:r>
                <a:rPr lang="is-IS" sz="1400" dirty="0" err="1" smtClean="0"/>
                <a:t>Dewey</a:t>
              </a:r>
              <a:r>
                <a:rPr lang="is-IS" sz="1400" dirty="0" smtClean="0"/>
                <a:t>, barnið, samhengið við umhverfið </a:t>
              </a:r>
              <a:endParaRPr lang="is-IS" sz="1400" dirty="0"/>
            </a:p>
          </p:txBody>
        </p:sp>
      </p:grpSp>
      <p:grpSp>
        <p:nvGrpSpPr>
          <p:cNvPr id="35" name="Hópur 34"/>
          <p:cNvGrpSpPr/>
          <p:nvPr/>
        </p:nvGrpSpPr>
        <p:grpSpPr>
          <a:xfrm>
            <a:off x="4792400" y="3543135"/>
            <a:ext cx="2160240" cy="1152231"/>
            <a:chOff x="2843808" y="2276872"/>
            <a:chExt cx="2160240" cy="1944216"/>
          </a:xfrm>
          <a:solidFill>
            <a:schemeClr val="tx2">
              <a:lumMod val="20000"/>
              <a:lumOff val="80000"/>
            </a:schemeClr>
          </a:solidFill>
        </p:grpSpPr>
        <p:sp>
          <p:nvSpPr>
            <p:cNvPr id="36" name="Sporaskja 35"/>
            <p:cNvSpPr/>
            <p:nvPr/>
          </p:nvSpPr>
          <p:spPr>
            <a:xfrm>
              <a:off x="2843808" y="2276872"/>
              <a:ext cx="2160240" cy="1944216"/>
            </a:xfrm>
            <a:prstGeom prst="ellipse">
              <a:avLst/>
            </a:prstGeom>
            <a:grpFill/>
            <a:ln w="127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7" name="Textarammi 36"/>
            <p:cNvSpPr txBox="1"/>
            <p:nvPr/>
          </p:nvSpPr>
          <p:spPr>
            <a:xfrm>
              <a:off x="3131840" y="2710371"/>
              <a:ext cx="1604820" cy="584775"/>
            </a:xfrm>
            <a:prstGeom prst="rect">
              <a:avLst/>
            </a:prstGeom>
            <a:grpFill/>
            <a:ln w="12700">
              <a:noFill/>
            </a:ln>
          </p:spPr>
          <p:txBody>
            <a:bodyPr wrap="square" rtlCol="0">
              <a:spAutoFit/>
            </a:bodyPr>
            <a:lstStyle/>
            <a:p>
              <a:r>
                <a:rPr lang="is-IS" sz="1600" dirty="0" smtClean="0"/>
                <a:t>Grunnþættir menntunar</a:t>
              </a:r>
              <a:endParaRPr lang="is-IS" sz="1600" dirty="0"/>
            </a:p>
          </p:txBody>
        </p:sp>
      </p:grpSp>
      <p:grpSp>
        <p:nvGrpSpPr>
          <p:cNvPr id="44" name="Hópur 43"/>
          <p:cNvGrpSpPr/>
          <p:nvPr/>
        </p:nvGrpSpPr>
        <p:grpSpPr>
          <a:xfrm>
            <a:off x="6537561" y="4214068"/>
            <a:ext cx="2297877" cy="1034026"/>
            <a:chOff x="2843808" y="2276872"/>
            <a:chExt cx="2160240" cy="1944216"/>
          </a:xfrm>
          <a:solidFill>
            <a:schemeClr val="tx2">
              <a:lumMod val="20000"/>
              <a:lumOff val="80000"/>
            </a:schemeClr>
          </a:solidFill>
        </p:grpSpPr>
        <p:sp>
          <p:nvSpPr>
            <p:cNvPr id="45" name="Sporaskja 44"/>
            <p:cNvSpPr/>
            <p:nvPr/>
          </p:nvSpPr>
          <p:spPr>
            <a:xfrm>
              <a:off x="2843808" y="2276872"/>
              <a:ext cx="2160240" cy="1944216"/>
            </a:xfrm>
            <a:prstGeom prst="ellipse">
              <a:avLst/>
            </a:prstGeom>
            <a:grpFill/>
            <a:ln w="127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6" name="Textarammi 45"/>
            <p:cNvSpPr txBox="1"/>
            <p:nvPr/>
          </p:nvSpPr>
          <p:spPr>
            <a:xfrm>
              <a:off x="3031566" y="2697901"/>
              <a:ext cx="1721151" cy="1099517"/>
            </a:xfrm>
            <a:prstGeom prst="rect">
              <a:avLst/>
            </a:prstGeom>
            <a:grpFill/>
          </p:spPr>
          <p:txBody>
            <a:bodyPr wrap="square" rtlCol="0">
              <a:spAutoFit/>
            </a:bodyPr>
            <a:lstStyle/>
            <a:p>
              <a:r>
                <a:rPr lang="is-IS" sz="1600" dirty="0" smtClean="0"/>
                <a:t>Skipulagt, tómstundastarf</a:t>
              </a:r>
              <a:endParaRPr lang="is-IS" sz="1600" dirty="0"/>
            </a:p>
          </p:txBody>
        </p:sp>
      </p:grpSp>
      <p:grpSp>
        <p:nvGrpSpPr>
          <p:cNvPr id="47" name="Hópur 46"/>
          <p:cNvGrpSpPr/>
          <p:nvPr/>
        </p:nvGrpSpPr>
        <p:grpSpPr>
          <a:xfrm>
            <a:off x="7065858" y="2722098"/>
            <a:ext cx="1863218" cy="1174811"/>
            <a:chOff x="2843808" y="2276872"/>
            <a:chExt cx="2160240" cy="1944216"/>
          </a:xfrm>
          <a:solidFill>
            <a:schemeClr val="tx2">
              <a:lumMod val="20000"/>
              <a:lumOff val="80000"/>
            </a:schemeClr>
          </a:solidFill>
        </p:grpSpPr>
        <p:sp>
          <p:nvSpPr>
            <p:cNvPr id="48" name="Sporaskja 47"/>
            <p:cNvSpPr/>
            <p:nvPr/>
          </p:nvSpPr>
          <p:spPr>
            <a:xfrm>
              <a:off x="2843808" y="2276872"/>
              <a:ext cx="2160240" cy="1944216"/>
            </a:xfrm>
            <a:prstGeom prst="ellipse">
              <a:avLst/>
            </a:prstGeom>
            <a:grpFill/>
            <a:ln w="127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9" name="Textarammi 48"/>
            <p:cNvSpPr txBox="1"/>
            <p:nvPr/>
          </p:nvSpPr>
          <p:spPr>
            <a:xfrm>
              <a:off x="3188876" y="2717184"/>
              <a:ext cx="1620821" cy="1099518"/>
            </a:xfrm>
            <a:prstGeom prst="rect">
              <a:avLst/>
            </a:prstGeom>
            <a:grpFill/>
          </p:spPr>
          <p:txBody>
            <a:bodyPr wrap="square" rtlCol="0">
              <a:spAutoFit/>
            </a:bodyPr>
            <a:lstStyle/>
            <a:p>
              <a:r>
                <a:rPr lang="is-IS" sz="1600" dirty="0" smtClean="0"/>
                <a:t>Íþróttir, </a:t>
              </a:r>
            </a:p>
            <a:p>
              <a:r>
                <a:rPr lang="is-IS" sz="1600" dirty="0" smtClean="0"/>
                <a:t>íþróttafélög</a:t>
              </a:r>
              <a:endParaRPr lang="is-IS" sz="1600" dirty="0"/>
            </a:p>
          </p:txBody>
        </p:sp>
      </p:grpSp>
      <p:grpSp>
        <p:nvGrpSpPr>
          <p:cNvPr id="50" name="Hópur 49"/>
          <p:cNvGrpSpPr/>
          <p:nvPr/>
        </p:nvGrpSpPr>
        <p:grpSpPr>
          <a:xfrm>
            <a:off x="6348558" y="1596422"/>
            <a:ext cx="1815928" cy="1418749"/>
            <a:chOff x="2843808" y="2276872"/>
            <a:chExt cx="2160240" cy="1944216"/>
          </a:xfrm>
          <a:solidFill>
            <a:schemeClr val="tx2">
              <a:lumMod val="20000"/>
              <a:lumOff val="80000"/>
            </a:schemeClr>
          </a:solidFill>
        </p:grpSpPr>
        <p:sp>
          <p:nvSpPr>
            <p:cNvPr id="51" name="Sporaskja 50"/>
            <p:cNvSpPr/>
            <p:nvPr/>
          </p:nvSpPr>
          <p:spPr>
            <a:xfrm>
              <a:off x="2843808" y="2276872"/>
              <a:ext cx="2160240" cy="1944216"/>
            </a:xfrm>
            <a:prstGeom prst="ellipse">
              <a:avLst/>
            </a:prstGeom>
            <a:grpFill/>
            <a:ln w="127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2" name="Textarammi 51"/>
            <p:cNvSpPr txBox="1"/>
            <p:nvPr/>
          </p:nvSpPr>
          <p:spPr>
            <a:xfrm>
              <a:off x="3546369" y="2782230"/>
              <a:ext cx="1132883" cy="1138776"/>
            </a:xfrm>
            <a:prstGeom prst="rect">
              <a:avLst/>
            </a:prstGeom>
            <a:grpFill/>
          </p:spPr>
          <p:txBody>
            <a:bodyPr wrap="square" rtlCol="0">
              <a:spAutoFit/>
            </a:bodyPr>
            <a:lstStyle/>
            <a:p>
              <a:r>
                <a:rPr lang="is-IS" sz="1600" dirty="0" smtClean="0"/>
                <a:t>Tónlist,</a:t>
              </a:r>
            </a:p>
            <a:p>
              <a:r>
                <a:rPr lang="is-IS" sz="1600" dirty="0" smtClean="0"/>
                <a:t>tónlistarskólar</a:t>
              </a:r>
              <a:endParaRPr lang="is-IS" sz="1600" dirty="0"/>
            </a:p>
          </p:txBody>
        </p:sp>
      </p:grpSp>
      <p:grpSp>
        <p:nvGrpSpPr>
          <p:cNvPr id="53" name="Hópur 52"/>
          <p:cNvGrpSpPr/>
          <p:nvPr/>
        </p:nvGrpSpPr>
        <p:grpSpPr>
          <a:xfrm>
            <a:off x="5464121" y="5028066"/>
            <a:ext cx="2700365" cy="1197571"/>
            <a:chOff x="2843808" y="2276872"/>
            <a:chExt cx="2160240" cy="1944216"/>
          </a:xfrm>
          <a:solidFill>
            <a:schemeClr val="tx2">
              <a:lumMod val="20000"/>
              <a:lumOff val="80000"/>
            </a:schemeClr>
          </a:solidFill>
        </p:grpSpPr>
        <p:sp>
          <p:nvSpPr>
            <p:cNvPr id="54" name="Sporaskja 53"/>
            <p:cNvSpPr/>
            <p:nvPr/>
          </p:nvSpPr>
          <p:spPr>
            <a:xfrm>
              <a:off x="2843808" y="2276872"/>
              <a:ext cx="2160240" cy="1944216"/>
            </a:xfrm>
            <a:prstGeom prst="ellipse">
              <a:avLst/>
            </a:prstGeom>
            <a:grpFill/>
            <a:ln w="127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5" name="Textarammi 54"/>
            <p:cNvSpPr txBox="1"/>
            <p:nvPr/>
          </p:nvSpPr>
          <p:spPr>
            <a:xfrm>
              <a:off x="3142346" y="2707242"/>
              <a:ext cx="1709262" cy="1099517"/>
            </a:xfrm>
            <a:prstGeom prst="rect">
              <a:avLst/>
            </a:prstGeom>
            <a:grpFill/>
          </p:spPr>
          <p:txBody>
            <a:bodyPr wrap="square" rtlCol="0">
              <a:spAutoFit/>
            </a:bodyPr>
            <a:lstStyle/>
            <a:p>
              <a:r>
                <a:rPr lang="is-IS" sz="1600" dirty="0" smtClean="0"/>
                <a:t>Margvíslegar listir,</a:t>
              </a:r>
            </a:p>
            <a:p>
              <a:r>
                <a:rPr lang="is-IS" sz="1600" dirty="0" smtClean="0"/>
                <a:t>Innan og utan skóla</a:t>
              </a:r>
              <a:endParaRPr lang="is-IS" sz="1600" dirty="0"/>
            </a:p>
          </p:txBody>
        </p:sp>
      </p:grpSp>
      <p:grpSp>
        <p:nvGrpSpPr>
          <p:cNvPr id="56" name="Hópur 55"/>
          <p:cNvGrpSpPr/>
          <p:nvPr/>
        </p:nvGrpSpPr>
        <p:grpSpPr>
          <a:xfrm>
            <a:off x="495004" y="3874660"/>
            <a:ext cx="2200180" cy="1723382"/>
            <a:chOff x="2843808" y="2276872"/>
            <a:chExt cx="2160240" cy="1944216"/>
          </a:xfrm>
        </p:grpSpPr>
        <p:sp>
          <p:nvSpPr>
            <p:cNvPr id="57" name="Sporaskja 56"/>
            <p:cNvSpPr/>
            <p:nvPr/>
          </p:nvSpPr>
          <p:spPr>
            <a:xfrm>
              <a:off x="2843808" y="2276872"/>
              <a:ext cx="2160240" cy="1944216"/>
            </a:xfrm>
            <a:prstGeom prst="ellipse">
              <a:avLst/>
            </a:prstGeom>
            <a:solidFill>
              <a:srgbClr val="00B050">
                <a:alpha val="27000"/>
              </a:srgbClr>
            </a:solidFill>
            <a:ln w="127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8" name="Textarammi 57"/>
            <p:cNvSpPr txBox="1"/>
            <p:nvPr/>
          </p:nvSpPr>
          <p:spPr>
            <a:xfrm>
              <a:off x="3162407" y="2676579"/>
              <a:ext cx="1604820" cy="1215253"/>
            </a:xfrm>
            <a:prstGeom prst="rect">
              <a:avLst/>
            </a:prstGeom>
            <a:noFill/>
          </p:spPr>
          <p:txBody>
            <a:bodyPr wrap="square" rtlCol="0">
              <a:spAutoFit/>
            </a:bodyPr>
            <a:lstStyle/>
            <a:p>
              <a:r>
                <a:rPr lang="is-IS" sz="1600" dirty="0" smtClean="0"/>
                <a:t>Fjölþætt nám utan skóla, notkun nýrrar tækni</a:t>
              </a:r>
              <a:endParaRPr lang="is-IS" sz="1600" dirty="0"/>
            </a:p>
          </p:txBody>
        </p:sp>
      </p:grpSp>
      <p:grpSp>
        <p:nvGrpSpPr>
          <p:cNvPr id="59" name="Hópur 58"/>
          <p:cNvGrpSpPr/>
          <p:nvPr/>
        </p:nvGrpSpPr>
        <p:grpSpPr>
          <a:xfrm>
            <a:off x="403315" y="1115983"/>
            <a:ext cx="2200180" cy="1973786"/>
            <a:chOff x="2843808" y="2276872"/>
            <a:chExt cx="2160240" cy="1944216"/>
          </a:xfrm>
        </p:grpSpPr>
        <p:sp>
          <p:nvSpPr>
            <p:cNvPr id="60" name="Sporaskja 59"/>
            <p:cNvSpPr/>
            <p:nvPr/>
          </p:nvSpPr>
          <p:spPr>
            <a:xfrm>
              <a:off x="2843808" y="2276872"/>
              <a:ext cx="2160240" cy="1944216"/>
            </a:xfrm>
            <a:prstGeom prst="ellipse">
              <a:avLst/>
            </a:prstGeom>
            <a:solidFill>
              <a:schemeClr val="accent6">
                <a:lumMod val="75000"/>
                <a:alpha val="35000"/>
              </a:schemeClr>
            </a:solidFill>
            <a:ln w="127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61" name="Textarammi 60"/>
            <p:cNvSpPr txBox="1"/>
            <p:nvPr/>
          </p:nvSpPr>
          <p:spPr>
            <a:xfrm>
              <a:off x="2933833" y="2676579"/>
              <a:ext cx="1833394" cy="1182346"/>
            </a:xfrm>
            <a:prstGeom prst="rect">
              <a:avLst/>
            </a:prstGeom>
            <a:noFill/>
          </p:spPr>
          <p:txBody>
            <a:bodyPr wrap="square" rtlCol="0">
              <a:spAutoFit/>
            </a:bodyPr>
            <a:lstStyle/>
            <a:p>
              <a:r>
                <a:rPr lang="is-IS" sz="1400" dirty="0" smtClean="0"/>
                <a:t>„Nýjar hugmyndir“, mannkostakennsla, menntun til farsældar (KK), </a:t>
              </a:r>
              <a:r>
                <a:rPr lang="is-IS" sz="1400" dirty="0" err="1" smtClean="0"/>
                <a:t>Biesta</a:t>
              </a:r>
              <a:r>
                <a:rPr lang="is-IS" sz="1400" dirty="0" smtClean="0"/>
                <a:t>, </a:t>
              </a:r>
              <a:r>
                <a:rPr lang="is-IS" sz="1400" dirty="0" err="1" smtClean="0"/>
                <a:t>Nussbaum</a:t>
              </a:r>
              <a:r>
                <a:rPr lang="is-IS" sz="1600" dirty="0" smtClean="0"/>
                <a:t>, …</a:t>
              </a:r>
              <a:endParaRPr lang="is-IS" sz="1600" dirty="0"/>
            </a:p>
          </p:txBody>
        </p:sp>
      </p:gr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12</a:t>
            </a:fld>
            <a:endParaRPr lang="en-US" dirty="0"/>
          </a:p>
        </p:txBody>
      </p:sp>
      <p:grpSp>
        <p:nvGrpSpPr>
          <p:cNvPr id="38" name="Hópur 37"/>
          <p:cNvGrpSpPr/>
          <p:nvPr/>
        </p:nvGrpSpPr>
        <p:grpSpPr>
          <a:xfrm>
            <a:off x="6810567" y="3639559"/>
            <a:ext cx="1233580" cy="905659"/>
            <a:chOff x="2843808" y="2276872"/>
            <a:chExt cx="2160240" cy="1453444"/>
          </a:xfrm>
        </p:grpSpPr>
        <p:sp>
          <p:nvSpPr>
            <p:cNvPr id="39" name="Sporaskja 38"/>
            <p:cNvSpPr/>
            <p:nvPr/>
          </p:nvSpPr>
          <p:spPr>
            <a:xfrm>
              <a:off x="2843808" y="2276872"/>
              <a:ext cx="2160240" cy="1453444"/>
            </a:xfrm>
            <a:prstGeom prst="ellipse">
              <a:avLst/>
            </a:prstGeom>
            <a:solidFill>
              <a:schemeClr val="accent1"/>
            </a:solidFill>
            <a:ln w="381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0" name="Textarammi 39"/>
            <p:cNvSpPr txBox="1"/>
            <p:nvPr/>
          </p:nvSpPr>
          <p:spPr>
            <a:xfrm>
              <a:off x="3131839" y="2710372"/>
              <a:ext cx="1604820" cy="543327"/>
            </a:xfrm>
            <a:prstGeom prst="rect">
              <a:avLst/>
            </a:prstGeom>
            <a:noFill/>
          </p:spPr>
          <p:txBody>
            <a:bodyPr wrap="square" rtlCol="0">
              <a:spAutoFit/>
            </a:bodyPr>
            <a:lstStyle/>
            <a:p>
              <a:r>
                <a:rPr lang="is-IS" sz="1600" dirty="0" smtClean="0">
                  <a:solidFill>
                    <a:srgbClr val="FFFF00"/>
                  </a:solidFill>
                </a:rPr>
                <a:t>PISA</a:t>
              </a:r>
              <a:endParaRPr lang="is-IS" sz="1600" dirty="0">
                <a:solidFill>
                  <a:srgbClr val="FFFF00"/>
                </a:solidFill>
              </a:endParaRPr>
            </a:p>
          </p:txBody>
        </p:sp>
      </p:grpSp>
      <p:grpSp>
        <p:nvGrpSpPr>
          <p:cNvPr id="41" name="Hópur 40"/>
          <p:cNvGrpSpPr/>
          <p:nvPr/>
        </p:nvGrpSpPr>
        <p:grpSpPr>
          <a:xfrm>
            <a:off x="4962317" y="2140635"/>
            <a:ext cx="2465040" cy="1769043"/>
            <a:chOff x="2880981" y="2082751"/>
            <a:chExt cx="2465040" cy="1944216"/>
          </a:xfrm>
          <a:solidFill>
            <a:schemeClr val="tx2">
              <a:lumMod val="60000"/>
              <a:lumOff val="40000"/>
            </a:schemeClr>
          </a:solidFill>
        </p:grpSpPr>
        <p:sp>
          <p:nvSpPr>
            <p:cNvPr id="42" name="Sporaskja 41"/>
            <p:cNvSpPr/>
            <p:nvPr/>
          </p:nvSpPr>
          <p:spPr>
            <a:xfrm>
              <a:off x="2880981" y="2082751"/>
              <a:ext cx="2465040" cy="1944216"/>
            </a:xfrm>
            <a:prstGeom prst="ellipse">
              <a:avLst/>
            </a:prstGeom>
            <a:grpFill/>
            <a:ln w="12700">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3" name="Textarammi 42"/>
            <p:cNvSpPr txBox="1"/>
            <p:nvPr/>
          </p:nvSpPr>
          <p:spPr>
            <a:xfrm>
              <a:off x="3464812" y="2710371"/>
              <a:ext cx="1604820" cy="830997"/>
            </a:xfrm>
            <a:prstGeom prst="rect">
              <a:avLst/>
            </a:prstGeom>
            <a:grpFill/>
            <a:ln w="12700">
              <a:noFill/>
            </a:ln>
          </p:spPr>
          <p:txBody>
            <a:bodyPr wrap="square" rtlCol="0">
              <a:spAutoFit/>
            </a:bodyPr>
            <a:lstStyle/>
            <a:p>
              <a:r>
                <a:rPr lang="is-IS" sz="1600" dirty="0" smtClean="0"/>
                <a:t>Mannauður, menntun fyrir atvinnulífið</a:t>
              </a:r>
              <a:endParaRPr lang="is-IS" sz="1600" dirty="0"/>
            </a:p>
          </p:txBody>
        </p:sp>
      </p:grpSp>
    </p:spTree>
    <p:extLst>
      <p:ext uri="{BB962C8B-B14F-4D97-AF65-F5344CB8AC3E}">
        <p14:creationId xmlns:p14="http://schemas.microsoft.com/office/powerpoint/2010/main" val="396501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2.77778E-6 4.8693E-6 L -0.36736 -0.04419 " pathEditMode="relative" rAng="0" ptsTypes="AA">
                                      <p:cBhvr>
                                        <p:cTn id="58" dur="2000" fill="hold"/>
                                        <p:tgtEl>
                                          <p:spTgt spid="38"/>
                                        </p:tgtEl>
                                        <p:attrNameLst>
                                          <p:attrName>ppt_x</p:attrName>
                                          <p:attrName>ppt_y</p:attrName>
                                        </p:attrNameLst>
                                      </p:cBhvr>
                                      <p:rCtr x="-18368" y="-2221"/>
                                    </p:animMotion>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nodeType="clickEffect">
                                  <p:stCondLst>
                                    <p:cond delay="0"/>
                                  </p:stCondLst>
                                  <p:childTnLst>
                                    <p:animScale>
                                      <p:cBhvr>
                                        <p:cTn id="62" dur="2000" fill="hold"/>
                                        <p:tgtEl>
                                          <p:spTgt spid="38"/>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nodeType="clickEffect">
                                  <p:stCondLst>
                                    <p:cond delay="0"/>
                                  </p:stCondLst>
                                  <p:childTnLst>
                                    <p:animScale>
                                      <p:cBhvr>
                                        <p:cTn id="66" dur="2000" fill="hold"/>
                                        <p:tgtEl>
                                          <p:spTgt spid="38"/>
                                        </p:tgtEl>
                                      </p:cBhvr>
                                      <p:by x="50000" y="50000"/>
                                    </p:animScale>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6" presetClass="emph" presetSubtype="0" fill="hold" nodeType="clickEffect">
                                  <p:stCondLst>
                                    <p:cond delay="0"/>
                                  </p:stCondLst>
                                  <p:childTnLst>
                                    <p:animScale>
                                      <p:cBhvr>
                                        <p:cTn id="82" dur="2000" fill="hold"/>
                                        <p:tgtEl>
                                          <p:spTgt spid="17"/>
                                        </p:tgtEl>
                                      </p:cBhvr>
                                      <p:by x="150000" y="150000"/>
                                    </p:animScale>
                                  </p:childTnLst>
                                </p:cTn>
                              </p:par>
                            </p:childTnLst>
                          </p:cTn>
                        </p:par>
                      </p:childTnLst>
                    </p:cTn>
                  </p:par>
                  <p:par>
                    <p:cTn id="83" fill="hold">
                      <p:stCondLst>
                        <p:cond delay="indefinite"/>
                      </p:stCondLst>
                      <p:childTnLst>
                        <p:par>
                          <p:cTn id="84" fill="hold">
                            <p:stCondLst>
                              <p:cond delay="0"/>
                            </p:stCondLst>
                            <p:childTnLst>
                              <p:par>
                                <p:cTn id="85" presetID="6" presetClass="emph" presetSubtype="0" fill="hold" nodeType="clickEffect">
                                  <p:stCondLst>
                                    <p:cond delay="0"/>
                                  </p:stCondLst>
                                  <p:childTnLst>
                                    <p:animScale>
                                      <p:cBhvr>
                                        <p:cTn id="86"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13</a:t>
            </a:fld>
            <a:endParaRPr lang="en-US" dirty="0"/>
          </a:p>
        </p:txBody>
      </p:sp>
      <p:sp>
        <p:nvSpPr>
          <p:cNvPr id="6" name="Rectangle 3"/>
          <p:cNvSpPr txBox="1">
            <a:spLocks noChangeArrowheads="1"/>
          </p:cNvSpPr>
          <p:nvPr/>
        </p:nvSpPr>
        <p:spPr bwMode="auto">
          <a:xfrm>
            <a:off x="0" y="200458"/>
            <a:ext cx="9144000" cy="6657542"/>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400014" lvl="1" indent="0">
              <a:buNone/>
            </a:pPr>
            <a:endParaRPr lang="is-IS" sz="1600" kern="0" dirty="0" smtClean="0"/>
          </a:p>
        </p:txBody>
      </p:sp>
      <p:sp>
        <p:nvSpPr>
          <p:cNvPr id="2" name="Oval 1"/>
          <p:cNvSpPr/>
          <p:nvPr/>
        </p:nvSpPr>
        <p:spPr>
          <a:xfrm>
            <a:off x="2483768" y="1901538"/>
            <a:ext cx="4392488" cy="3446270"/>
          </a:xfrm>
          <a:prstGeom prst="ellipse">
            <a:avLst/>
          </a:prstGeom>
          <a:solidFill>
            <a:schemeClr val="accent6">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800" dirty="0" smtClean="0">
                <a:solidFill>
                  <a:schemeClr val="tx1"/>
                </a:solidFill>
              </a:rPr>
              <a:t>Skólinn?</a:t>
            </a:r>
            <a:endParaRPr lang="is-IS" sz="2800" dirty="0">
              <a:solidFill>
                <a:schemeClr val="tx1"/>
              </a:solidFill>
            </a:endParaRPr>
          </a:p>
        </p:txBody>
      </p:sp>
      <p:sp>
        <p:nvSpPr>
          <p:cNvPr id="9" name="Oval 8"/>
          <p:cNvSpPr/>
          <p:nvPr/>
        </p:nvSpPr>
        <p:spPr>
          <a:xfrm>
            <a:off x="3259911" y="181551"/>
            <a:ext cx="2950967" cy="2699677"/>
          </a:xfrm>
          <a:prstGeom prst="ellipse">
            <a:avLst/>
          </a:prstGeom>
          <a:solidFill>
            <a:schemeClr val="bg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rPr>
              <a:t>Frístundastarf</a:t>
            </a:r>
          </a:p>
          <a:p>
            <a:pPr algn="ctr"/>
            <a:r>
              <a:rPr lang="is-IS" sz="2000" dirty="0" smtClean="0">
                <a:solidFill>
                  <a:schemeClr val="tx1"/>
                </a:solidFill>
              </a:rPr>
              <a:t>Útivist</a:t>
            </a:r>
            <a:endParaRPr lang="is-IS" sz="2000" dirty="0">
              <a:solidFill>
                <a:schemeClr val="tx1"/>
              </a:solidFill>
            </a:endParaRPr>
          </a:p>
        </p:txBody>
      </p:sp>
      <p:sp>
        <p:nvSpPr>
          <p:cNvPr id="10" name="Oval 9"/>
          <p:cNvSpPr/>
          <p:nvPr/>
        </p:nvSpPr>
        <p:spPr>
          <a:xfrm>
            <a:off x="1593169" y="1061200"/>
            <a:ext cx="2394266" cy="2206532"/>
          </a:xfrm>
          <a:prstGeom prst="ellipse">
            <a:avLst/>
          </a:prstGeom>
          <a:solidFill>
            <a:schemeClr val="bg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solidFill>
                  <a:schemeClr val="tx1"/>
                </a:solidFill>
              </a:rPr>
              <a:t>Mótvægi við veika námslega eða félagslega stöðu t.d. vegna tungumáls, eða stöðu á heimili</a:t>
            </a:r>
            <a:endParaRPr lang="is-IS" dirty="0">
              <a:solidFill>
                <a:schemeClr val="tx1"/>
              </a:solidFill>
            </a:endParaRPr>
          </a:p>
        </p:txBody>
      </p:sp>
      <p:sp>
        <p:nvSpPr>
          <p:cNvPr id="11" name="Oval 10"/>
          <p:cNvSpPr/>
          <p:nvPr/>
        </p:nvSpPr>
        <p:spPr>
          <a:xfrm>
            <a:off x="1448850" y="2668738"/>
            <a:ext cx="2394266" cy="2206532"/>
          </a:xfrm>
          <a:prstGeom prst="ellipse">
            <a:avLst/>
          </a:prstGeom>
          <a:solidFill>
            <a:schemeClr val="bg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solidFill>
                  <a:schemeClr val="tx1"/>
                </a:solidFill>
              </a:rPr>
              <a:t>Trygging góðs andlegs og líkamslegs heilbrigðis, t.d. geðrækt</a:t>
            </a:r>
            <a:endParaRPr lang="is-IS" dirty="0">
              <a:solidFill>
                <a:schemeClr val="tx1"/>
              </a:solidFill>
            </a:endParaRPr>
          </a:p>
        </p:txBody>
      </p:sp>
      <p:sp>
        <p:nvSpPr>
          <p:cNvPr id="12" name="Oval 11"/>
          <p:cNvSpPr/>
          <p:nvPr/>
        </p:nvSpPr>
        <p:spPr>
          <a:xfrm>
            <a:off x="2681195" y="3957514"/>
            <a:ext cx="2397944" cy="2210017"/>
          </a:xfrm>
          <a:prstGeom prst="ellipse">
            <a:avLst/>
          </a:prstGeom>
          <a:solidFill>
            <a:schemeClr val="bg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600" b="1" dirty="0" smtClean="0">
                <a:solidFill>
                  <a:schemeClr val="tx1"/>
                </a:solidFill>
              </a:rPr>
              <a:t>Nútíminn</a:t>
            </a:r>
            <a:r>
              <a:rPr lang="is-IS" sz="1600" dirty="0" smtClean="0">
                <a:solidFill>
                  <a:schemeClr val="tx1"/>
                </a:solidFill>
              </a:rPr>
              <a:t>: uppeldi, </a:t>
            </a:r>
            <a:r>
              <a:rPr lang="is-IS" sz="1400" dirty="0" smtClean="0">
                <a:solidFill>
                  <a:schemeClr val="tx1"/>
                </a:solidFill>
              </a:rPr>
              <a:t>félagslegar, sálfræðilegar, tæknilegar, …. áskoranir</a:t>
            </a:r>
            <a:endParaRPr lang="is-IS" sz="1400" dirty="0">
              <a:solidFill>
                <a:schemeClr val="tx1"/>
              </a:solidFill>
            </a:endParaRPr>
          </a:p>
        </p:txBody>
      </p:sp>
      <p:sp>
        <p:nvSpPr>
          <p:cNvPr id="13" name="Oval 12"/>
          <p:cNvSpPr/>
          <p:nvPr/>
        </p:nvSpPr>
        <p:spPr>
          <a:xfrm>
            <a:off x="5617389" y="2900136"/>
            <a:ext cx="2392219" cy="2447672"/>
          </a:xfrm>
          <a:prstGeom prst="ellipse">
            <a:avLst/>
          </a:prstGeom>
          <a:solidFill>
            <a:schemeClr val="bg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600" b="1" dirty="0" smtClean="0">
                <a:solidFill>
                  <a:schemeClr val="tx1"/>
                </a:solidFill>
              </a:rPr>
              <a:t>Framtíðin</a:t>
            </a:r>
            <a:r>
              <a:rPr lang="is-IS" sz="1600" dirty="0" smtClean="0">
                <a:solidFill>
                  <a:schemeClr val="tx1"/>
                </a:solidFill>
              </a:rPr>
              <a:t> – glíman við fræðsluarfleifð 20. aldar</a:t>
            </a:r>
            <a:endParaRPr lang="is-IS" sz="1600" dirty="0">
              <a:solidFill>
                <a:schemeClr val="tx1"/>
              </a:solidFill>
            </a:endParaRPr>
          </a:p>
        </p:txBody>
      </p:sp>
      <p:sp>
        <p:nvSpPr>
          <p:cNvPr id="14" name="Oval 13"/>
          <p:cNvSpPr/>
          <p:nvPr/>
        </p:nvSpPr>
        <p:spPr>
          <a:xfrm>
            <a:off x="6177227" y="1275457"/>
            <a:ext cx="2218507" cy="1717651"/>
          </a:xfrm>
          <a:prstGeom prst="ellipse">
            <a:avLst/>
          </a:prstGeom>
          <a:solidFill>
            <a:schemeClr val="bg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600" dirty="0" smtClean="0">
                <a:solidFill>
                  <a:schemeClr val="tx1"/>
                </a:solidFill>
              </a:rPr>
              <a:t>Huga að þátttöku í atvinnulífi. Ekki rugla því saman við verklega námsþætti. </a:t>
            </a:r>
            <a:endParaRPr lang="is-IS" sz="1600" dirty="0">
              <a:solidFill>
                <a:schemeClr val="tx1"/>
              </a:solidFill>
            </a:endParaRPr>
          </a:p>
        </p:txBody>
      </p:sp>
      <p:sp>
        <p:nvSpPr>
          <p:cNvPr id="468994" name="Rectangle 2"/>
          <p:cNvSpPr>
            <a:spLocks noGrp="1" noChangeArrowheads="1"/>
          </p:cNvSpPr>
          <p:nvPr>
            <p:ph type="title"/>
          </p:nvPr>
        </p:nvSpPr>
        <p:spPr>
          <a:xfrm>
            <a:off x="-26300" y="5320114"/>
            <a:ext cx="3019330" cy="1528655"/>
          </a:xfrm>
          <a:gradFill flip="none" rotWithShape="1">
            <a:gsLst>
              <a:gs pos="0">
                <a:schemeClr val="accent1">
                  <a:lumMod val="5000"/>
                  <a:lumOff val="95000"/>
                </a:schemeClr>
              </a:gs>
              <a:gs pos="100000">
                <a:srgbClr val="007434"/>
              </a:gs>
            </a:gsLst>
            <a:lin ang="2700000" scaled="1"/>
            <a:tileRect/>
          </a:gradFill>
        </p:spPr>
        <p:txBody>
          <a:bodyPr/>
          <a:lstStyle/>
          <a:p>
            <a:pPr marL="95250" lvl="1" algn="l" defTabSz="179388">
              <a:buNone/>
            </a:pPr>
            <a:r>
              <a:rPr lang="is-IS" sz="2000" b="1" dirty="0" smtClean="0"/>
              <a:t>Nýr heimur eða nýir </a:t>
            </a:r>
            <a:r>
              <a:rPr lang="is-IS" sz="2000" dirty="0" smtClean="0"/>
              <a:t>heimar menntamála??? Skólamála?</a:t>
            </a:r>
            <a:br>
              <a:rPr lang="is-IS" sz="2000" dirty="0" smtClean="0"/>
            </a:br>
            <a:r>
              <a:rPr lang="is-IS" sz="2000" dirty="0" smtClean="0"/>
              <a:t>Hvað tilheyrir menntun? Hvað tilheyrir skólanum?</a:t>
            </a:r>
            <a:endParaRPr lang="is-IS" sz="2000" dirty="0"/>
          </a:p>
        </p:txBody>
      </p:sp>
      <p:sp>
        <p:nvSpPr>
          <p:cNvPr id="15" name="Oval 14"/>
          <p:cNvSpPr/>
          <p:nvPr/>
        </p:nvSpPr>
        <p:spPr>
          <a:xfrm>
            <a:off x="4456065" y="4272722"/>
            <a:ext cx="2221679" cy="2206532"/>
          </a:xfrm>
          <a:prstGeom prst="ellipse">
            <a:avLst/>
          </a:prstGeom>
          <a:solidFill>
            <a:schemeClr val="bg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600" dirty="0" smtClean="0">
                <a:solidFill>
                  <a:schemeClr val="tx1"/>
                </a:solidFill>
              </a:rPr>
              <a:t>Aðalnámskrá, sex grunnþættir; stefnumál Reykjavíkur; fleiri lykilhugmyndir</a:t>
            </a:r>
            <a:endParaRPr lang="is-IS" sz="1600" dirty="0">
              <a:solidFill>
                <a:schemeClr val="tx1"/>
              </a:solidFill>
            </a:endParaRPr>
          </a:p>
        </p:txBody>
      </p:sp>
    </p:spTree>
    <p:extLst>
      <p:ext uri="{BB962C8B-B14F-4D97-AF65-F5344CB8AC3E}">
        <p14:creationId xmlns:p14="http://schemas.microsoft.com/office/powerpoint/2010/main" val="49237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14</a:t>
            </a:fld>
            <a:endParaRPr lang="en-US" dirty="0"/>
          </a:p>
        </p:txBody>
      </p:sp>
      <p:sp>
        <p:nvSpPr>
          <p:cNvPr id="6" name="Rectangle 3"/>
          <p:cNvSpPr txBox="1">
            <a:spLocks noChangeArrowheads="1"/>
          </p:cNvSpPr>
          <p:nvPr/>
        </p:nvSpPr>
        <p:spPr bwMode="auto">
          <a:xfrm>
            <a:off x="0" y="200458"/>
            <a:ext cx="9144000" cy="6657542"/>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400014" lvl="1" indent="0">
              <a:buNone/>
            </a:pPr>
            <a:endParaRPr lang="is-IS" sz="1600" kern="0" dirty="0" smtClean="0"/>
          </a:p>
        </p:txBody>
      </p:sp>
      <p:sp>
        <p:nvSpPr>
          <p:cNvPr id="2" name="Oval 1"/>
          <p:cNvSpPr/>
          <p:nvPr/>
        </p:nvSpPr>
        <p:spPr>
          <a:xfrm>
            <a:off x="2483768" y="1901538"/>
            <a:ext cx="4392488" cy="3446270"/>
          </a:xfrm>
          <a:prstGeom prst="ellipse">
            <a:avLst/>
          </a:prstGeom>
          <a:solidFill>
            <a:schemeClr val="accent6">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800" dirty="0" smtClean="0">
                <a:solidFill>
                  <a:schemeClr val="tx1"/>
                </a:solidFill>
              </a:rPr>
              <a:t>Skólinn?</a:t>
            </a:r>
            <a:endParaRPr lang="is-IS" sz="2800" dirty="0">
              <a:solidFill>
                <a:schemeClr val="tx1"/>
              </a:solidFill>
            </a:endParaRPr>
          </a:p>
        </p:txBody>
      </p:sp>
      <p:sp>
        <p:nvSpPr>
          <p:cNvPr id="9" name="Oval 8"/>
          <p:cNvSpPr/>
          <p:nvPr/>
        </p:nvSpPr>
        <p:spPr>
          <a:xfrm>
            <a:off x="3259911" y="181551"/>
            <a:ext cx="2950967" cy="2699677"/>
          </a:xfrm>
          <a:prstGeom prst="ellipse">
            <a:avLst/>
          </a:prstGeom>
          <a:solidFill>
            <a:schemeClr val="bg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rPr>
              <a:t>Frístundastarf</a:t>
            </a:r>
          </a:p>
          <a:p>
            <a:pPr algn="ctr"/>
            <a:r>
              <a:rPr lang="is-IS" sz="2000" dirty="0" smtClean="0">
                <a:solidFill>
                  <a:schemeClr val="tx1"/>
                </a:solidFill>
              </a:rPr>
              <a:t>Útivist</a:t>
            </a:r>
            <a:endParaRPr lang="is-IS" sz="2000" dirty="0">
              <a:solidFill>
                <a:schemeClr val="tx1"/>
              </a:solidFill>
            </a:endParaRPr>
          </a:p>
        </p:txBody>
      </p:sp>
      <p:sp>
        <p:nvSpPr>
          <p:cNvPr id="10" name="Oval 9"/>
          <p:cNvSpPr/>
          <p:nvPr/>
        </p:nvSpPr>
        <p:spPr>
          <a:xfrm>
            <a:off x="1593169" y="1061200"/>
            <a:ext cx="2394266" cy="2206532"/>
          </a:xfrm>
          <a:prstGeom prst="ellipse">
            <a:avLst/>
          </a:prstGeom>
          <a:solidFill>
            <a:schemeClr val="bg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solidFill>
                  <a:schemeClr val="tx1"/>
                </a:solidFill>
              </a:rPr>
              <a:t>Mótvægi við veika námslega eða félagslega stöðu t.d. vegna tungumáls, eða stöðu á heimili</a:t>
            </a:r>
            <a:endParaRPr lang="is-IS" dirty="0">
              <a:solidFill>
                <a:schemeClr val="tx1"/>
              </a:solidFill>
            </a:endParaRPr>
          </a:p>
        </p:txBody>
      </p:sp>
      <p:sp>
        <p:nvSpPr>
          <p:cNvPr id="11" name="Oval 10"/>
          <p:cNvSpPr/>
          <p:nvPr/>
        </p:nvSpPr>
        <p:spPr>
          <a:xfrm>
            <a:off x="1448850" y="2668738"/>
            <a:ext cx="2394266" cy="2206532"/>
          </a:xfrm>
          <a:prstGeom prst="ellipse">
            <a:avLst/>
          </a:prstGeom>
          <a:solidFill>
            <a:schemeClr val="bg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solidFill>
                  <a:schemeClr val="tx1"/>
                </a:solidFill>
              </a:rPr>
              <a:t>Trygging góðs andlegs og líkamslegs heilbrigðis, t.d. geðrækt</a:t>
            </a:r>
            <a:endParaRPr lang="is-IS" dirty="0">
              <a:solidFill>
                <a:schemeClr val="tx1"/>
              </a:solidFill>
            </a:endParaRPr>
          </a:p>
        </p:txBody>
      </p:sp>
      <p:sp>
        <p:nvSpPr>
          <p:cNvPr id="12" name="Oval 11"/>
          <p:cNvSpPr/>
          <p:nvPr/>
        </p:nvSpPr>
        <p:spPr>
          <a:xfrm>
            <a:off x="2681195" y="3957514"/>
            <a:ext cx="2397944" cy="2210017"/>
          </a:xfrm>
          <a:prstGeom prst="ellipse">
            <a:avLst/>
          </a:prstGeom>
          <a:solidFill>
            <a:schemeClr val="bg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600" b="1" dirty="0" smtClean="0">
                <a:solidFill>
                  <a:schemeClr val="tx1"/>
                </a:solidFill>
              </a:rPr>
              <a:t>Nútíminn</a:t>
            </a:r>
            <a:r>
              <a:rPr lang="is-IS" sz="1600" dirty="0" smtClean="0">
                <a:solidFill>
                  <a:schemeClr val="tx1"/>
                </a:solidFill>
              </a:rPr>
              <a:t>: uppeldi, </a:t>
            </a:r>
            <a:r>
              <a:rPr lang="is-IS" sz="1400" dirty="0" smtClean="0">
                <a:solidFill>
                  <a:schemeClr val="tx1"/>
                </a:solidFill>
              </a:rPr>
              <a:t>félagslegar, sálfræðilegar, tæknilegar, …. áskoranir</a:t>
            </a:r>
            <a:endParaRPr lang="is-IS" sz="1400" dirty="0">
              <a:solidFill>
                <a:schemeClr val="tx1"/>
              </a:solidFill>
            </a:endParaRPr>
          </a:p>
        </p:txBody>
      </p:sp>
      <p:sp>
        <p:nvSpPr>
          <p:cNvPr id="13" name="Oval 12"/>
          <p:cNvSpPr/>
          <p:nvPr/>
        </p:nvSpPr>
        <p:spPr>
          <a:xfrm>
            <a:off x="5617389" y="2900136"/>
            <a:ext cx="2392219" cy="2447672"/>
          </a:xfrm>
          <a:prstGeom prst="ellipse">
            <a:avLst/>
          </a:prstGeom>
          <a:solidFill>
            <a:schemeClr val="bg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600" b="1" dirty="0" smtClean="0">
                <a:solidFill>
                  <a:schemeClr val="tx1"/>
                </a:solidFill>
              </a:rPr>
              <a:t>Framtíðin</a:t>
            </a:r>
            <a:r>
              <a:rPr lang="is-IS" sz="1600" dirty="0" smtClean="0">
                <a:solidFill>
                  <a:schemeClr val="tx1"/>
                </a:solidFill>
              </a:rPr>
              <a:t> – glíman við fræðsluarfleifð 20. aldar</a:t>
            </a:r>
            <a:endParaRPr lang="is-IS" sz="1600" dirty="0">
              <a:solidFill>
                <a:schemeClr val="tx1"/>
              </a:solidFill>
            </a:endParaRPr>
          </a:p>
        </p:txBody>
      </p:sp>
      <p:sp>
        <p:nvSpPr>
          <p:cNvPr id="14" name="Oval 13"/>
          <p:cNvSpPr/>
          <p:nvPr/>
        </p:nvSpPr>
        <p:spPr>
          <a:xfrm>
            <a:off x="6177227" y="1275457"/>
            <a:ext cx="2218507" cy="1717651"/>
          </a:xfrm>
          <a:prstGeom prst="ellipse">
            <a:avLst/>
          </a:prstGeom>
          <a:solidFill>
            <a:schemeClr val="bg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600" dirty="0" smtClean="0">
                <a:solidFill>
                  <a:schemeClr val="tx1"/>
                </a:solidFill>
              </a:rPr>
              <a:t>Huga að þátttöku í atvinnulífi. Ekki rugla því saman við verklega námsþætti. </a:t>
            </a:r>
            <a:endParaRPr lang="is-IS" sz="1600" dirty="0">
              <a:solidFill>
                <a:schemeClr val="tx1"/>
              </a:solidFill>
            </a:endParaRPr>
          </a:p>
        </p:txBody>
      </p:sp>
      <p:sp>
        <p:nvSpPr>
          <p:cNvPr id="468994" name="Rectangle 2"/>
          <p:cNvSpPr>
            <a:spLocks noGrp="1" noChangeArrowheads="1"/>
          </p:cNvSpPr>
          <p:nvPr>
            <p:ph type="title"/>
          </p:nvPr>
        </p:nvSpPr>
        <p:spPr>
          <a:xfrm>
            <a:off x="-26300" y="5320114"/>
            <a:ext cx="3019330" cy="1528655"/>
          </a:xfrm>
          <a:gradFill flip="none" rotWithShape="1">
            <a:gsLst>
              <a:gs pos="0">
                <a:schemeClr val="accent1">
                  <a:lumMod val="5000"/>
                  <a:lumOff val="95000"/>
                </a:schemeClr>
              </a:gs>
              <a:gs pos="100000">
                <a:srgbClr val="007434"/>
              </a:gs>
            </a:gsLst>
            <a:lin ang="2700000" scaled="1"/>
            <a:tileRect/>
          </a:gradFill>
        </p:spPr>
        <p:txBody>
          <a:bodyPr/>
          <a:lstStyle/>
          <a:p>
            <a:pPr marL="95250" lvl="1" algn="l" defTabSz="179388">
              <a:buNone/>
            </a:pPr>
            <a:r>
              <a:rPr lang="is-IS" sz="2000" b="1" dirty="0" smtClean="0"/>
              <a:t>Nýr heimur eða nýir </a:t>
            </a:r>
            <a:r>
              <a:rPr lang="is-IS" sz="2000" dirty="0" smtClean="0"/>
              <a:t>heimar menntamála??? Skólamála?</a:t>
            </a:r>
            <a:br>
              <a:rPr lang="is-IS" sz="2000" dirty="0" smtClean="0"/>
            </a:br>
            <a:r>
              <a:rPr lang="is-IS" sz="2000" dirty="0" smtClean="0"/>
              <a:t>Hvað tilheyrir menntun? Hvað tilheyrir skólanum?</a:t>
            </a:r>
            <a:endParaRPr lang="is-IS" sz="2000" dirty="0"/>
          </a:p>
        </p:txBody>
      </p:sp>
      <p:sp>
        <p:nvSpPr>
          <p:cNvPr id="15" name="Oval 14"/>
          <p:cNvSpPr/>
          <p:nvPr/>
        </p:nvSpPr>
        <p:spPr>
          <a:xfrm>
            <a:off x="4456065" y="4272722"/>
            <a:ext cx="2221679" cy="2206532"/>
          </a:xfrm>
          <a:prstGeom prst="ellipse">
            <a:avLst/>
          </a:prstGeom>
          <a:solidFill>
            <a:schemeClr val="bg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600" dirty="0" smtClean="0">
                <a:solidFill>
                  <a:schemeClr val="tx1"/>
                </a:solidFill>
              </a:rPr>
              <a:t>Aðalnámskrá, sex grunnþættir; stefnumál Reykjavíkur; fleiri lykilhugmyndir</a:t>
            </a:r>
            <a:endParaRPr lang="is-IS" sz="1600" dirty="0">
              <a:solidFill>
                <a:schemeClr val="tx1"/>
              </a:solidFill>
            </a:endParaRPr>
          </a:p>
        </p:txBody>
      </p:sp>
      <p:sp>
        <p:nvSpPr>
          <p:cNvPr id="16" name="Oval 15"/>
          <p:cNvSpPr/>
          <p:nvPr/>
        </p:nvSpPr>
        <p:spPr>
          <a:xfrm>
            <a:off x="3546227" y="2580679"/>
            <a:ext cx="2394266" cy="2206532"/>
          </a:xfrm>
          <a:prstGeom prst="ellipse">
            <a:avLst/>
          </a:prstGeom>
          <a:solidFill>
            <a:schemeClr val="accent6">
              <a:lumMod val="75000"/>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bg1"/>
                </a:solidFill>
              </a:rPr>
              <a:t>Menntun</a:t>
            </a:r>
            <a:endParaRPr lang="is-IS" sz="2000" dirty="0">
              <a:solidFill>
                <a:schemeClr val="bg1"/>
              </a:solidFill>
            </a:endParaRPr>
          </a:p>
        </p:txBody>
      </p:sp>
    </p:spTree>
    <p:extLst>
      <p:ext uri="{BB962C8B-B14F-4D97-AF65-F5344CB8AC3E}">
        <p14:creationId xmlns:p14="http://schemas.microsoft.com/office/powerpoint/2010/main" val="50247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1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2" nodeType="clickEffect">
                                  <p:stCondLst>
                                    <p:cond delay="0"/>
                                  </p:stCondLst>
                                  <p:childTnLst>
                                    <p:animScale>
                                      <p:cBhvr>
                                        <p:cTn id="14" dur="2000" fill="hold"/>
                                        <p:tgtEl>
                                          <p:spTgt spid="16"/>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dirty="0" smtClean="0"/>
              <a:t>JTJ / </a:t>
            </a:r>
            <a:r>
              <a:rPr lang="en-US" altLang="is-IS" dirty="0" err="1" smtClean="0"/>
              <a:t>Skólaþing</a:t>
            </a:r>
            <a:r>
              <a:rPr lang="en-US" altLang="is-IS" dirty="0" smtClean="0"/>
              <a:t> 2019 - Á </a:t>
            </a:r>
            <a:r>
              <a:rPr lang="en-US" altLang="is-IS" dirty="0" err="1" smtClean="0"/>
              <a:t>réttu</a:t>
            </a:r>
            <a:r>
              <a:rPr lang="en-US" altLang="is-IS" dirty="0" smtClean="0"/>
              <a:t> </a:t>
            </a:r>
            <a:r>
              <a:rPr lang="en-US" altLang="is-IS" dirty="0" err="1" smtClean="0"/>
              <a:t>róli</a:t>
            </a:r>
            <a:r>
              <a:rPr lang="en-US" altLang="is-IS" dirty="0" smtClean="0"/>
              <a:t>?</a:t>
            </a:r>
            <a:endParaRPr lang="en-US" altLang="is-IS" dirty="0"/>
          </a:p>
        </p:txBody>
      </p:sp>
      <p:sp>
        <p:nvSpPr>
          <p:cNvPr id="468995" name="Rectangle 3"/>
          <p:cNvSpPr>
            <a:spLocks noGrp="1" noChangeArrowheads="1"/>
          </p:cNvSpPr>
          <p:nvPr>
            <p:ph type="body" idx="1"/>
          </p:nvPr>
        </p:nvSpPr>
        <p:spPr>
          <a:xfrm>
            <a:off x="40737" y="4960176"/>
            <a:ext cx="2161659" cy="1849698"/>
          </a:xfrm>
          <a:solidFill>
            <a:schemeClr val="bg1"/>
          </a:solidFill>
        </p:spPr>
        <p:txBody>
          <a:bodyPr/>
          <a:lstStyle/>
          <a:p>
            <a:pPr marL="0" indent="0">
              <a:spcBef>
                <a:spcPts val="1200"/>
              </a:spcBef>
              <a:buNone/>
            </a:pPr>
            <a:r>
              <a:rPr lang="is-IS" sz="2000" dirty="0" smtClean="0"/>
              <a:t>Ótal mikilvægir heimar – hagsmunaaðila – ekki einfalt að tryggja samtalið </a:t>
            </a:r>
            <a:endParaRPr lang="is-IS" sz="20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15</a:t>
            </a:fld>
            <a:endParaRPr lang="en-US" dirty="0"/>
          </a:p>
        </p:txBody>
      </p:sp>
      <p:grpSp>
        <p:nvGrpSpPr>
          <p:cNvPr id="16" name="Group 15"/>
          <p:cNvGrpSpPr/>
          <p:nvPr/>
        </p:nvGrpSpPr>
        <p:grpSpPr>
          <a:xfrm>
            <a:off x="5891752" y="2340595"/>
            <a:ext cx="1838272" cy="1949589"/>
            <a:chOff x="3436939" y="2148913"/>
            <a:chExt cx="2989312" cy="2592288"/>
          </a:xfrm>
          <a:solidFill>
            <a:schemeClr val="bg1">
              <a:alpha val="50000"/>
            </a:schemeClr>
          </a:solidFill>
        </p:grpSpPr>
        <p:sp>
          <p:nvSpPr>
            <p:cNvPr id="17" name="Oval 16"/>
            <p:cNvSpPr/>
            <p:nvPr/>
          </p:nvSpPr>
          <p:spPr>
            <a:xfrm>
              <a:off x="3436939" y="2148913"/>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8" name="TextBox 17"/>
            <p:cNvSpPr txBox="1"/>
            <p:nvPr/>
          </p:nvSpPr>
          <p:spPr>
            <a:xfrm>
              <a:off x="4304265" y="3031329"/>
              <a:ext cx="1475655" cy="1141311"/>
            </a:xfrm>
            <a:prstGeom prst="rect">
              <a:avLst/>
            </a:prstGeom>
            <a:grpFill/>
          </p:spPr>
          <p:txBody>
            <a:bodyPr wrap="square" rtlCol="0">
              <a:spAutoFit/>
            </a:bodyPr>
            <a:lstStyle/>
            <a:p>
              <a:r>
                <a:rPr lang="is-IS" sz="1600" dirty="0" err="1" smtClean="0"/>
                <a:t>Sveitar-stjórn</a:t>
              </a:r>
              <a:r>
                <a:rPr lang="is-IS" sz="1600" dirty="0" smtClean="0"/>
                <a:t>-  endur </a:t>
              </a:r>
              <a:endParaRPr lang="is-IS" sz="1600" dirty="0"/>
            </a:p>
          </p:txBody>
        </p:sp>
      </p:grpSp>
      <p:grpSp>
        <p:nvGrpSpPr>
          <p:cNvPr id="8" name="Group 7"/>
          <p:cNvGrpSpPr/>
          <p:nvPr/>
        </p:nvGrpSpPr>
        <p:grpSpPr>
          <a:xfrm>
            <a:off x="6436094" y="4045950"/>
            <a:ext cx="1887098" cy="1722528"/>
            <a:chOff x="5169120" y="4083693"/>
            <a:chExt cx="2656421" cy="2293830"/>
          </a:xfrm>
          <a:solidFill>
            <a:schemeClr val="bg1">
              <a:alpha val="50000"/>
            </a:schemeClr>
          </a:solidFill>
        </p:grpSpPr>
        <p:sp>
          <p:nvSpPr>
            <p:cNvPr id="20" name="Oval 19"/>
            <p:cNvSpPr/>
            <p:nvPr/>
          </p:nvSpPr>
          <p:spPr>
            <a:xfrm>
              <a:off x="5169120" y="4083693"/>
              <a:ext cx="2656421" cy="229383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1" name="TextBox 20"/>
            <p:cNvSpPr txBox="1"/>
            <p:nvPr/>
          </p:nvSpPr>
          <p:spPr>
            <a:xfrm>
              <a:off x="5627515" y="4961214"/>
              <a:ext cx="1557646" cy="339922"/>
            </a:xfrm>
            <a:prstGeom prst="rect">
              <a:avLst/>
            </a:prstGeom>
            <a:grpFill/>
          </p:spPr>
          <p:txBody>
            <a:bodyPr wrap="square" rtlCol="0">
              <a:spAutoFit/>
            </a:bodyPr>
            <a:lstStyle/>
            <a:p>
              <a:r>
                <a:rPr lang="is-IS" sz="1600" dirty="0" smtClean="0"/>
                <a:t>Ráðuneyti</a:t>
              </a:r>
              <a:endParaRPr lang="is-IS" sz="1600" dirty="0"/>
            </a:p>
          </p:txBody>
        </p:sp>
      </p:grpSp>
      <p:grpSp>
        <p:nvGrpSpPr>
          <p:cNvPr id="9" name="Group 8"/>
          <p:cNvGrpSpPr/>
          <p:nvPr/>
        </p:nvGrpSpPr>
        <p:grpSpPr>
          <a:xfrm>
            <a:off x="4422507" y="4155110"/>
            <a:ext cx="2167561" cy="2049737"/>
            <a:chOff x="3486674" y="4722298"/>
            <a:chExt cx="2642831" cy="2205396"/>
          </a:xfrm>
          <a:solidFill>
            <a:schemeClr val="bg1">
              <a:alpha val="50000"/>
            </a:schemeClr>
          </a:solidFill>
        </p:grpSpPr>
        <p:sp>
          <p:nvSpPr>
            <p:cNvPr id="22" name="Oval 21"/>
            <p:cNvSpPr/>
            <p:nvPr/>
          </p:nvSpPr>
          <p:spPr>
            <a:xfrm>
              <a:off x="3486674" y="4722298"/>
              <a:ext cx="2642831" cy="220539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TextBox 22"/>
            <p:cNvSpPr txBox="1"/>
            <p:nvPr/>
          </p:nvSpPr>
          <p:spPr>
            <a:xfrm>
              <a:off x="4130396" y="5523651"/>
              <a:ext cx="1679225" cy="629183"/>
            </a:xfrm>
            <a:prstGeom prst="rect">
              <a:avLst/>
            </a:prstGeom>
            <a:grpFill/>
          </p:spPr>
          <p:txBody>
            <a:bodyPr wrap="square" rtlCol="0">
              <a:spAutoFit/>
            </a:bodyPr>
            <a:lstStyle/>
            <a:p>
              <a:r>
                <a:rPr lang="is-IS" sz="1600" dirty="0" err="1" smtClean="0"/>
                <a:t>Menntamála-stofnun</a:t>
              </a:r>
              <a:endParaRPr lang="is-IS" sz="1600" dirty="0"/>
            </a:p>
          </p:txBody>
        </p:sp>
      </p:grpSp>
      <p:grpSp>
        <p:nvGrpSpPr>
          <p:cNvPr id="25" name="Group 24"/>
          <p:cNvGrpSpPr/>
          <p:nvPr/>
        </p:nvGrpSpPr>
        <p:grpSpPr>
          <a:xfrm>
            <a:off x="2007710" y="3719497"/>
            <a:ext cx="2441842" cy="2140219"/>
            <a:chOff x="3436939" y="2148913"/>
            <a:chExt cx="2989312" cy="2592288"/>
          </a:xfrm>
          <a:solidFill>
            <a:schemeClr val="bg1">
              <a:alpha val="50000"/>
            </a:schemeClr>
          </a:solidFill>
        </p:grpSpPr>
        <p:sp>
          <p:nvSpPr>
            <p:cNvPr id="26" name="Oval 25"/>
            <p:cNvSpPr/>
            <p:nvPr/>
          </p:nvSpPr>
          <p:spPr>
            <a:xfrm>
              <a:off x="3436939" y="2148913"/>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7" name="TextBox 26"/>
            <p:cNvSpPr txBox="1"/>
            <p:nvPr/>
          </p:nvSpPr>
          <p:spPr>
            <a:xfrm>
              <a:off x="4304265" y="3031329"/>
              <a:ext cx="1475656" cy="369332"/>
            </a:xfrm>
            <a:prstGeom prst="rect">
              <a:avLst/>
            </a:prstGeom>
            <a:grpFill/>
          </p:spPr>
          <p:txBody>
            <a:bodyPr wrap="square" rtlCol="0">
              <a:spAutoFit/>
            </a:bodyPr>
            <a:lstStyle/>
            <a:p>
              <a:r>
                <a:rPr lang="is-IS" dirty="0" smtClean="0"/>
                <a:t>Foreldrar</a:t>
              </a:r>
              <a:endParaRPr lang="is-IS" dirty="0"/>
            </a:p>
          </p:txBody>
        </p:sp>
      </p:grpSp>
      <p:grpSp>
        <p:nvGrpSpPr>
          <p:cNvPr id="29" name="Group 28"/>
          <p:cNvGrpSpPr/>
          <p:nvPr/>
        </p:nvGrpSpPr>
        <p:grpSpPr>
          <a:xfrm>
            <a:off x="2900712" y="5061212"/>
            <a:ext cx="2138900" cy="1694087"/>
            <a:chOff x="3436939" y="2148913"/>
            <a:chExt cx="2989312" cy="2592288"/>
          </a:xfrm>
          <a:solidFill>
            <a:schemeClr val="bg1">
              <a:alpha val="50000"/>
            </a:schemeClr>
          </a:solidFill>
        </p:grpSpPr>
        <p:sp>
          <p:nvSpPr>
            <p:cNvPr id="30" name="Oval 29"/>
            <p:cNvSpPr/>
            <p:nvPr/>
          </p:nvSpPr>
          <p:spPr>
            <a:xfrm>
              <a:off x="3436939" y="2148913"/>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1" name="TextBox 30"/>
            <p:cNvSpPr txBox="1"/>
            <p:nvPr/>
          </p:nvSpPr>
          <p:spPr>
            <a:xfrm>
              <a:off x="3937940" y="3547882"/>
              <a:ext cx="2408699" cy="518055"/>
            </a:xfrm>
            <a:prstGeom prst="rect">
              <a:avLst/>
            </a:prstGeom>
            <a:grpFill/>
          </p:spPr>
          <p:txBody>
            <a:bodyPr wrap="square" rtlCol="0">
              <a:spAutoFit/>
            </a:bodyPr>
            <a:lstStyle/>
            <a:p>
              <a:r>
                <a:rPr lang="is-IS" sz="1600" dirty="0" smtClean="0"/>
                <a:t>Almenningur</a:t>
              </a:r>
              <a:endParaRPr lang="is-IS" sz="1600" dirty="0"/>
            </a:p>
          </p:txBody>
        </p:sp>
      </p:grpSp>
      <p:grpSp>
        <p:nvGrpSpPr>
          <p:cNvPr id="32" name="Group 31"/>
          <p:cNvGrpSpPr/>
          <p:nvPr/>
        </p:nvGrpSpPr>
        <p:grpSpPr>
          <a:xfrm>
            <a:off x="7747369" y="934491"/>
            <a:ext cx="1384470" cy="1700365"/>
            <a:chOff x="4038157" y="2105170"/>
            <a:chExt cx="2277027" cy="2312055"/>
          </a:xfrm>
          <a:solidFill>
            <a:schemeClr val="bg1">
              <a:alpha val="50000"/>
            </a:schemeClr>
          </a:solidFill>
        </p:grpSpPr>
        <p:sp>
          <p:nvSpPr>
            <p:cNvPr id="33" name="Oval 32"/>
            <p:cNvSpPr/>
            <p:nvPr/>
          </p:nvSpPr>
          <p:spPr>
            <a:xfrm>
              <a:off x="4038157" y="2105170"/>
              <a:ext cx="2277027" cy="231205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4" name="TextBox 33"/>
            <p:cNvSpPr txBox="1"/>
            <p:nvPr/>
          </p:nvSpPr>
          <p:spPr>
            <a:xfrm>
              <a:off x="4393023" y="2974945"/>
              <a:ext cx="1475656" cy="969595"/>
            </a:xfrm>
            <a:prstGeom prst="rect">
              <a:avLst/>
            </a:prstGeom>
            <a:grpFill/>
          </p:spPr>
          <p:txBody>
            <a:bodyPr wrap="square" rtlCol="0">
              <a:spAutoFit/>
            </a:bodyPr>
            <a:lstStyle/>
            <a:p>
              <a:r>
                <a:rPr lang="is-IS" sz="1600" dirty="0" smtClean="0"/>
                <a:t>Fræða–</a:t>
              </a:r>
              <a:r>
                <a:rPr lang="is-IS" sz="1600" dirty="0" err="1" smtClean="0"/>
                <a:t>heimur-inn</a:t>
              </a:r>
              <a:r>
                <a:rPr lang="is-IS" sz="1600" dirty="0" smtClean="0"/>
                <a:t> </a:t>
              </a:r>
              <a:endParaRPr lang="is-IS" sz="1600" dirty="0"/>
            </a:p>
          </p:txBody>
        </p:sp>
      </p:grpSp>
      <p:grpSp>
        <p:nvGrpSpPr>
          <p:cNvPr id="37" name="Group 36"/>
          <p:cNvGrpSpPr/>
          <p:nvPr/>
        </p:nvGrpSpPr>
        <p:grpSpPr>
          <a:xfrm>
            <a:off x="5822872" y="253699"/>
            <a:ext cx="2140261" cy="1696881"/>
            <a:chOff x="3308121" y="2288496"/>
            <a:chExt cx="2342981" cy="2051321"/>
          </a:xfrm>
          <a:solidFill>
            <a:schemeClr val="bg1">
              <a:alpha val="50000"/>
            </a:schemeClr>
          </a:solidFill>
        </p:grpSpPr>
        <p:sp>
          <p:nvSpPr>
            <p:cNvPr id="38" name="Oval 37"/>
            <p:cNvSpPr/>
            <p:nvPr/>
          </p:nvSpPr>
          <p:spPr>
            <a:xfrm>
              <a:off x="3308121" y="2288496"/>
              <a:ext cx="2342981" cy="205132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9" name="TextBox 38"/>
            <p:cNvSpPr txBox="1"/>
            <p:nvPr/>
          </p:nvSpPr>
          <p:spPr>
            <a:xfrm>
              <a:off x="3928079" y="3101285"/>
              <a:ext cx="1475656" cy="646331"/>
            </a:xfrm>
            <a:prstGeom prst="rect">
              <a:avLst/>
            </a:prstGeom>
            <a:grpFill/>
          </p:spPr>
          <p:txBody>
            <a:bodyPr wrap="square" rtlCol="0">
              <a:spAutoFit/>
            </a:bodyPr>
            <a:lstStyle/>
            <a:p>
              <a:r>
                <a:rPr lang="is-IS" dirty="0" smtClean="0"/>
                <a:t>Kennara–menntun</a:t>
              </a:r>
              <a:endParaRPr lang="is-IS" dirty="0"/>
            </a:p>
          </p:txBody>
        </p:sp>
      </p:grpSp>
      <p:grpSp>
        <p:nvGrpSpPr>
          <p:cNvPr id="42" name="Group 41"/>
          <p:cNvGrpSpPr/>
          <p:nvPr/>
        </p:nvGrpSpPr>
        <p:grpSpPr>
          <a:xfrm>
            <a:off x="1408308" y="635594"/>
            <a:ext cx="1818696" cy="1985255"/>
            <a:chOff x="3662844" y="2332713"/>
            <a:chExt cx="2763407" cy="2408486"/>
          </a:xfrm>
          <a:solidFill>
            <a:schemeClr val="bg1">
              <a:alpha val="50000"/>
            </a:schemeClr>
          </a:solidFill>
        </p:grpSpPr>
        <p:sp>
          <p:nvSpPr>
            <p:cNvPr id="43" name="Oval 42"/>
            <p:cNvSpPr/>
            <p:nvPr/>
          </p:nvSpPr>
          <p:spPr>
            <a:xfrm>
              <a:off x="3662844" y="2332713"/>
              <a:ext cx="2763407" cy="240848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4" name="TextBox 43"/>
            <p:cNvSpPr txBox="1"/>
            <p:nvPr/>
          </p:nvSpPr>
          <p:spPr>
            <a:xfrm>
              <a:off x="3984000" y="3031329"/>
              <a:ext cx="1795921" cy="722830"/>
            </a:xfrm>
            <a:prstGeom prst="rect">
              <a:avLst/>
            </a:prstGeom>
            <a:grpFill/>
          </p:spPr>
          <p:txBody>
            <a:bodyPr wrap="square" rtlCol="0">
              <a:spAutoFit/>
            </a:bodyPr>
            <a:lstStyle/>
            <a:p>
              <a:r>
                <a:rPr lang="is-IS" sz="1600" dirty="0" err="1" smtClean="0"/>
                <a:t>Kennara-samtökin</a:t>
              </a:r>
              <a:endParaRPr lang="is-IS" sz="1600" dirty="0"/>
            </a:p>
          </p:txBody>
        </p:sp>
      </p:grpSp>
      <p:grpSp>
        <p:nvGrpSpPr>
          <p:cNvPr id="6" name="Group 5"/>
          <p:cNvGrpSpPr/>
          <p:nvPr/>
        </p:nvGrpSpPr>
        <p:grpSpPr>
          <a:xfrm>
            <a:off x="7183236" y="2656424"/>
            <a:ext cx="1838272" cy="1949589"/>
            <a:chOff x="7183236" y="2656424"/>
            <a:chExt cx="1838272" cy="1949589"/>
          </a:xfrm>
        </p:grpSpPr>
        <p:sp>
          <p:nvSpPr>
            <p:cNvPr id="41" name="Oval 40"/>
            <p:cNvSpPr/>
            <p:nvPr/>
          </p:nvSpPr>
          <p:spPr>
            <a:xfrm>
              <a:off x="7183236" y="2656424"/>
              <a:ext cx="1838272" cy="1949589"/>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5" name="TextBox 44"/>
            <p:cNvSpPr txBox="1"/>
            <p:nvPr/>
          </p:nvSpPr>
          <p:spPr>
            <a:xfrm>
              <a:off x="7707934" y="2959763"/>
              <a:ext cx="1079034" cy="1077218"/>
            </a:xfrm>
            <a:prstGeom prst="rect">
              <a:avLst/>
            </a:prstGeom>
            <a:solidFill>
              <a:schemeClr val="bg1">
                <a:alpha val="50000"/>
              </a:schemeClr>
            </a:solidFill>
          </p:spPr>
          <p:txBody>
            <a:bodyPr wrap="square" rtlCol="0">
              <a:spAutoFit/>
            </a:bodyPr>
            <a:lstStyle/>
            <a:p>
              <a:r>
                <a:rPr lang="is-IS" sz="1600" dirty="0" err="1" smtClean="0"/>
                <a:t>Stjórn-mála-menn</a:t>
              </a:r>
              <a:r>
                <a:rPr lang="is-IS" sz="1600" dirty="0" smtClean="0"/>
                <a:t> á landsvísu</a:t>
              </a:r>
              <a:endParaRPr lang="is-IS" sz="1600" dirty="0"/>
            </a:p>
          </p:txBody>
        </p:sp>
      </p:grpSp>
      <p:grpSp>
        <p:nvGrpSpPr>
          <p:cNvPr id="10" name="Group 9"/>
          <p:cNvGrpSpPr/>
          <p:nvPr/>
        </p:nvGrpSpPr>
        <p:grpSpPr>
          <a:xfrm>
            <a:off x="2699792" y="980727"/>
            <a:ext cx="2469328" cy="2261977"/>
            <a:chOff x="3124200" y="2187729"/>
            <a:chExt cx="2989312" cy="2592288"/>
          </a:xfrm>
          <a:solidFill>
            <a:schemeClr val="accent6">
              <a:lumMod val="60000"/>
              <a:lumOff val="40000"/>
            </a:schemeClr>
          </a:solidFill>
        </p:grpSpPr>
        <p:sp>
          <p:nvSpPr>
            <p:cNvPr id="11" name="Oval 10"/>
            <p:cNvSpPr/>
            <p:nvPr/>
          </p:nvSpPr>
          <p:spPr>
            <a:xfrm>
              <a:off x="3124200" y="2187729"/>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TextBox 11"/>
            <p:cNvSpPr txBox="1"/>
            <p:nvPr/>
          </p:nvSpPr>
          <p:spPr>
            <a:xfrm>
              <a:off x="4067944" y="3299207"/>
              <a:ext cx="1475656" cy="423265"/>
            </a:xfrm>
            <a:prstGeom prst="rect">
              <a:avLst/>
            </a:prstGeom>
            <a:grpFill/>
          </p:spPr>
          <p:txBody>
            <a:bodyPr wrap="square" rtlCol="0">
              <a:spAutoFit/>
            </a:bodyPr>
            <a:lstStyle/>
            <a:p>
              <a:r>
                <a:rPr lang="is-IS" dirty="0" smtClean="0"/>
                <a:t>Kennarar</a:t>
              </a:r>
            </a:p>
          </p:txBody>
        </p:sp>
      </p:grpSp>
      <p:grpSp>
        <p:nvGrpSpPr>
          <p:cNvPr id="7" name="Group 6"/>
          <p:cNvGrpSpPr/>
          <p:nvPr/>
        </p:nvGrpSpPr>
        <p:grpSpPr>
          <a:xfrm>
            <a:off x="3486674" y="2204864"/>
            <a:ext cx="2989312" cy="2592288"/>
            <a:chOff x="3124200" y="2187729"/>
            <a:chExt cx="2989312" cy="2592288"/>
          </a:xfrm>
        </p:grpSpPr>
        <p:sp>
          <p:nvSpPr>
            <p:cNvPr id="2" name="Oval 1"/>
            <p:cNvSpPr/>
            <p:nvPr/>
          </p:nvSpPr>
          <p:spPr>
            <a:xfrm>
              <a:off x="3124200" y="2187729"/>
              <a:ext cx="2989312" cy="259228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 name="TextBox 3"/>
            <p:cNvSpPr txBox="1"/>
            <p:nvPr/>
          </p:nvSpPr>
          <p:spPr>
            <a:xfrm>
              <a:off x="4067944" y="3299207"/>
              <a:ext cx="1475656" cy="369332"/>
            </a:xfrm>
            <a:prstGeom prst="rect">
              <a:avLst/>
            </a:prstGeom>
            <a:noFill/>
          </p:spPr>
          <p:txBody>
            <a:bodyPr wrap="square" rtlCol="0">
              <a:spAutoFit/>
            </a:bodyPr>
            <a:lstStyle/>
            <a:p>
              <a:r>
                <a:rPr lang="is-IS" dirty="0" smtClean="0"/>
                <a:t>Nemendur</a:t>
              </a:r>
              <a:endParaRPr lang="is-IS" dirty="0"/>
            </a:p>
          </p:txBody>
        </p:sp>
      </p:grpSp>
      <p:grpSp>
        <p:nvGrpSpPr>
          <p:cNvPr id="13" name="Group 12"/>
          <p:cNvGrpSpPr/>
          <p:nvPr/>
        </p:nvGrpSpPr>
        <p:grpSpPr>
          <a:xfrm>
            <a:off x="4567072" y="980727"/>
            <a:ext cx="2284284" cy="2301792"/>
            <a:chOff x="3124200" y="2187729"/>
            <a:chExt cx="2989312" cy="2592288"/>
          </a:xfrm>
        </p:grpSpPr>
        <p:sp>
          <p:nvSpPr>
            <p:cNvPr id="14" name="Oval 13"/>
            <p:cNvSpPr/>
            <p:nvPr/>
          </p:nvSpPr>
          <p:spPr>
            <a:xfrm>
              <a:off x="3124200" y="2187729"/>
              <a:ext cx="2989312" cy="259228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5" name="TextBox 14"/>
            <p:cNvSpPr txBox="1"/>
            <p:nvPr/>
          </p:nvSpPr>
          <p:spPr>
            <a:xfrm>
              <a:off x="3880844" y="3299207"/>
              <a:ext cx="1662755" cy="577799"/>
            </a:xfrm>
            <a:prstGeom prst="rect">
              <a:avLst/>
            </a:prstGeom>
            <a:noFill/>
          </p:spPr>
          <p:txBody>
            <a:bodyPr wrap="square" rtlCol="0">
              <a:spAutoFit/>
            </a:bodyPr>
            <a:lstStyle/>
            <a:p>
              <a:r>
                <a:rPr lang="is-IS" sz="1600" dirty="0" err="1" smtClean="0"/>
                <a:t>Skóla-stjórnendur</a:t>
              </a:r>
              <a:endParaRPr lang="is-IS" sz="1600" dirty="0"/>
            </a:p>
          </p:txBody>
        </p:sp>
      </p:grpSp>
      <p:grpSp>
        <p:nvGrpSpPr>
          <p:cNvPr id="46" name="Group 45"/>
          <p:cNvGrpSpPr/>
          <p:nvPr/>
        </p:nvGrpSpPr>
        <p:grpSpPr>
          <a:xfrm>
            <a:off x="325474" y="1574154"/>
            <a:ext cx="4097033" cy="3222997"/>
            <a:chOff x="7183236" y="2656424"/>
            <a:chExt cx="1838272" cy="1949589"/>
          </a:xfrm>
        </p:grpSpPr>
        <p:sp>
          <p:nvSpPr>
            <p:cNvPr id="47" name="Oval 46"/>
            <p:cNvSpPr/>
            <p:nvPr/>
          </p:nvSpPr>
          <p:spPr>
            <a:xfrm>
              <a:off x="7183236" y="2656424"/>
              <a:ext cx="1838272" cy="1949589"/>
            </a:xfrm>
            <a:prstGeom prst="ellipse">
              <a:avLst/>
            </a:prstGeom>
            <a:solidFill>
              <a:srgbClr val="49BB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8" name="TextBox 47"/>
            <p:cNvSpPr txBox="1"/>
            <p:nvPr/>
          </p:nvSpPr>
          <p:spPr>
            <a:xfrm>
              <a:off x="7501572" y="3116757"/>
              <a:ext cx="1133528" cy="800547"/>
            </a:xfrm>
            <a:prstGeom prst="rect">
              <a:avLst/>
            </a:prstGeom>
            <a:solidFill>
              <a:srgbClr val="49BB43"/>
            </a:solidFill>
          </p:spPr>
          <p:txBody>
            <a:bodyPr wrap="square" rtlCol="0">
              <a:spAutoFit/>
            </a:bodyPr>
            <a:lstStyle/>
            <a:p>
              <a:r>
                <a:rPr lang="is-IS" sz="2000" dirty="0" smtClean="0">
                  <a:solidFill>
                    <a:schemeClr val="bg1"/>
                  </a:solidFill>
                </a:rPr>
                <a:t>Frístunda- og íhlutunarkerfin. Sérstök, margbrotin og háþróuð kerfi </a:t>
              </a:r>
              <a:endParaRPr lang="is-IS" sz="2000" dirty="0">
                <a:solidFill>
                  <a:schemeClr val="bg1"/>
                </a:solidFill>
              </a:endParaRPr>
            </a:p>
          </p:txBody>
        </p:sp>
      </p:grpSp>
    </p:spTree>
    <p:extLst>
      <p:ext uri="{BB962C8B-B14F-4D97-AF65-F5344CB8AC3E}">
        <p14:creationId xmlns:p14="http://schemas.microsoft.com/office/powerpoint/2010/main" val="19415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68995">
                                            <p:bg/>
                                          </p:spTgt>
                                        </p:tgtEl>
                                        <p:attrNameLst>
                                          <p:attrName>style.visibility</p:attrName>
                                        </p:attrNameLst>
                                      </p:cBhvr>
                                      <p:to>
                                        <p:strVal val="visible"/>
                                      </p:to>
                                    </p:set>
                                    <p:animEffect transition="in" filter="wipe(down)">
                                      <p:cBhvr>
                                        <p:cTn id="7" dur="580">
                                          <p:stCondLst>
                                            <p:cond delay="0"/>
                                          </p:stCondLst>
                                        </p:cTn>
                                        <p:tgtEl>
                                          <p:spTgt spid="468995">
                                            <p:bg/>
                                          </p:spTgt>
                                        </p:tgtEl>
                                      </p:cBhvr>
                                    </p:animEffect>
                                    <p:anim calcmode="lin" valueType="num">
                                      <p:cBhvr>
                                        <p:cTn id="8" dur="1822" tmFilter="0,0; 0.14,0.36; 0.43,0.73; 0.71,0.91; 1.0,1.0">
                                          <p:stCondLst>
                                            <p:cond delay="0"/>
                                          </p:stCondLst>
                                        </p:cTn>
                                        <p:tgtEl>
                                          <p:spTgt spid="46899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899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899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899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899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68995">
                                            <p:bg/>
                                          </p:spTgt>
                                        </p:tgtEl>
                                      </p:cBhvr>
                                      <p:to x="100000" y="60000"/>
                                    </p:animScale>
                                    <p:animScale>
                                      <p:cBhvr>
                                        <p:cTn id="14" dur="166" decel="50000">
                                          <p:stCondLst>
                                            <p:cond delay="676"/>
                                          </p:stCondLst>
                                        </p:cTn>
                                        <p:tgtEl>
                                          <p:spTgt spid="468995">
                                            <p:bg/>
                                          </p:spTgt>
                                        </p:tgtEl>
                                      </p:cBhvr>
                                      <p:to x="100000" y="100000"/>
                                    </p:animScale>
                                    <p:animScale>
                                      <p:cBhvr>
                                        <p:cTn id="15" dur="26">
                                          <p:stCondLst>
                                            <p:cond delay="1312"/>
                                          </p:stCondLst>
                                        </p:cTn>
                                        <p:tgtEl>
                                          <p:spTgt spid="468995">
                                            <p:bg/>
                                          </p:spTgt>
                                        </p:tgtEl>
                                      </p:cBhvr>
                                      <p:to x="100000" y="80000"/>
                                    </p:animScale>
                                    <p:animScale>
                                      <p:cBhvr>
                                        <p:cTn id="16" dur="166" decel="50000">
                                          <p:stCondLst>
                                            <p:cond delay="1338"/>
                                          </p:stCondLst>
                                        </p:cTn>
                                        <p:tgtEl>
                                          <p:spTgt spid="468995">
                                            <p:bg/>
                                          </p:spTgt>
                                        </p:tgtEl>
                                      </p:cBhvr>
                                      <p:to x="100000" y="100000"/>
                                    </p:animScale>
                                    <p:animScale>
                                      <p:cBhvr>
                                        <p:cTn id="17" dur="26">
                                          <p:stCondLst>
                                            <p:cond delay="1642"/>
                                          </p:stCondLst>
                                        </p:cTn>
                                        <p:tgtEl>
                                          <p:spTgt spid="468995">
                                            <p:bg/>
                                          </p:spTgt>
                                        </p:tgtEl>
                                      </p:cBhvr>
                                      <p:to x="100000" y="90000"/>
                                    </p:animScale>
                                    <p:animScale>
                                      <p:cBhvr>
                                        <p:cTn id="18" dur="166" decel="50000">
                                          <p:stCondLst>
                                            <p:cond delay="1668"/>
                                          </p:stCondLst>
                                        </p:cTn>
                                        <p:tgtEl>
                                          <p:spTgt spid="468995">
                                            <p:bg/>
                                          </p:spTgt>
                                        </p:tgtEl>
                                      </p:cBhvr>
                                      <p:to x="100000" y="100000"/>
                                    </p:animScale>
                                    <p:animScale>
                                      <p:cBhvr>
                                        <p:cTn id="19" dur="26">
                                          <p:stCondLst>
                                            <p:cond delay="1808"/>
                                          </p:stCondLst>
                                        </p:cTn>
                                        <p:tgtEl>
                                          <p:spTgt spid="468995">
                                            <p:bg/>
                                          </p:spTgt>
                                        </p:tgtEl>
                                      </p:cBhvr>
                                      <p:to x="100000" y="95000"/>
                                    </p:animScale>
                                    <p:animScale>
                                      <p:cBhvr>
                                        <p:cTn id="20" dur="166" decel="50000">
                                          <p:stCondLst>
                                            <p:cond delay="1834"/>
                                          </p:stCondLst>
                                        </p:cTn>
                                        <p:tgtEl>
                                          <p:spTgt spid="468995">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68995">
                                            <p:txEl>
                                              <p:pRg st="0" end="0"/>
                                            </p:txEl>
                                          </p:spTgt>
                                        </p:tgtEl>
                                        <p:attrNameLst>
                                          <p:attrName>style.visibility</p:attrName>
                                        </p:attrNameLst>
                                      </p:cBhvr>
                                      <p:to>
                                        <p:strVal val="visible"/>
                                      </p:to>
                                    </p:set>
                                    <p:animEffect transition="in" filter="wipe(down)">
                                      <p:cBhvr>
                                        <p:cTn id="25" dur="580">
                                          <p:stCondLst>
                                            <p:cond delay="0"/>
                                          </p:stCondLst>
                                        </p:cTn>
                                        <p:tgtEl>
                                          <p:spTgt spid="468995">
                                            <p:txEl>
                                              <p:pRg st="0" end="0"/>
                                            </p:txEl>
                                          </p:spTgt>
                                        </p:tgtEl>
                                      </p:cBhvr>
                                    </p:animEffect>
                                    <p:anim calcmode="lin" valueType="num">
                                      <p:cBhvr>
                                        <p:cTn id="26" dur="1822" tmFilter="0,0; 0.14,0.36; 0.43,0.73; 0.71,0.91; 1.0,1.0">
                                          <p:stCondLst>
                                            <p:cond delay="0"/>
                                          </p:stCondLst>
                                        </p:cTn>
                                        <p:tgtEl>
                                          <p:spTgt spid="46899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6899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6899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6899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6899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68995">
                                            <p:txEl>
                                              <p:pRg st="0" end="0"/>
                                            </p:txEl>
                                          </p:spTgt>
                                        </p:tgtEl>
                                      </p:cBhvr>
                                      <p:to x="100000" y="60000"/>
                                    </p:animScale>
                                    <p:animScale>
                                      <p:cBhvr>
                                        <p:cTn id="32" dur="166" decel="50000">
                                          <p:stCondLst>
                                            <p:cond delay="676"/>
                                          </p:stCondLst>
                                        </p:cTn>
                                        <p:tgtEl>
                                          <p:spTgt spid="468995">
                                            <p:txEl>
                                              <p:pRg st="0" end="0"/>
                                            </p:txEl>
                                          </p:spTgt>
                                        </p:tgtEl>
                                      </p:cBhvr>
                                      <p:to x="100000" y="100000"/>
                                    </p:animScale>
                                    <p:animScale>
                                      <p:cBhvr>
                                        <p:cTn id="33" dur="26">
                                          <p:stCondLst>
                                            <p:cond delay="1312"/>
                                          </p:stCondLst>
                                        </p:cTn>
                                        <p:tgtEl>
                                          <p:spTgt spid="468995">
                                            <p:txEl>
                                              <p:pRg st="0" end="0"/>
                                            </p:txEl>
                                          </p:spTgt>
                                        </p:tgtEl>
                                      </p:cBhvr>
                                      <p:to x="100000" y="80000"/>
                                    </p:animScale>
                                    <p:animScale>
                                      <p:cBhvr>
                                        <p:cTn id="34" dur="166" decel="50000">
                                          <p:stCondLst>
                                            <p:cond delay="1338"/>
                                          </p:stCondLst>
                                        </p:cTn>
                                        <p:tgtEl>
                                          <p:spTgt spid="468995">
                                            <p:txEl>
                                              <p:pRg st="0" end="0"/>
                                            </p:txEl>
                                          </p:spTgt>
                                        </p:tgtEl>
                                      </p:cBhvr>
                                      <p:to x="100000" y="100000"/>
                                    </p:animScale>
                                    <p:animScale>
                                      <p:cBhvr>
                                        <p:cTn id="35" dur="26">
                                          <p:stCondLst>
                                            <p:cond delay="1642"/>
                                          </p:stCondLst>
                                        </p:cTn>
                                        <p:tgtEl>
                                          <p:spTgt spid="468995">
                                            <p:txEl>
                                              <p:pRg st="0" end="0"/>
                                            </p:txEl>
                                          </p:spTgt>
                                        </p:tgtEl>
                                      </p:cBhvr>
                                      <p:to x="100000" y="90000"/>
                                    </p:animScale>
                                    <p:animScale>
                                      <p:cBhvr>
                                        <p:cTn id="36" dur="166" decel="50000">
                                          <p:stCondLst>
                                            <p:cond delay="1668"/>
                                          </p:stCondLst>
                                        </p:cTn>
                                        <p:tgtEl>
                                          <p:spTgt spid="468995">
                                            <p:txEl>
                                              <p:pRg st="0" end="0"/>
                                            </p:txEl>
                                          </p:spTgt>
                                        </p:tgtEl>
                                      </p:cBhvr>
                                      <p:to x="100000" y="100000"/>
                                    </p:animScale>
                                    <p:animScale>
                                      <p:cBhvr>
                                        <p:cTn id="37" dur="26">
                                          <p:stCondLst>
                                            <p:cond delay="1808"/>
                                          </p:stCondLst>
                                        </p:cTn>
                                        <p:tgtEl>
                                          <p:spTgt spid="468995">
                                            <p:txEl>
                                              <p:pRg st="0" end="0"/>
                                            </p:txEl>
                                          </p:spTgt>
                                        </p:tgtEl>
                                      </p:cBhvr>
                                      <p:to x="100000" y="95000"/>
                                    </p:animScale>
                                    <p:animScale>
                                      <p:cBhvr>
                                        <p:cTn id="38" dur="166" decel="50000">
                                          <p:stCondLst>
                                            <p:cond delay="1834"/>
                                          </p:stCondLst>
                                        </p:cTn>
                                        <p:tgtEl>
                                          <p:spTgt spid="46899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2564904"/>
            <a:ext cx="9144000" cy="980728"/>
          </a:xfrm>
          <a:gradFill flip="none" rotWithShape="1">
            <a:gsLst>
              <a:gs pos="0">
                <a:schemeClr val="accent1">
                  <a:lumMod val="5000"/>
                  <a:lumOff val="95000"/>
                </a:schemeClr>
              </a:gs>
              <a:gs pos="100000">
                <a:schemeClr val="accent6">
                  <a:lumMod val="75000"/>
                </a:schemeClr>
              </a:gs>
            </a:gsLst>
            <a:lin ang="2700000" scaled="1"/>
            <a:tileRect/>
          </a:gradFill>
        </p:spPr>
        <p:txBody>
          <a:bodyPr/>
          <a:lstStyle/>
          <a:p>
            <a:r>
              <a:rPr lang="is-IS" sz="2400" dirty="0" smtClean="0"/>
              <a:t>Kerfið – ætti það að þróast, breytast – getur það breyst?</a:t>
            </a:r>
            <a:endParaRPr lang="is-IS" sz="24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16</a:t>
            </a:fld>
            <a:endParaRPr lang="en-US" dirty="0"/>
          </a:p>
        </p:txBody>
      </p:sp>
    </p:spTree>
    <p:extLst>
      <p:ext uri="{BB962C8B-B14F-4D97-AF65-F5344CB8AC3E}">
        <p14:creationId xmlns:p14="http://schemas.microsoft.com/office/powerpoint/2010/main" val="2565026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323528" y="302358"/>
            <a:ext cx="8568952" cy="678370"/>
          </a:xfrm>
          <a:gradFill>
            <a:gsLst>
              <a:gs pos="0">
                <a:schemeClr val="accent1">
                  <a:lumMod val="5000"/>
                  <a:lumOff val="95000"/>
                </a:schemeClr>
              </a:gs>
              <a:gs pos="100000">
                <a:schemeClr val="accent6">
                  <a:lumMod val="75000"/>
                </a:schemeClr>
              </a:gs>
            </a:gsLst>
            <a:lin ang="2700000" scaled="1"/>
          </a:gradFill>
        </p:spPr>
        <p:txBody>
          <a:bodyPr/>
          <a:lstStyle/>
          <a:p>
            <a:pPr marL="0" indent="0" algn="l">
              <a:lnSpc>
                <a:spcPct val="90000"/>
              </a:lnSpc>
              <a:buFontTx/>
              <a:buNone/>
            </a:pPr>
            <a:r>
              <a:rPr lang="is-IS" altLang="is-IS" sz="2400" smtClean="0"/>
              <a:t>Hvað </a:t>
            </a:r>
            <a:r>
              <a:rPr lang="is-IS" altLang="is-IS" sz="2400" dirty="0"/>
              <a:t>stýrir breytingum? Hvað einkennir breytingarnar</a:t>
            </a:r>
            <a:r>
              <a:rPr lang="is-IS" altLang="is-IS" sz="2400" dirty="0" smtClean="0"/>
              <a:t>?</a:t>
            </a:r>
            <a:endParaRPr lang="is-IS" altLang="is-IS" sz="2400" dirty="0"/>
          </a:p>
        </p:txBody>
      </p:sp>
      <p:sp>
        <p:nvSpPr>
          <p:cNvPr id="468995" name="Rectangle 3"/>
          <p:cNvSpPr>
            <a:spLocks noGrp="1" noChangeArrowheads="1"/>
          </p:cNvSpPr>
          <p:nvPr>
            <p:ph type="body" idx="1"/>
          </p:nvPr>
        </p:nvSpPr>
        <p:spPr>
          <a:xfrm>
            <a:off x="179512" y="1015080"/>
            <a:ext cx="8712968" cy="5706396"/>
          </a:xfrm>
          <a:solidFill>
            <a:schemeClr val="bg1"/>
          </a:solidFill>
        </p:spPr>
        <p:txBody>
          <a:bodyPr/>
          <a:lstStyle/>
          <a:p>
            <a:pPr marL="0" indent="0">
              <a:lnSpc>
                <a:spcPct val="90000"/>
              </a:lnSpc>
              <a:buFontTx/>
              <a:buNone/>
            </a:pPr>
            <a:r>
              <a:rPr lang="is-IS" sz="2200" dirty="0" smtClean="0"/>
              <a:t>Það getur </a:t>
            </a:r>
            <a:r>
              <a:rPr lang="is-IS" sz="2200" dirty="0"/>
              <a:t>verið gagnlegt að nota söguna til skilja þróun menntunar, þ.m.t. menntakerfisins, hvað breytist og hvað ekki og að hvaða marki við getum greint tiltekin einkenni þróunarinnar. </a:t>
            </a:r>
            <a:endParaRPr lang="is-IS" sz="2200" dirty="0" smtClean="0"/>
          </a:p>
          <a:p>
            <a:pPr marL="0" indent="0">
              <a:lnSpc>
                <a:spcPct val="90000"/>
              </a:lnSpc>
              <a:buFontTx/>
              <a:buNone/>
            </a:pPr>
            <a:endParaRPr lang="is-IS" sz="2200" dirty="0" smtClean="0"/>
          </a:p>
          <a:p>
            <a:pPr marL="0" indent="0">
              <a:lnSpc>
                <a:spcPct val="90000"/>
              </a:lnSpc>
              <a:buFontTx/>
              <a:buNone/>
            </a:pPr>
            <a:r>
              <a:rPr lang="is-IS" sz="2200" dirty="0" smtClean="0"/>
              <a:t>Þá getum við greint hvernig </a:t>
            </a:r>
            <a:r>
              <a:rPr lang="is-IS" sz="2200" dirty="0"/>
              <a:t>einstakir þættir menntakerfisins hafa breyst, t.d. helstu skólastigin, þ.e. barna-, unglinga og háskólafræðslan, en svo ekki síður að skoða menntun yngstu barnanna (leikskólastigið), tómstunda­fræðsluna og fullorðinsfræðsluna, m.a. hvernig þessir þættir hafa komið til sögunnar og þróast eða sameinast. </a:t>
            </a:r>
            <a:r>
              <a:rPr lang="is-IS" sz="2200" dirty="0" smtClean="0"/>
              <a:t> Í þessu efni má líka sjá gríðarlega togstreitu milli ólíkra hefða og sjónarmiða. </a:t>
            </a:r>
          </a:p>
          <a:p>
            <a:pPr marL="0" indent="0">
              <a:lnSpc>
                <a:spcPct val="90000"/>
              </a:lnSpc>
              <a:buFontTx/>
              <a:buNone/>
            </a:pPr>
            <a:endParaRPr lang="is-IS" sz="2200" dirty="0" smtClean="0"/>
          </a:p>
          <a:p>
            <a:pPr marL="0" indent="0">
              <a:lnSpc>
                <a:spcPct val="90000"/>
              </a:lnSpc>
              <a:buFontTx/>
              <a:buNone/>
            </a:pPr>
            <a:r>
              <a:rPr lang="is-IS" sz="2200" dirty="0" smtClean="0"/>
              <a:t>Það </a:t>
            </a:r>
            <a:r>
              <a:rPr lang="is-IS" sz="2200" dirty="0"/>
              <a:t>má einnig beina sjónum bæði að upphaflegum og breyttum hlutverkum einstakra kerfisþátta með því að skoða </a:t>
            </a:r>
            <a:r>
              <a:rPr lang="is-IS" sz="2200" dirty="0" smtClean="0"/>
              <a:t>skólasöguna. Leikskólar </a:t>
            </a:r>
            <a:r>
              <a:rPr lang="is-IS" sz="2200" dirty="0"/>
              <a:t>og háskólar eru einkar áhugaverð dæmi í því </a:t>
            </a:r>
            <a:r>
              <a:rPr lang="is-IS" sz="2200" dirty="0" smtClean="0"/>
              <a:t>sambandi, en hvað er til marks um það? </a:t>
            </a:r>
            <a:r>
              <a:rPr lang="is-IS" sz="2200" dirty="0"/>
              <a:t>Þar við bætist </a:t>
            </a:r>
            <a:r>
              <a:rPr lang="is-IS" sz="2200" dirty="0" err="1"/>
              <a:t>sívaxandi</a:t>
            </a:r>
            <a:r>
              <a:rPr lang="is-IS" sz="2200" dirty="0"/>
              <a:t> menntun í atvinnulífinu og viss formbinding hennar, sem þó hefur verið mjög sveiflukennd. </a:t>
            </a:r>
            <a:r>
              <a:rPr lang="is-IS" sz="2200" dirty="0" smtClean="0"/>
              <a:t>Í þessu efni er kannski fróðlegast að kanna hvað hefur ekki breyst.</a:t>
            </a:r>
            <a:endParaRPr lang="is-IS" altLang="is-IS" sz="22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17</a:t>
            </a:fld>
            <a:endParaRPr lang="en-US" dirty="0"/>
          </a:p>
        </p:txBody>
      </p:sp>
    </p:spTree>
    <p:extLst>
      <p:ext uri="{BB962C8B-B14F-4D97-AF65-F5344CB8AC3E}">
        <p14:creationId xmlns:p14="http://schemas.microsoft.com/office/powerpoint/2010/main" val="2059789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a:gsLst>
              <a:gs pos="0">
                <a:schemeClr val="accent1">
                  <a:lumMod val="5000"/>
                  <a:lumOff val="95000"/>
                </a:schemeClr>
              </a:gs>
              <a:gs pos="100000">
                <a:schemeClr val="accent6">
                  <a:lumMod val="75000"/>
                </a:schemeClr>
              </a:gs>
            </a:gsLst>
            <a:lin ang="2700000" scaled="1"/>
          </a:gradFill>
        </p:spPr>
        <p:txBody>
          <a:bodyPr/>
          <a:lstStyle/>
          <a:p>
            <a:pPr marL="0" indent="0" algn="l">
              <a:lnSpc>
                <a:spcPct val="90000"/>
              </a:lnSpc>
              <a:buFontTx/>
              <a:buNone/>
            </a:pPr>
            <a:r>
              <a:rPr lang="is-IS" altLang="is-IS" sz="2400" dirty="0" smtClean="0"/>
              <a:t>Hvað </a:t>
            </a:r>
            <a:r>
              <a:rPr lang="is-IS" altLang="is-IS" sz="2400" dirty="0"/>
              <a:t>einkennir breytingarnar? Hvað stýrir </a:t>
            </a:r>
            <a:r>
              <a:rPr lang="is-IS" altLang="is-IS" sz="2400" dirty="0" smtClean="0"/>
              <a:t>þeim? </a:t>
            </a:r>
            <a:endParaRPr lang="is-IS" altLang="is-IS" sz="2400" dirty="0"/>
          </a:p>
        </p:txBody>
      </p:sp>
      <p:sp>
        <p:nvSpPr>
          <p:cNvPr id="468995" name="Rectangle 3"/>
          <p:cNvSpPr>
            <a:spLocks noGrp="1" noChangeArrowheads="1"/>
          </p:cNvSpPr>
          <p:nvPr>
            <p:ph type="body" idx="1"/>
          </p:nvPr>
        </p:nvSpPr>
        <p:spPr>
          <a:xfrm>
            <a:off x="0" y="980728"/>
            <a:ext cx="9036496" cy="5740748"/>
          </a:xfrm>
          <a:solidFill>
            <a:schemeClr val="bg1"/>
          </a:solidFill>
        </p:spPr>
        <p:txBody>
          <a:bodyPr/>
          <a:lstStyle/>
          <a:p>
            <a:pPr marL="0" indent="0">
              <a:lnSpc>
                <a:spcPct val="90000"/>
              </a:lnSpc>
              <a:buNone/>
            </a:pPr>
            <a:r>
              <a:rPr lang="is-IS" altLang="is-IS" sz="2000" dirty="0" smtClean="0"/>
              <a:t>Ég tel mikilvægi </a:t>
            </a:r>
            <a:r>
              <a:rPr lang="is-IS" altLang="is-IS" sz="2000" dirty="0"/>
              <a:t>einkenni skólaþróunar </a:t>
            </a:r>
            <a:r>
              <a:rPr lang="is-IS" altLang="is-IS" sz="2000" dirty="0" smtClean="0"/>
              <a:t>segja mjög </a:t>
            </a:r>
            <a:r>
              <a:rPr lang="is-IS" altLang="is-IS" sz="2000" dirty="0"/>
              <a:t>mikilvæga sögu. </a:t>
            </a:r>
            <a:r>
              <a:rPr lang="is-IS" altLang="is-IS" sz="2000" dirty="0" smtClean="0"/>
              <a:t>Að mínu mati er eina leiðin til að skilja eðli og einkenni kerfisins að skoða þróun þess yfir langan tíma.</a:t>
            </a:r>
            <a:endParaRPr lang="is-IS" altLang="is-IS" sz="2000" dirty="0"/>
          </a:p>
          <a:p>
            <a:pPr marL="0" indent="0">
              <a:lnSpc>
                <a:spcPct val="90000"/>
              </a:lnSpc>
              <a:buFontTx/>
              <a:buNone/>
            </a:pPr>
            <a:r>
              <a:rPr lang="is-IS" sz="2000" dirty="0"/>
              <a:t>N</a:t>
            </a:r>
            <a:r>
              <a:rPr lang="is-IS" sz="2000" dirty="0" smtClean="0"/>
              <a:t>efni hér fimm </a:t>
            </a:r>
            <a:r>
              <a:rPr lang="is-IS" sz="2000" dirty="0"/>
              <a:t>einkenni þróunar menntunar og menntakerfis</a:t>
            </a:r>
            <a:r>
              <a:rPr lang="is-IS" sz="2000" dirty="0" smtClean="0"/>
              <a:t>:</a:t>
            </a:r>
            <a:endParaRPr lang="is-IS" altLang="is-IS" sz="2000" dirty="0"/>
          </a:p>
          <a:p>
            <a:pPr marL="514350" indent="-514350">
              <a:lnSpc>
                <a:spcPct val="90000"/>
              </a:lnSpc>
              <a:buFont typeface="+mj-lt"/>
              <a:buAutoNum type="arabicPeriod"/>
            </a:pPr>
            <a:r>
              <a:rPr lang="is-IS" sz="2000" dirty="0" smtClean="0"/>
              <a:t>Stöðugleiki í umræðu- </a:t>
            </a:r>
            <a:r>
              <a:rPr lang="is-IS" sz="2000" dirty="0"/>
              <a:t>sömu þrástef</a:t>
            </a:r>
          </a:p>
          <a:p>
            <a:pPr marL="400014" lvl="1" indent="0">
              <a:lnSpc>
                <a:spcPct val="90000"/>
              </a:lnSpc>
              <a:buNone/>
            </a:pPr>
            <a:r>
              <a:rPr lang="is-IS" sz="1600" dirty="0" smtClean="0"/>
              <a:t>Umræðan snýst gjarnan um sömu atriðin (en ekki um önnur sem breytast því ekki). Eðlilega um kostnað og fjárhagslega ábyrgð, um stjórnun kerfisins,  um skyldur (nemenda, kennara, skólastjóra), um </a:t>
            </a:r>
            <a:r>
              <a:rPr lang="is-IS" sz="1600" dirty="0"/>
              <a:t>próf, </a:t>
            </a:r>
            <a:r>
              <a:rPr lang="is-IS" sz="1600" dirty="0" smtClean="0"/>
              <a:t>um að setja barnið í brennidepil og um jafnræði meðal barna, aðferðir í lestrarkennslu og um notkun tækni í skólastarfi. Hún snýst ekki um markmið eða inntak menntunar (undantekning þó í umræðu um nýja stærðfræði og samfélagsfræði – að öðru leyti nær umræða um námskrá sjaldan flugi. Það sama á við um innra skipulag skólans. Það er sérstaklega áhugavert að skoða það sem sjaldnast er rætt. </a:t>
            </a:r>
          </a:p>
          <a:p>
            <a:pPr marL="514350" indent="-514350">
              <a:lnSpc>
                <a:spcPct val="90000"/>
              </a:lnSpc>
              <a:buFont typeface="+mj-lt"/>
              <a:buAutoNum type="arabicPeriod"/>
            </a:pPr>
            <a:r>
              <a:rPr lang="is-IS" sz="2000" dirty="0" smtClean="0"/>
              <a:t>Samfella, allar breytingar eiga sér rætur </a:t>
            </a:r>
          </a:p>
          <a:p>
            <a:pPr marL="400014" lvl="1" indent="0">
              <a:lnSpc>
                <a:spcPct val="90000"/>
              </a:lnSpc>
              <a:buNone/>
            </a:pPr>
            <a:r>
              <a:rPr lang="is-IS" sz="1600" dirty="0"/>
              <a:t>		</a:t>
            </a:r>
            <a:r>
              <a:rPr lang="is-IS" sz="1600" dirty="0" smtClean="0"/>
              <a:t>Það gerist allt hægt og </a:t>
            </a:r>
            <a:r>
              <a:rPr lang="is-IS" sz="1600" dirty="0" err="1" smtClean="0"/>
              <a:t>sígandi</a:t>
            </a:r>
            <a:r>
              <a:rPr lang="is-IS" sz="1600" dirty="0" smtClean="0"/>
              <a:t>. Það tekur sprota langan tíma að vaxa. Árangursrík lagasetning er nánast alltaf til þess að staðfesta það sem fyrir er. Lög sem sett eru til þess að ryðja breytingum rúm virka nánast aldrei – nema þegar stjórnvald er fært til. </a:t>
            </a:r>
            <a:endParaRPr lang="is-IS" sz="1600" dirty="0"/>
          </a:p>
          <a:p>
            <a:pPr marL="514350" indent="-514350">
              <a:lnSpc>
                <a:spcPct val="90000"/>
              </a:lnSpc>
              <a:buFont typeface="+mj-lt"/>
              <a:buAutoNum type="arabicPeriod"/>
            </a:pPr>
            <a:r>
              <a:rPr lang="is-IS" sz="2000" dirty="0"/>
              <a:t>Reglufesta í </a:t>
            </a:r>
            <a:r>
              <a:rPr lang="is-IS" sz="2000" dirty="0" smtClean="0"/>
              <a:t>þróun er önnur hlið á samfellunni</a:t>
            </a:r>
            <a:endParaRPr lang="is-IS" sz="2000" dirty="0"/>
          </a:p>
          <a:p>
            <a:pPr marL="400014" lvl="1" indent="0">
              <a:lnSpc>
                <a:spcPct val="90000"/>
              </a:lnSpc>
              <a:buNone/>
            </a:pPr>
            <a:r>
              <a:rPr lang="is-IS" sz="1600" dirty="0"/>
              <a:t>		</a:t>
            </a:r>
            <a:r>
              <a:rPr lang="is-IS" sz="1600" dirty="0" smtClean="0"/>
              <a:t>Skýrustu dæmin eru lenging fræðslu- og skólaskyldunnar; engir árgangar hafa verið gerðir skólaskyldir fyrr en eftir þeir voru nánast 100% í skóla. Fjölgun </a:t>
            </a:r>
            <a:r>
              <a:rPr lang="is-IS" sz="1600" dirty="0"/>
              <a:t>nemenda (miðað við árgang</a:t>
            </a:r>
            <a:r>
              <a:rPr lang="is-IS" sz="1600" dirty="0" smtClean="0"/>
              <a:t>) hefur verið mjög stöðug í heila öld; hæg og </a:t>
            </a:r>
            <a:r>
              <a:rPr lang="is-IS" sz="1600" dirty="0" err="1" smtClean="0"/>
              <a:t>sígandi</a:t>
            </a:r>
            <a:r>
              <a:rPr lang="is-IS" sz="1600" dirty="0" smtClean="0"/>
              <a:t>.  En þróun starfshátta er minna sýnileg – en það fer þó eftir skólastiginu. </a:t>
            </a:r>
            <a:endParaRPr lang="is-IS" sz="16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18</a:t>
            </a:fld>
            <a:endParaRPr lang="en-US" dirty="0"/>
          </a:p>
        </p:txBody>
      </p:sp>
    </p:spTree>
    <p:extLst>
      <p:ext uri="{BB962C8B-B14F-4D97-AF65-F5344CB8AC3E}">
        <p14:creationId xmlns:p14="http://schemas.microsoft.com/office/powerpoint/2010/main" val="3172737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a:gsLst>
              <a:gs pos="0">
                <a:schemeClr val="accent1">
                  <a:lumMod val="5000"/>
                  <a:lumOff val="95000"/>
                </a:schemeClr>
              </a:gs>
              <a:gs pos="100000">
                <a:schemeClr val="accent6">
                  <a:lumMod val="75000"/>
                </a:schemeClr>
              </a:gs>
            </a:gsLst>
            <a:lin ang="2700000" scaled="1"/>
          </a:gradFill>
        </p:spPr>
        <p:txBody>
          <a:bodyPr/>
          <a:lstStyle/>
          <a:p>
            <a:pPr marL="0" indent="0" algn="l">
              <a:lnSpc>
                <a:spcPct val="90000"/>
              </a:lnSpc>
              <a:buFontTx/>
              <a:buNone/>
            </a:pPr>
            <a:r>
              <a:rPr lang="is-IS" altLang="is-IS" sz="2400" dirty="0" smtClean="0"/>
              <a:t>Hvað </a:t>
            </a:r>
            <a:r>
              <a:rPr lang="is-IS" altLang="is-IS" sz="2400" dirty="0"/>
              <a:t>einkennir breytingarnar? Hvað stýrir </a:t>
            </a:r>
            <a:r>
              <a:rPr lang="is-IS" altLang="is-IS" sz="2400" dirty="0" smtClean="0"/>
              <a:t>þeim? </a:t>
            </a:r>
            <a:endParaRPr lang="is-IS" altLang="is-IS" sz="2400" dirty="0"/>
          </a:p>
        </p:txBody>
      </p:sp>
      <p:sp>
        <p:nvSpPr>
          <p:cNvPr id="468995" name="Rectangle 3"/>
          <p:cNvSpPr>
            <a:spLocks noGrp="1" noChangeArrowheads="1"/>
          </p:cNvSpPr>
          <p:nvPr>
            <p:ph type="body" idx="1"/>
          </p:nvPr>
        </p:nvSpPr>
        <p:spPr>
          <a:xfrm>
            <a:off x="0" y="980728"/>
            <a:ext cx="9036496" cy="5740748"/>
          </a:xfrm>
          <a:solidFill>
            <a:schemeClr val="bg1"/>
          </a:solidFill>
        </p:spPr>
        <p:txBody>
          <a:bodyPr/>
          <a:lstStyle/>
          <a:p>
            <a:pPr marL="514350" indent="-514350">
              <a:lnSpc>
                <a:spcPct val="90000"/>
              </a:lnSpc>
              <a:buFont typeface="+mj-lt"/>
              <a:buAutoNum type="arabicPeriod" startAt="4"/>
            </a:pPr>
            <a:endParaRPr lang="is-IS" sz="2000" dirty="0" smtClean="0"/>
          </a:p>
          <a:p>
            <a:pPr marL="514350" indent="-514350">
              <a:lnSpc>
                <a:spcPct val="90000"/>
              </a:lnSpc>
              <a:buFont typeface="+mj-lt"/>
              <a:buAutoNum type="arabicPeriod" startAt="4"/>
            </a:pPr>
            <a:endParaRPr lang="is-IS" sz="2000" dirty="0"/>
          </a:p>
          <a:p>
            <a:pPr marL="514350" indent="-514350">
              <a:lnSpc>
                <a:spcPct val="90000"/>
              </a:lnSpc>
              <a:buFont typeface="+mj-lt"/>
              <a:buAutoNum type="arabicPeriod" startAt="4"/>
            </a:pPr>
            <a:r>
              <a:rPr lang="is-IS" sz="2000" dirty="0" smtClean="0"/>
              <a:t>Bóknámsrek – skólastarf starfsmenntunar verður sífellt meira á bókina</a:t>
            </a:r>
          </a:p>
          <a:p>
            <a:pPr marL="400014" lvl="1" indent="0">
              <a:lnSpc>
                <a:spcPct val="90000"/>
              </a:lnSpc>
              <a:buNone/>
            </a:pPr>
            <a:r>
              <a:rPr lang="is-IS" sz="1600" dirty="0" smtClean="0"/>
              <a:t>		Nám fær smám saman hærri sess – sjá t.d. leikskólann – hvernig leikurinn víkur fyrir hugmyndum um nám – en þetta gerist svo hægt að það sést ekki nema horft sé á þróunina í marga áratugi. Almennt er það skólastigið fyrir ofan sem er ráðríkra ganvart því fyrir neðan. Sama á við um breytingar á starfsmenntun, en breytingarnar þar eru flóknari vegna þess hve mikið af starfsmenntun (einkum kvennastétta hefur flust á milli skólastiga; frá framhaldsskóla í háskóla, og svo frá bakkalár- til meistarastigs. </a:t>
            </a:r>
            <a:r>
              <a:rPr lang="is-IS" sz="1600" b="1" dirty="0" smtClean="0"/>
              <a:t>Þetta allt vekur spurninguna um hvort menntun sem er verkefni skólaskerfisins sé eiginlega bara nám á grundvelli fræðslu, eða mun víðara verkefni? Ég tel svo vera. </a:t>
            </a:r>
          </a:p>
          <a:p>
            <a:pPr marL="400014" lvl="1" indent="0">
              <a:lnSpc>
                <a:spcPct val="90000"/>
              </a:lnSpc>
              <a:buNone/>
            </a:pPr>
            <a:endParaRPr lang="is-IS" sz="16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19</a:t>
            </a:fld>
            <a:endParaRPr lang="en-US" dirty="0"/>
          </a:p>
        </p:txBody>
      </p:sp>
    </p:spTree>
    <p:extLst>
      <p:ext uri="{BB962C8B-B14F-4D97-AF65-F5344CB8AC3E}">
        <p14:creationId xmlns:p14="http://schemas.microsoft.com/office/powerpoint/2010/main" val="172204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flip="none" rotWithShape="1">
            <a:gsLst>
              <a:gs pos="0">
                <a:schemeClr val="accent1">
                  <a:lumMod val="5000"/>
                  <a:lumOff val="95000"/>
                </a:schemeClr>
              </a:gs>
              <a:gs pos="100000">
                <a:srgbClr val="007434"/>
              </a:gs>
            </a:gsLst>
            <a:lin ang="2700000" scaled="1"/>
            <a:tileRect/>
          </a:gradFill>
        </p:spPr>
        <p:txBody>
          <a:bodyPr/>
          <a:lstStyle/>
          <a:p>
            <a:r>
              <a:rPr lang="is-IS" sz="2400" dirty="0" smtClean="0"/>
              <a:t>Á réttu róli</a:t>
            </a:r>
            <a:endParaRPr lang="is-IS" sz="2400" dirty="0"/>
          </a:p>
        </p:txBody>
      </p:sp>
      <p:sp>
        <p:nvSpPr>
          <p:cNvPr id="468995" name="Rectangle 3"/>
          <p:cNvSpPr>
            <a:spLocks noGrp="1" noChangeArrowheads="1"/>
          </p:cNvSpPr>
          <p:nvPr>
            <p:ph type="body" idx="1"/>
          </p:nvPr>
        </p:nvSpPr>
        <p:spPr>
          <a:xfrm>
            <a:off x="53752" y="980728"/>
            <a:ext cx="3139412" cy="967603"/>
          </a:xfrm>
          <a:solidFill>
            <a:schemeClr val="bg1"/>
          </a:solidFill>
        </p:spPr>
        <p:txBody>
          <a:bodyPr/>
          <a:lstStyle/>
          <a:p>
            <a:pPr marL="0" indent="0">
              <a:spcBef>
                <a:spcPts val="1200"/>
              </a:spcBef>
              <a:buNone/>
            </a:pPr>
            <a:r>
              <a:rPr lang="is-IS" sz="2000" dirty="0" smtClean="0"/>
              <a:t>Þakklátur að fá að vera með.</a:t>
            </a:r>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2</a:t>
            </a:fld>
            <a:endParaRPr lang="en-US" dirty="0"/>
          </a:p>
        </p:txBody>
      </p:sp>
      <p:sp>
        <p:nvSpPr>
          <p:cNvPr id="9" name="Rectangle 3"/>
          <p:cNvSpPr txBox="1">
            <a:spLocks noChangeArrowheads="1"/>
          </p:cNvSpPr>
          <p:nvPr/>
        </p:nvSpPr>
        <p:spPr bwMode="auto">
          <a:xfrm>
            <a:off x="3419872" y="981545"/>
            <a:ext cx="5724128" cy="719263"/>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93663" lvl="1" indent="0">
              <a:buNone/>
            </a:pPr>
            <a:r>
              <a:rPr lang="is-IS" sz="1800" kern="0" dirty="0" smtClean="0"/>
              <a:t>Er íslenska skólakerfið á réttu róli? Tvö skýr og afdráttarlaus svör: Já  - og nei!</a:t>
            </a:r>
          </a:p>
          <a:p>
            <a:pPr marL="93663" lvl="1" indent="0">
              <a:buNone/>
            </a:pPr>
            <a:r>
              <a:rPr lang="is-IS" sz="2000" kern="0" dirty="0" smtClean="0"/>
              <a:t> </a:t>
            </a:r>
            <a:endParaRPr lang="is-IS" sz="2000" dirty="0" smtClean="0"/>
          </a:p>
          <a:p>
            <a:pPr marL="269875" lvl="1" indent="0">
              <a:buNone/>
            </a:pPr>
            <a:endParaRPr lang="is-IS" sz="2000" dirty="0"/>
          </a:p>
          <a:p>
            <a:pPr marL="0" indent="0">
              <a:spcBef>
                <a:spcPts val="1200"/>
              </a:spcBef>
              <a:buNone/>
            </a:pPr>
            <a:endParaRPr lang="is-IS" sz="2000" kern="0" dirty="0" smtClean="0"/>
          </a:p>
        </p:txBody>
      </p:sp>
      <p:sp>
        <p:nvSpPr>
          <p:cNvPr id="2" name="Rectangle 3"/>
          <p:cNvSpPr txBox="1">
            <a:spLocks noChangeArrowheads="1"/>
          </p:cNvSpPr>
          <p:nvPr/>
        </p:nvSpPr>
        <p:spPr bwMode="auto">
          <a:xfrm>
            <a:off x="445776" y="3660556"/>
            <a:ext cx="2678424" cy="1728192"/>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1200"/>
              </a:spcBef>
              <a:buNone/>
            </a:pPr>
            <a:r>
              <a:rPr lang="is-IS" sz="1800" kern="0" dirty="0" smtClean="0"/>
              <a:t>Þeir sem koma á svona ráðstefnu koma úr mjög ólíkum áttum, hafa ólík áhyggjuefni og ólíkan skilning á hlutunum. </a:t>
            </a:r>
            <a:endParaRPr lang="is-IS" sz="1800" kern="0" dirty="0"/>
          </a:p>
        </p:txBody>
      </p:sp>
      <p:sp>
        <p:nvSpPr>
          <p:cNvPr id="8" name="Rectangle 3"/>
          <p:cNvSpPr txBox="1">
            <a:spLocks noChangeArrowheads="1"/>
          </p:cNvSpPr>
          <p:nvPr/>
        </p:nvSpPr>
        <p:spPr bwMode="auto">
          <a:xfrm>
            <a:off x="3419872" y="3466194"/>
            <a:ext cx="5724128" cy="3391806"/>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93663" lvl="1" indent="0">
              <a:buNone/>
            </a:pPr>
            <a:r>
              <a:rPr lang="is-IS" sz="1800" b="1" kern="0" dirty="0" smtClean="0"/>
              <a:t>Nei</a:t>
            </a:r>
            <a:r>
              <a:rPr lang="is-IS" sz="1800" kern="0" dirty="0" smtClean="0"/>
              <a:t> – ekki alveg, það er einkum þrennt sem þarf að breytast – mikið:</a:t>
            </a:r>
          </a:p>
          <a:p>
            <a:pPr marL="93663" lvl="1" indent="0">
              <a:buNone/>
            </a:pPr>
            <a:endParaRPr lang="is-IS" sz="1800" kern="0" dirty="0"/>
          </a:p>
          <a:p>
            <a:pPr marL="379413" lvl="1" indent="-285750">
              <a:buFont typeface="Wingdings" panose="05000000000000000000" pitchFamily="2" charset="2"/>
              <a:buChar char="§"/>
            </a:pPr>
            <a:r>
              <a:rPr lang="is-IS" sz="1800" kern="0" dirty="0" smtClean="0"/>
              <a:t>Hvernig fjölmargir hagsmunaaðilar hafa samráð og komast að samkomulagi.</a:t>
            </a:r>
          </a:p>
          <a:p>
            <a:pPr marL="379413" lvl="1" indent="-285750">
              <a:buFont typeface="Wingdings" panose="05000000000000000000" pitchFamily="2" charset="2"/>
              <a:buChar char="§"/>
            </a:pPr>
            <a:r>
              <a:rPr lang="is-IS" sz="1800" kern="0" dirty="0" smtClean="0"/>
              <a:t>Hvernig rætt er um inntak eða viðfangsefni menntakerfisins þannig að það sinni </a:t>
            </a:r>
            <a:r>
              <a:rPr lang="is-IS" sz="1800" b="1" kern="0" dirty="0" smtClean="0"/>
              <a:t>öllum</a:t>
            </a:r>
            <a:r>
              <a:rPr lang="is-IS" sz="1800" kern="0" dirty="0" smtClean="0"/>
              <a:t> nemendum sínum vel og </a:t>
            </a:r>
            <a:r>
              <a:rPr lang="is-IS" sz="1800" b="1" kern="0" dirty="0" smtClean="0"/>
              <a:t>í takt við tímann</a:t>
            </a:r>
            <a:r>
              <a:rPr lang="is-IS" sz="1800" kern="0" dirty="0" smtClean="0"/>
              <a:t>.</a:t>
            </a:r>
            <a:endParaRPr lang="is-IS" sz="1800" kern="0" dirty="0"/>
          </a:p>
          <a:p>
            <a:pPr marL="379413" lvl="1" indent="-285750">
              <a:buFont typeface="Wingdings" panose="05000000000000000000" pitchFamily="2" charset="2"/>
              <a:buChar char="§"/>
            </a:pPr>
            <a:r>
              <a:rPr lang="is-IS" sz="1800" kern="0" dirty="0" smtClean="0"/>
              <a:t>Hvernig rætt er um og staðið að stjórnun kerfisins, einkum því er lýtur að framþróun. </a:t>
            </a:r>
          </a:p>
        </p:txBody>
      </p:sp>
      <p:sp>
        <p:nvSpPr>
          <p:cNvPr id="10" name="Rectangle 3"/>
          <p:cNvSpPr txBox="1">
            <a:spLocks noChangeArrowheads="1"/>
          </p:cNvSpPr>
          <p:nvPr/>
        </p:nvSpPr>
        <p:spPr bwMode="auto">
          <a:xfrm>
            <a:off x="3419872" y="1720131"/>
            <a:ext cx="5724128" cy="1408661"/>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93663" lvl="1" indent="0">
              <a:buNone/>
            </a:pPr>
            <a:r>
              <a:rPr lang="is-IS" sz="1800" b="1" kern="0" dirty="0" smtClean="0"/>
              <a:t>Já -</a:t>
            </a:r>
            <a:r>
              <a:rPr lang="is-IS" sz="1800" kern="0" dirty="0" smtClean="0"/>
              <a:t> </a:t>
            </a:r>
            <a:endParaRPr lang="is-IS" sz="1800" dirty="0"/>
          </a:p>
          <a:p>
            <a:pPr marL="93663" lvl="1" indent="0">
              <a:buNone/>
            </a:pPr>
            <a:r>
              <a:rPr lang="is-IS" sz="1800" dirty="0"/>
              <a:t>Ég held að íslenska kerfið sé sveigjanlegra í skipulagi og fagmennsku </a:t>
            </a:r>
            <a:r>
              <a:rPr lang="is-IS" sz="1800" dirty="0" smtClean="0"/>
              <a:t>og frumkvæði en </a:t>
            </a:r>
            <a:r>
              <a:rPr lang="is-IS" sz="1800" dirty="0"/>
              <a:t>fjölmörg önnur kerfi! </a:t>
            </a:r>
            <a:r>
              <a:rPr lang="is-IS" sz="1800" dirty="0" smtClean="0"/>
              <a:t>Það skili frá sér stórum hópum vel menntaðra öflugra ungmenna.</a:t>
            </a:r>
            <a:endParaRPr lang="is-IS" sz="2000" kern="0" dirty="0" smtClean="0"/>
          </a:p>
        </p:txBody>
      </p:sp>
    </p:spTree>
    <p:extLst>
      <p:ext uri="{BB962C8B-B14F-4D97-AF65-F5344CB8AC3E}">
        <p14:creationId xmlns:p14="http://schemas.microsoft.com/office/powerpoint/2010/main" val="119395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899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uiExpand="1" build="p" animBg="1"/>
      <p:bldP spid="9" grpId="0" animBg="1"/>
      <p:bldP spid="2" grpId="0" animBg="1"/>
      <p:bldP spid="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a:gsLst>
              <a:gs pos="0">
                <a:schemeClr val="accent1">
                  <a:lumMod val="5000"/>
                  <a:lumOff val="95000"/>
                </a:schemeClr>
              </a:gs>
              <a:gs pos="100000">
                <a:schemeClr val="accent6">
                  <a:lumMod val="75000"/>
                </a:schemeClr>
              </a:gs>
            </a:gsLst>
            <a:lin ang="2700000" scaled="1"/>
          </a:gradFill>
        </p:spPr>
        <p:txBody>
          <a:bodyPr/>
          <a:lstStyle/>
          <a:p>
            <a:pPr marL="0" indent="0" algn="l">
              <a:lnSpc>
                <a:spcPct val="90000"/>
              </a:lnSpc>
              <a:buFontTx/>
              <a:buNone/>
            </a:pPr>
            <a:r>
              <a:rPr lang="is-IS" altLang="is-IS" sz="2400" dirty="0" smtClean="0"/>
              <a:t>Hvað </a:t>
            </a:r>
            <a:r>
              <a:rPr lang="is-IS" altLang="is-IS" sz="2400" dirty="0"/>
              <a:t>einkennir breytingarnar? Hvað stýrir </a:t>
            </a:r>
            <a:r>
              <a:rPr lang="is-IS" altLang="is-IS" sz="2400" dirty="0" smtClean="0"/>
              <a:t>þeim? </a:t>
            </a:r>
            <a:endParaRPr lang="is-IS" altLang="is-IS" sz="2400" dirty="0"/>
          </a:p>
        </p:txBody>
      </p:sp>
      <p:sp>
        <p:nvSpPr>
          <p:cNvPr id="468995" name="Rectangle 3"/>
          <p:cNvSpPr>
            <a:spLocks noGrp="1" noChangeArrowheads="1"/>
          </p:cNvSpPr>
          <p:nvPr>
            <p:ph type="body" idx="1"/>
          </p:nvPr>
        </p:nvSpPr>
        <p:spPr>
          <a:xfrm>
            <a:off x="0" y="980728"/>
            <a:ext cx="9036496" cy="5740748"/>
          </a:xfrm>
          <a:solidFill>
            <a:schemeClr val="bg1"/>
          </a:solidFill>
        </p:spPr>
        <p:txBody>
          <a:bodyPr/>
          <a:lstStyle/>
          <a:p>
            <a:pPr marL="400014" lvl="1" indent="0">
              <a:lnSpc>
                <a:spcPct val="90000"/>
              </a:lnSpc>
              <a:buNone/>
            </a:pPr>
            <a:endParaRPr lang="is-IS" sz="1600" dirty="0"/>
          </a:p>
          <a:p>
            <a:pPr marL="514350" indent="-514350">
              <a:lnSpc>
                <a:spcPct val="90000"/>
              </a:lnSpc>
              <a:buFont typeface="+mj-lt"/>
              <a:buAutoNum type="arabicPeriod" startAt="5"/>
            </a:pPr>
            <a:r>
              <a:rPr lang="is-IS" sz="2000" dirty="0" smtClean="0"/>
              <a:t>Kerfisrek – starfsemi fer inn í kerfi sem verður smám saman einsleitara. </a:t>
            </a:r>
          </a:p>
          <a:p>
            <a:pPr marL="400014" lvl="1" indent="0">
              <a:lnSpc>
                <a:spcPct val="90000"/>
              </a:lnSpc>
              <a:buNone/>
            </a:pPr>
            <a:r>
              <a:rPr lang="is-IS" sz="1600" dirty="0" smtClean="0"/>
              <a:t>		</a:t>
            </a:r>
          </a:p>
          <a:p>
            <a:pPr marL="400014" lvl="1" indent="0">
              <a:lnSpc>
                <a:spcPct val="90000"/>
              </a:lnSpc>
              <a:buNone/>
            </a:pPr>
            <a:r>
              <a:rPr lang="is-IS" sz="1600" dirty="0" smtClean="0"/>
              <a:t>Mest af þeirri þróun ræðst af tvennu. Annars vegar tekur samfélagið ríkari ábyrgð á þessari starfsemi og jafnframt er skýr ásetningur um að jafna aðstöðu allra nemenda og þeim standi allar leiðir opnar. Ég tel að hvoru tveggja sé mjög farsælt og við séum komin lengra en flestir aðrir í þessu efni. Þegar litið er til annarra þjóða þá skal varast að taka upp skipulag eða starfshætti sem eru ekki eins langt komnir að þessu leyti. </a:t>
            </a:r>
          </a:p>
          <a:p>
            <a:pPr marL="400014" lvl="1" indent="0">
              <a:lnSpc>
                <a:spcPct val="90000"/>
              </a:lnSpc>
              <a:buNone/>
            </a:pPr>
            <a:endParaRPr lang="is-IS" sz="1600" dirty="0"/>
          </a:p>
          <a:p>
            <a:pPr marL="400014" lvl="1" indent="0">
              <a:lnSpc>
                <a:spcPct val="90000"/>
              </a:lnSpc>
              <a:buNone/>
            </a:pPr>
            <a:r>
              <a:rPr lang="is-IS" sz="1600" dirty="0" smtClean="0"/>
              <a:t>Hér á  skólaþingi Sambands íslenskra sveitarfélaga nefni ég tvennt í þessu sambandi:</a:t>
            </a:r>
          </a:p>
          <a:p>
            <a:pPr marL="714375" lvl="1" indent="-315913">
              <a:lnSpc>
                <a:spcPct val="90000"/>
              </a:lnSpc>
              <a:buAutoNum type="alphaLcParenR"/>
            </a:pPr>
            <a:r>
              <a:rPr lang="is-IS" sz="1600" dirty="0" smtClean="0"/>
              <a:t>Er eðlilegt næsta skref í þessari þróun að framhaldsskólinn sé einnig á herðum sveitarfélaganna til þess að auðvelda samfellu á milli þessara skólastiga og jafnvel aðra verkaskiptingu? Ég tel sumt mæla með því en bendi á að sterkur starfsmenntaþáttur í starfi framhaldsskólastigsins gæti orðið mörgum sveitarfélögum þungur í skauti. En auðvitað geta ríki og sveit unnið þetta verkefni í sameiningu og þá umræðu ætti að taka upp. </a:t>
            </a:r>
          </a:p>
          <a:p>
            <a:pPr marL="714375" lvl="1" indent="-315913">
              <a:lnSpc>
                <a:spcPct val="90000"/>
              </a:lnSpc>
              <a:buAutoNum type="alphaLcParenR"/>
            </a:pPr>
            <a:r>
              <a:rPr lang="is-IS" sz="1600" dirty="0" smtClean="0"/>
              <a:t>Í  tengslum við það gæti verið gagnlegt að hugsa stigin eða áherslurnar í kerfinu öðru vísi en nú, t.d. gæti ég rökstutt  6+6+6 ára  skóla (18 ára leik-, grunn- og framhaldsskóla) –  eða 2-5-7-5. Eitt leyfisbréf fyrir kennara opnar áhugaverðar þróunarleiðir í þessu sambandi. </a:t>
            </a:r>
            <a:endParaRPr lang="is-IS" sz="16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20</a:t>
            </a:fld>
            <a:endParaRPr lang="en-US" dirty="0"/>
          </a:p>
        </p:txBody>
      </p:sp>
    </p:spTree>
    <p:extLst>
      <p:ext uri="{BB962C8B-B14F-4D97-AF65-F5344CB8AC3E}">
        <p14:creationId xmlns:p14="http://schemas.microsoft.com/office/powerpoint/2010/main" val="361538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9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89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89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89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89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89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flip="none" rotWithShape="1">
            <a:gsLst>
              <a:gs pos="0">
                <a:schemeClr val="accent1">
                  <a:lumMod val="5000"/>
                  <a:lumOff val="95000"/>
                </a:schemeClr>
              </a:gs>
              <a:gs pos="100000">
                <a:srgbClr val="007434"/>
              </a:gs>
            </a:gsLst>
            <a:lin ang="2700000" scaled="1"/>
            <a:tileRect/>
          </a:gradFill>
        </p:spPr>
        <p:txBody>
          <a:bodyPr/>
          <a:lstStyle/>
          <a:p>
            <a:r>
              <a:rPr lang="is-IS" sz="2400" dirty="0" smtClean="0"/>
              <a:t>Um </a:t>
            </a:r>
            <a:r>
              <a:rPr lang="is-IS" sz="2400" dirty="0"/>
              <a:t>stjórnun </a:t>
            </a:r>
            <a:r>
              <a:rPr lang="is-IS" sz="2400" dirty="0" smtClean="0"/>
              <a:t>menntamála og þróun skólastarfs</a:t>
            </a:r>
            <a:endParaRPr lang="is-IS" sz="24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21</a:t>
            </a:fld>
            <a:endParaRPr lang="en-US" dirty="0"/>
          </a:p>
        </p:txBody>
      </p:sp>
      <p:sp>
        <p:nvSpPr>
          <p:cNvPr id="468995" name="Rectangle 3"/>
          <p:cNvSpPr>
            <a:spLocks noGrp="1" noChangeArrowheads="1"/>
          </p:cNvSpPr>
          <p:nvPr>
            <p:ph type="body" idx="1"/>
          </p:nvPr>
        </p:nvSpPr>
        <p:spPr>
          <a:xfrm>
            <a:off x="68239" y="980728"/>
            <a:ext cx="9075761" cy="5877272"/>
          </a:xfrm>
          <a:solidFill>
            <a:schemeClr val="bg1"/>
          </a:solidFill>
        </p:spPr>
        <p:txBody>
          <a:bodyPr/>
          <a:lstStyle/>
          <a:p>
            <a:pPr marL="179388" lvl="1" indent="0">
              <a:buNone/>
            </a:pPr>
            <a:r>
              <a:rPr lang="is-IS" sz="1600" dirty="0" smtClean="0"/>
              <a:t>Gömul </a:t>
            </a:r>
            <a:r>
              <a:rPr lang="is-IS" sz="1600" dirty="0"/>
              <a:t>umræða JTJ um framtíð menntunar – 1985-2010 – svotil engin </a:t>
            </a:r>
            <a:r>
              <a:rPr lang="is-IS" sz="1600" dirty="0" smtClean="0"/>
              <a:t>breyting</a:t>
            </a:r>
          </a:p>
          <a:p>
            <a:pPr marL="179388" lvl="1" indent="0">
              <a:buNone/>
            </a:pPr>
            <a:r>
              <a:rPr lang="is-IS" sz="1600" dirty="0" smtClean="0"/>
              <a:t>Var fengin m.a. til að útskýra hvernig tölvur myndu smám saman taka yfir skólastarfi. Ég komst að því að ekkert slíkt myndi gerast, það væri í ósamræmi við eðli og markmið menntunar og jafnframt í hróplegu samræmi við  vitneskju um hvernig skólastarf þróast. Þetta skiptir máli þegar við horfum fram til 2050 svo dæmi sé tekið. </a:t>
            </a:r>
            <a:endParaRPr lang="is-IS" sz="1600" dirty="0"/>
          </a:p>
          <a:p>
            <a:pPr marL="179388" lvl="1" indent="0">
              <a:buNone/>
            </a:pPr>
            <a:endParaRPr lang="is-IS" sz="1600" dirty="0"/>
          </a:p>
          <a:p>
            <a:pPr marL="179388" lvl="1" indent="0">
              <a:buNone/>
            </a:pPr>
            <a:r>
              <a:rPr lang="is-IS" sz="1600" dirty="0" smtClean="0"/>
              <a:t>Endalausar rannsóknir á breytingum í skólastarfi sýna að ekkert sem máli skiptir breytist nema að kennarar séu hinir eiginlegu gerendur og eigi hlut í ákvörðun um hverju er breytt. Oftast er verið að breyta einhverju innan eða utan kennslustofunnar sem skiptir sáralitlu máli. </a:t>
            </a:r>
          </a:p>
          <a:p>
            <a:pPr marL="179388" lvl="1" indent="0">
              <a:buNone/>
            </a:pPr>
            <a:endParaRPr lang="is-IS" sz="1600" dirty="0" smtClean="0"/>
          </a:p>
          <a:p>
            <a:pPr marL="179388" lvl="1" indent="0">
              <a:buNone/>
            </a:pPr>
            <a:r>
              <a:rPr lang="is-IS" sz="1600" dirty="0" smtClean="0"/>
              <a:t>Samt sem áður skiptir aðkoma stjórnvalda, ríkis og sveitarfélaga miklu máli, t.d. varðandi námskrá, kennaramenntu, starfsþróun og margt fleira en þessir aðilar verða að skoða nákvæmlega og ræða bæði hvert hlutverk þeirra sé og hverju þeir geti náð fram:</a:t>
            </a:r>
          </a:p>
          <a:p>
            <a:pPr marL="179388" lvl="1" indent="0">
              <a:buNone/>
            </a:pPr>
            <a:endParaRPr lang="is-IS" sz="1600" dirty="0" smtClean="0"/>
          </a:p>
          <a:p>
            <a:pPr marL="179388" lvl="1" indent="0">
              <a:buNone/>
            </a:pPr>
            <a:r>
              <a:rPr lang="is-IS" sz="1600" dirty="0" smtClean="0"/>
              <a:t>Hvar </a:t>
            </a:r>
            <a:r>
              <a:rPr lang="is-IS" sz="1600" dirty="0"/>
              <a:t>liggur ábyrgð (m.a. fjármögnun) </a:t>
            </a:r>
            <a:r>
              <a:rPr lang="is-IS" sz="1600" dirty="0" smtClean="0"/>
              <a:t>og á </a:t>
            </a:r>
            <a:r>
              <a:rPr lang="is-IS" sz="1600" dirty="0"/>
              <a:t>hverju? Innleiðingu námskrár, menntun og starfsþróun </a:t>
            </a:r>
            <a:r>
              <a:rPr lang="is-IS" sz="1600" dirty="0" smtClean="0"/>
              <a:t>fagfólks (sem er eina raunhæfa leiðin til að tryggja gæði skólastarfsins), nýbreytni í skólastarfi,  ráðgjöf um börn með margvísleg frávik,  </a:t>
            </a:r>
            <a:r>
              <a:rPr lang="is-IS" sz="1600" dirty="0"/>
              <a:t>stuðningi á vettvangi, samstillingu </a:t>
            </a:r>
            <a:r>
              <a:rPr lang="is-IS" sz="1600" dirty="0" smtClean="0"/>
              <a:t>nátengdrar starfsemi sem ekki eru á vettvangi hvers skóla (ekki síst utan sterkustu sveitarfélaganna). </a:t>
            </a:r>
          </a:p>
          <a:p>
            <a:pPr marL="400014" lvl="1" indent="0">
              <a:buNone/>
            </a:pPr>
            <a:endParaRPr lang="is-IS" sz="1600" dirty="0"/>
          </a:p>
          <a:p>
            <a:pPr marL="400014" lvl="1" indent="0">
              <a:buNone/>
            </a:pPr>
            <a:endParaRPr lang="is-IS" sz="1600" dirty="0"/>
          </a:p>
          <a:p>
            <a:pPr marL="400014" lvl="1" indent="0">
              <a:buNone/>
            </a:pPr>
            <a:endParaRPr lang="is-IS" sz="1600" dirty="0" smtClean="0"/>
          </a:p>
          <a:p>
            <a:pPr marL="400050" indent="-400050">
              <a:buAutoNum type="romanUcPeriod" startAt="5"/>
            </a:pPr>
            <a:endParaRPr lang="is-IS" sz="1600" dirty="0"/>
          </a:p>
        </p:txBody>
      </p:sp>
    </p:spTree>
    <p:extLst>
      <p:ext uri="{BB962C8B-B14F-4D97-AF65-F5344CB8AC3E}">
        <p14:creationId xmlns:p14="http://schemas.microsoft.com/office/powerpoint/2010/main" val="110534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flip="none" rotWithShape="1">
            <a:gsLst>
              <a:gs pos="0">
                <a:schemeClr val="accent1">
                  <a:lumMod val="5000"/>
                  <a:lumOff val="95000"/>
                </a:schemeClr>
              </a:gs>
              <a:gs pos="100000">
                <a:srgbClr val="007434"/>
              </a:gs>
            </a:gsLst>
            <a:lin ang="2700000" scaled="1"/>
            <a:tileRect/>
          </a:gradFill>
        </p:spPr>
        <p:txBody>
          <a:bodyPr/>
          <a:lstStyle/>
          <a:p>
            <a:r>
              <a:rPr lang="is-IS" sz="2400" dirty="0" smtClean="0"/>
              <a:t>Um frumkvæði - frumkvæðisskyldu</a:t>
            </a:r>
            <a:endParaRPr lang="is-IS" sz="2400" dirty="0"/>
          </a:p>
        </p:txBody>
      </p:sp>
      <p:sp>
        <p:nvSpPr>
          <p:cNvPr id="468995" name="Rectangle 3"/>
          <p:cNvSpPr>
            <a:spLocks noGrp="1" noChangeArrowheads="1"/>
          </p:cNvSpPr>
          <p:nvPr>
            <p:ph type="body" idx="1"/>
          </p:nvPr>
        </p:nvSpPr>
        <p:spPr>
          <a:xfrm>
            <a:off x="1" y="836712"/>
            <a:ext cx="9144000" cy="6021288"/>
          </a:xfrm>
          <a:solidFill>
            <a:schemeClr val="bg1"/>
          </a:solidFill>
        </p:spPr>
        <p:txBody>
          <a:bodyPr/>
          <a:lstStyle/>
          <a:p>
            <a:pPr marL="174625" lvl="1" indent="0">
              <a:buNone/>
            </a:pPr>
            <a:r>
              <a:rPr lang="is-IS" sz="1600" dirty="0" smtClean="0"/>
              <a:t>Hver er frumkvæðisskylda sveitarfélaganna? Hvert er eiginlegt frumkvæðishlutverk sambandsins?</a:t>
            </a:r>
          </a:p>
          <a:p>
            <a:pPr marL="174625" lvl="1" indent="0">
              <a:buNone/>
            </a:pPr>
            <a:r>
              <a:rPr lang="is-IS" sz="1600" dirty="0" smtClean="0"/>
              <a:t>Í þessu sambandi er rétt að nefna frumkvæði Reykjavíkurborgar, með sína menntastefnu. Meining með flutningi grunnskólans til sveitarfélaganna var – að því er mér fannst alltaf,  að láta það eftir borginni – að fá að vera aftur ríki í ríkinu. Með menntastefnu sinni hefur borgin staðfest að hún er vandanum vaxinn – ég vona bara að hún haldi þessu verkefni til streitu, hafi úthald. Öll útfærslan er </a:t>
            </a:r>
            <a:r>
              <a:rPr lang="is-IS" sz="1600" dirty="0" err="1" smtClean="0"/>
              <a:t>sérlega</a:t>
            </a:r>
            <a:r>
              <a:rPr lang="is-IS" sz="1600" dirty="0" smtClean="0"/>
              <a:t> áhugaverð og fagleg, en getur í sjálfu sér aldrei tekið enda.</a:t>
            </a:r>
          </a:p>
          <a:p>
            <a:pPr marL="174625" lvl="1" indent="0">
              <a:buNone/>
            </a:pPr>
            <a:r>
              <a:rPr lang="is-IS" sz="1600" dirty="0" smtClean="0"/>
              <a:t>En hvað </a:t>
            </a:r>
            <a:r>
              <a:rPr lang="is-IS" sz="1600" dirty="0"/>
              <a:t>með </a:t>
            </a:r>
            <a:r>
              <a:rPr lang="is-IS" sz="1600" dirty="0" smtClean="0"/>
              <a:t>hina? </a:t>
            </a:r>
            <a:r>
              <a:rPr lang="is-IS" sz="1600" dirty="0" err="1" smtClean="0"/>
              <a:t>Jú</a:t>
            </a:r>
            <a:r>
              <a:rPr lang="is-IS" sz="1600" dirty="0" smtClean="0"/>
              <a:t>, stærri, en einkum ríkari sveitarfélögin geta beitt afli sínu vel - þau verða þó að fá stuðning sem er ekki minni en sá sem Reykjavík leggur til. Ég hef lagt til að Sprotasjóður gegni ámóta hlutverki og sjóður borgarinnar en hann þyrfti líka stuðningskerfi á móts við það sem borgin leggur til; það væri eðlilegt </a:t>
            </a:r>
            <a:r>
              <a:rPr lang="is-IS" sz="1600" dirty="0" smtClean="0"/>
              <a:t>a.m.k. </a:t>
            </a:r>
            <a:r>
              <a:rPr lang="is-IS" sz="1600" dirty="0" smtClean="0"/>
              <a:t>að fjórfalda sjóðinn og byggja hann síðan áfram upp.  Þar tel ég að </a:t>
            </a:r>
            <a:r>
              <a:rPr lang="is-IS" sz="1600" b="1" dirty="0" smtClean="0"/>
              <a:t>Grunnur</a:t>
            </a:r>
            <a:r>
              <a:rPr lang="is-IS" sz="1600" dirty="0" smtClean="0"/>
              <a:t>, ætti að leika miklu stærra hlutverk – því  það samkrull gæti virkað sem innanhúss apparat á borð við nýsköpunarsvið borgarinnar. En kannast ekki við að verið sé að bretta upp ermar í þessu efni. </a:t>
            </a:r>
          </a:p>
          <a:p>
            <a:pPr marL="174625" lvl="1" indent="0">
              <a:buNone/>
            </a:pPr>
            <a:r>
              <a:rPr lang="is-IS" sz="1600" dirty="0"/>
              <a:t>Hvernig kemur </a:t>
            </a:r>
            <a:r>
              <a:rPr lang="is-IS" sz="1600" dirty="0" smtClean="0"/>
              <a:t>öflugt og þarft frumkvæði </a:t>
            </a:r>
            <a:r>
              <a:rPr lang="is-IS" sz="1600" dirty="0"/>
              <a:t>félags- og </a:t>
            </a:r>
            <a:r>
              <a:rPr lang="is-IS" sz="1600" dirty="0" smtClean="0"/>
              <a:t>barnamálaráðherra skólunum við, sem ég held að það geri aldeilis, en það er eins og sumum finnist það ekki – nema svona </a:t>
            </a:r>
            <a:r>
              <a:rPr lang="is-IS" sz="1600" dirty="0" smtClean="0"/>
              <a:t>rétt? </a:t>
            </a:r>
            <a:r>
              <a:rPr lang="is-IS" sz="1600" dirty="0" smtClean="0"/>
              <a:t>Sama á við um frumkvæði heilbrigðisráðherra og landlæknis. Þarna eru stigin mjög mikilvæg skref, en vonandi verða margar þessara hugmyndir felldar undir víðsýna hugmynd um menntun. </a:t>
            </a:r>
          </a:p>
          <a:p>
            <a:pPr marL="174625" lvl="1" indent="0">
              <a:buNone/>
            </a:pPr>
            <a:r>
              <a:rPr lang="is-IS" sz="1600" dirty="0" smtClean="0"/>
              <a:t>Hvernig tengist það svo frumkvæði </a:t>
            </a:r>
            <a:r>
              <a:rPr lang="is-IS" sz="1600" dirty="0"/>
              <a:t>menntamálaráðuneytis í kjölfar skýrslna um skóla fyrir </a:t>
            </a:r>
            <a:r>
              <a:rPr lang="is-IS" sz="1600" dirty="0" smtClean="0"/>
              <a:t>alla?  Hvernig tengist frumkvæði menntamálaráðuneytisins  í mótun menntastefnu umræðu á meðal sveitarfélaganna? Eða afmörkuðum mikilvægum verkefnum </a:t>
            </a:r>
            <a:r>
              <a:rPr lang="is-IS" sz="1600" dirty="0"/>
              <a:t>svo sem </a:t>
            </a:r>
            <a:r>
              <a:rPr lang="is-IS" sz="1600" dirty="0" smtClean="0"/>
              <a:t>átaki </a:t>
            </a:r>
            <a:r>
              <a:rPr lang="is-IS" sz="1600" dirty="0"/>
              <a:t>Menntamálstofnunar í </a:t>
            </a:r>
            <a:r>
              <a:rPr lang="is-IS" sz="1600" dirty="0" smtClean="0"/>
              <a:t>lestrarmálum og þróun greiningartækja. Þarna er enn einu sinni ítrekað mikilvægi samráðs. </a:t>
            </a:r>
            <a:endParaRPr lang="is-IS" sz="1600" dirty="0"/>
          </a:p>
          <a:p>
            <a:pPr marL="174625" lvl="1" indent="0">
              <a:buNone/>
            </a:pPr>
            <a:r>
              <a:rPr lang="is-IS" sz="1600" dirty="0"/>
              <a:t>Eitt </a:t>
            </a:r>
            <a:r>
              <a:rPr lang="is-IS" sz="1600" dirty="0" smtClean="0"/>
              <a:t>flóknasta </a:t>
            </a:r>
            <a:r>
              <a:rPr lang="is-IS" sz="1600" dirty="0"/>
              <a:t>málið er þetta: Vilji kennarar eðs </a:t>
            </a:r>
            <a:r>
              <a:rPr lang="is-IS" sz="1600" dirty="0" smtClean="0"/>
              <a:t>skólar </a:t>
            </a:r>
            <a:r>
              <a:rPr lang="is-IS" sz="1600" dirty="0"/>
              <a:t>ekki láta stýra starfi sínu að ofan, eru þeir </a:t>
            </a:r>
            <a:r>
              <a:rPr lang="is-IS" sz="1600" dirty="0" smtClean="0"/>
              <a:t>þá reiðubúnir </a:t>
            </a:r>
            <a:r>
              <a:rPr lang="is-IS" sz="1600" dirty="0"/>
              <a:t>til að hafa frumkvæði að þeim sífelldu breytingum sem eru nauðsynlegar inni í skólastofunni – eða úti á vettvangi  og hafa þeir burði til þess? Ég held að svarið sé já í báðum tilvikum, en er ekki viss</a:t>
            </a:r>
            <a:r>
              <a:rPr lang="is-IS" sz="1600" dirty="0" smtClean="0"/>
              <a:t>.</a:t>
            </a:r>
            <a:endParaRPr lang="is-IS" sz="1600" dirty="0"/>
          </a:p>
          <a:p>
            <a:pPr marL="400014" lvl="1" indent="0">
              <a:buNone/>
            </a:pPr>
            <a:endParaRPr lang="is-IS" sz="1600" dirty="0" smtClean="0"/>
          </a:p>
          <a:p>
            <a:pPr marL="400050" indent="-400050">
              <a:buAutoNum type="romanUcPeriod" startAt="5"/>
            </a:pPr>
            <a:endParaRPr lang="is-IS" sz="16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22</a:t>
            </a:fld>
            <a:endParaRPr lang="en-US" dirty="0"/>
          </a:p>
        </p:txBody>
      </p:sp>
    </p:spTree>
    <p:extLst>
      <p:ext uri="{BB962C8B-B14F-4D97-AF65-F5344CB8AC3E}">
        <p14:creationId xmlns:p14="http://schemas.microsoft.com/office/powerpoint/2010/main" val="162837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8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89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89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89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89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2564904"/>
            <a:ext cx="9144000" cy="980728"/>
          </a:xfrm>
          <a:gradFill flip="none" rotWithShape="1">
            <a:gsLst>
              <a:gs pos="0">
                <a:schemeClr val="accent1">
                  <a:lumMod val="5000"/>
                  <a:lumOff val="95000"/>
                </a:schemeClr>
              </a:gs>
              <a:gs pos="100000">
                <a:schemeClr val="accent6">
                  <a:lumMod val="75000"/>
                </a:schemeClr>
              </a:gs>
            </a:gsLst>
            <a:lin ang="2700000" scaled="1"/>
            <a:tileRect/>
          </a:gradFill>
        </p:spPr>
        <p:txBody>
          <a:bodyPr/>
          <a:lstStyle/>
          <a:p>
            <a:r>
              <a:rPr lang="is-IS" sz="2400" dirty="0" smtClean="0"/>
              <a:t>Á hvaða ferðalagi er skólinn? Er hann á réttu róli?</a:t>
            </a:r>
            <a:endParaRPr lang="is-IS" sz="24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23</a:t>
            </a:fld>
            <a:endParaRPr lang="en-US" dirty="0"/>
          </a:p>
        </p:txBody>
      </p:sp>
    </p:spTree>
    <p:extLst>
      <p:ext uri="{BB962C8B-B14F-4D97-AF65-F5344CB8AC3E}">
        <p14:creationId xmlns:p14="http://schemas.microsoft.com/office/powerpoint/2010/main" val="2534260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flip="none" rotWithShape="1">
            <a:gsLst>
              <a:gs pos="0">
                <a:schemeClr val="accent1">
                  <a:lumMod val="5000"/>
                  <a:lumOff val="95000"/>
                </a:schemeClr>
              </a:gs>
              <a:gs pos="100000">
                <a:srgbClr val="007434"/>
              </a:gs>
            </a:gsLst>
            <a:lin ang="2700000" scaled="1"/>
            <a:tileRect/>
          </a:gradFill>
        </p:spPr>
        <p:txBody>
          <a:bodyPr/>
          <a:lstStyle/>
          <a:p>
            <a:pPr>
              <a:spcBef>
                <a:spcPts val="1200"/>
              </a:spcBef>
            </a:pPr>
            <a:r>
              <a:rPr lang="is-IS" sz="2400" dirty="0" smtClean="0"/>
              <a:t>Samantekt</a:t>
            </a:r>
            <a:endParaRPr lang="is-IS" sz="1800" dirty="0"/>
          </a:p>
        </p:txBody>
      </p:sp>
      <p:sp>
        <p:nvSpPr>
          <p:cNvPr id="468995" name="Rectangle 3"/>
          <p:cNvSpPr>
            <a:spLocks noGrp="1" noChangeArrowheads="1"/>
          </p:cNvSpPr>
          <p:nvPr>
            <p:ph type="body" idx="1"/>
          </p:nvPr>
        </p:nvSpPr>
        <p:spPr>
          <a:xfrm>
            <a:off x="251520" y="980728"/>
            <a:ext cx="8640960" cy="5740748"/>
          </a:xfrm>
          <a:solidFill>
            <a:schemeClr val="bg1"/>
          </a:solidFill>
        </p:spPr>
        <p:txBody>
          <a:bodyPr/>
          <a:lstStyle/>
          <a:p>
            <a:pPr marL="0" indent="0">
              <a:buNone/>
            </a:pPr>
            <a:endParaRPr lang="is-IS" sz="2000" dirty="0"/>
          </a:p>
          <a:p>
            <a:r>
              <a:rPr lang="is-IS" sz="2000" i="1" dirty="0"/>
              <a:t>Að mínu mati er skólinn á mjög hægri siglingu, of hægri að mínu mati – jafnvel alltof hægri. En sá hægagangur snýst um og stafar af skorti á virku samráði á milli fjölmargra aðila og hæga þróun inntaks en ekki endilega um umgjörð skólastarfsins, sem þarf auðvitað að þróast líka, en þar er það samhæfð stjórnun sem þarf að laga. </a:t>
            </a:r>
            <a:endParaRPr lang="is-IS" sz="2000" dirty="0"/>
          </a:p>
          <a:p>
            <a:r>
              <a:rPr lang="is-IS" sz="2000" i="1" dirty="0"/>
              <a:t>Ég hef einkum beint sjónum mínum að þrennu:</a:t>
            </a:r>
            <a:endParaRPr lang="is-IS" sz="2000" dirty="0"/>
          </a:p>
          <a:p>
            <a:r>
              <a:rPr lang="is-IS" sz="2000" i="1" dirty="0"/>
              <a:t>a) Hve margir starfs- og hugmyndaheimar móta menntamálin og skólamálin og mikilvægi þess að þeir nái saman, b) hvernig inntakið mótast af hefð og ólíkum áherslum og er bæði vanreifað og þröngt skilgreint í raun og c) að mikilvægum þáttum í stýringu skóla, sem snerta einkum sveitarfélögin og ráðuneyti og síðan einstaka skóla og kennara. </a:t>
            </a:r>
            <a:endParaRPr lang="is-IS" sz="20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24</a:t>
            </a:fld>
            <a:endParaRPr lang="en-US" dirty="0"/>
          </a:p>
        </p:txBody>
      </p:sp>
    </p:spTree>
    <p:extLst>
      <p:ext uri="{BB962C8B-B14F-4D97-AF65-F5344CB8AC3E}">
        <p14:creationId xmlns:p14="http://schemas.microsoft.com/office/powerpoint/2010/main" val="2853348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flip="none" rotWithShape="1">
            <a:gsLst>
              <a:gs pos="0">
                <a:schemeClr val="accent1">
                  <a:lumMod val="5000"/>
                  <a:lumOff val="95000"/>
                </a:schemeClr>
              </a:gs>
              <a:gs pos="100000">
                <a:srgbClr val="007434"/>
              </a:gs>
            </a:gsLst>
            <a:lin ang="2700000" scaled="1"/>
            <a:tileRect/>
          </a:gradFill>
        </p:spPr>
        <p:txBody>
          <a:bodyPr/>
          <a:lstStyle/>
          <a:p>
            <a:pPr>
              <a:spcBef>
                <a:spcPts val="1200"/>
              </a:spcBef>
            </a:pPr>
            <a:r>
              <a:rPr lang="is-IS" sz="2400" dirty="0"/>
              <a:t>Á hvaða ferðalagi er skólinn?</a:t>
            </a:r>
            <a:endParaRPr lang="is-IS" sz="1800" dirty="0"/>
          </a:p>
        </p:txBody>
      </p:sp>
      <p:sp>
        <p:nvSpPr>
          <p:cNvPr id="468995" name="Rectangle 3"/>
          <p:cNvSpPr>
            <a:spLocks noGrp="1" noChangeArrowheads="1"/>
          </p:cNvSpPr>
          <p:nvPr>
            <p:ph type="body" idx="1"/>
          </p:nvPr>
        </p:nvSpPr>
        <p:spPr>
          <a:xfrm>
            <a:off x="539552" y="980728"/>
            <a:ext cx="8064896" cy="5740748"/>
          </a:xfrm>
          <a:solidFill>
            <a:schemeClr val="bg1"/>
          </a:solidFill>
        </p:spPr>
        <p:txBody>
          <a:bodyPr/>
          <a:lstStyle/>
          <a:p>
            <a:endParaRPr lang="is-IS" sz="2000" dirty="0" smtClean="0"/>
          </a:p>
          <a:p>
            <a:r>
              <a:rPr lang="is-IS" sz="2000" dirty="0" smtClean="0"/>
              <a:t>Ég </a:t>
            </a:r>
            <a:r>
              <a:rPr lang="is-IS" sz="2000" dirty="0"/>
              <a:t>beindi fyrst sjónum að ólíkum hópum – mörgum heimum menntamálanna</a:t>
            </a:r>
          </a:p>
          <a:p>
            <a:r>
              <a:rPr lang="is-IS" sz="2000" dirty="0"/>
              <a:t>Smám saman hafa þessir hópar sem eiga aðild að menntastarfinu orðið sterkari og sjálfstæðari í skoðunum, inngripi og kröfum um að þeirra sjónarmið fái ráðið ferðinni. Þetta mun vitaskuld eiga við um alla nýja hópa. Menntakerfið og sennilega skólakerfið – að því marki sem þetta er ekki sama kerfið verður sundurleitt (sem er að sumu leyti ágætt) en einnig sundurtætt (sem er ekki gott). </a:t>
            </a:r>
          </a:p>
          <a:p>
            <a:r>
              <a:rPr lang="is-IS" sz="2000" dirty="0"/>
              <a:t>En þeim mun meira máli skiptir að samskipti þeirra séu ekki vanrækt – heldur þau þróuð og efld. Allan minn starfsaldur hef ég heyrt um einlægan ásetning úr öllum áttum um mikilvægi samráðs á milli þessara aðila – en </a:t>
            </a:r>
            <a:r>
              <a:rPr lang="is-IS" sz="2000" dirty="0" err="1"/>
              <a:t>afraksturinn</a:t>
            </a:r>
            <a:r>
              <a:rPr lang="is-IS" sz="2000" dirty="0"/>
              <a:t> hefur oft verið mun minni en margir höfðu vænst – þegar til kastanna kom. Mér hefur fundist bæði synd og óþarfi að hafa þennan veikleika í íslenska kerfinu. Þess vegna beindi ég fyrst sjónum að þessum þætti málsins.</a:t>
            </a:r>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25</a:t>
            </a:fld>
            <a:endParaRPr lang="en-US" dirty="0"/>
          </a:p>
        </p:txBody>
      </p:sp>
    </p:spTree>
    <p:extLst>
      <p:ext uri="{BB962C8B-B14F-4D97-AF65-F5344CB8AC3E}">
        <p14:creationId xmlns:p14="http://schemas.microsoft.com/office/powerpoint/2010/main" val="110299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flip="none" rotWithShape="1">
            <a:gsLst>
              <a:gs pos="0">
                <a:schemeClr val="accent1">
                  <a:lumMod val="5000"/>
                  <a:lumOff val="95000"/>
                </a:schemeClr>
              </a:gs>
              <a:gs pos="100000">
                <a:srgbClr val="007434"/>
              </a:gs>
            </a:gsLst>
            <a:lin ang="2700000" scaled="1"/>
            <a:tileRect/>
          </a:gradFill>
        </p:spPr>
        <p:txBody>
          <a:bodyPr/>
          <a:lstStyle/>
          <a:p>
            <a:pPr>
              <a:spcBef>
                <a:spcPts val="1200"/>
              </a:spcBef>
            </a:pPr>
            <a:r>
              <a:rPr lang="is-IS" sz="2400" dirty="0"/>
              <a:t>Á hvaða ferðalagi er skólinn?</a:t>
            </a:r>
            <a:endParaRPr lang="is-IS" sz="1800" dirty="0"/>
          </a:p>
        </p:txBody>
      </p:sp>
      <p:sp>
        <p:nvSpPr>
          <p:cNvPr id="468995" name="Rectangle 3"/>
          <p:cNvSpPr>
            <a:spLocks noGrp="1" noChangeArrowheads="1"/>
          </p:cNvSpPr>
          <p:nvPr>
            <p:ph type="body" idx="1"/>
          </p:nvPr>
        </p:nvSpPr>
        <p:spPr>
          <a:xfrm>
            <a:off x="539552" y="980728"/>
            <a:ext cx="7992888" cy="5740748"/>
          </a:xfrm>
          <a:solidFill>
            <a:schemeClr val="bg1"/>
          </a:solidFill>
        </p:spPr>
        <p:txBody>
          <a:bodyPr/>
          <a:lstStyle/>
          <a:p>
            <a:endParaRPr lang="is-IS" sz="2000" dirty="0" smtClean="0"/>
          </a:p>
          <a:p>
            <a:r>
              <a:rPr lang="is-IS" sz="2000" dirty="0"/>
              <a:t>Ég beindi síðan sjónum mínum að hugmyndum um menntun, að inntaki skólastarfsins. Ég tel sjónarhornið almennt alltof þröngt. </a:t>
            </a:r>
          </a:p>
          <a:p>
            <a:r>
              <a:rPr lang="is-IS" sz="2000" dirty="0"/>
              <a:t>Farsælt líf og starf ungs fólks, bæði í nútíð og framtíð krefst miklu frjórri og kvikari þróunar í inntaki skólastarfsins en við höfum vanist. Skólaumræðan ætti að snúast miklu meira um þetta málefni. Ég tel að sveitarfélögin eins og aðrir verði að gaumgæfa þetta sjónarmið.</a:t>
            </a:r>
          </a:p>
          <a:p>
            <a:r>
              <a:rPr lang="is-IS" sz="2000" dirty="0"/>
              <a:t>Þetta hljómar mjög ósanngjarnt í augum margra kennara, skóla, eða sveitarfélaga sem eru raunverulega á hraðari siglingu eða að leggja úr vör með góðar hugmyndir – en í heildina er samt allt of hægt farið. Hugmyndir um áherslur almennt og inntak verkefna eru alltof bundnar í tuttugustu öldinni. Umhverfi, menning og þekking hefur þróast svo langtum meira en skólinn. Líka mun meira en þeir sem ráðskast með hann virðast almennt gera sér nokkra grein fyrir (þá á ég einkum við stjórnvöld, þótt fleiri hagsmunaðilar komi við sögu). </a:t>
            </a:r>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26</a:t>
            </a:fld>
            <a:endParaRPr lang="en-US" dirty="0"/>
          </a:p>
        </p:txBody>
      </p:sp>
    </p:spTree>
    <p:extLst>
      <p:ext uri="{BB962C8B-B14F-4D97-AF65-F5344CB8AC3E}">
        <p14:creationId xmlns:p14="http://schemas.microsoft.com/office/powerpoint/2010/main" val="257552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flip="none" rotWithShape="1">
            <a:gsLst>
              <a:gs pos="0">
                <a:schemeClr val="accent1">
                  <a:lumMod val="5000"/>
                  <a:lumOff val="95000"/>
                </a:schemeClr>
              </a:gs>
              <a:gs pos="100000">
                <a:srgbClr val="007434"/>
              </a:gs>
            </a:gsLst>
            <a:lin ang="2700000" scaled="1"/>
            <a:tileRect/>
          </a:gradFill>
        </p:spPr>
        <p:txBody>
          <a:bodyPr/>
          <a:lstStyle/>
          <a:p>
            <a:pPr>
              <a:spcBef>
                <a:spcPts val="1200"/>
              </a:spcBef>
            </a:pPr>
            <a:r>
              <a:rPr lang="is-IS" sz="2400" dirty="0"/>
              <a:t>Á hvaða ferðalagi er skólinn?</a:t>
            </a:r>
            <a:endParaRPr lang="is-IS" sz="1800" dirty="0"/>
          </a:p>
        </p:txBody>
      </p:sp>
      <p:sp>
        <p:nvSpPr>
          <p:cNvPr id="468995" name="Rectangle 3"/>
          <p:cNvSpPr>
            <a:spLocks noGrp="1" noChangeArrowheads="1"/>
          </p:cNvSpPr>
          <p:nvPr>
            <p:ph type="body" idx="1"/>
          </p:nvPr>
        </p:nvSpPr>
        <p:spPr>
          <a:xfrm>
            <a:off x="0" y="815508"/>
            <a:ext cx="9324528" cy="6042492"/>
          </a:xfrm>
          <a:solidFill>
            <a:schemeClr val="bg1"/>
          </a:solidFill>
        </p:spPr>
        <p:txBody>
          <a:bodyPr/>
          <a:lstStyle/>
          <a:p>
            <a:pPr marL="0" indent="0">
              <a:buNone/>
            </a:pPr>
            <a:r>
              <a:rPr lang="is-IS" sz="1800" dirty="0"/>
              <a:t>•	Síðan beindi ég sjónum mínum að skipulagi og stjórnkerfi. Þetta skiptir máli þótt það eigi ekki að skyggja á fyrri atriði – því skipulagsumræðan er ráðrík, en hún er líka viðráðanlegri, þótt hún sé vissulega erfið. </a:t>
            </a:r>
          </a:p>
          <a:p>
            <a:pPr marL="0" indent="0">
              <a:buNone/>
            </a:pPr>
            <a:r>
              <a:rPr lang="is-IS" sz="1800" dirty="0"/>
              <a:t>•	Fyrst verður að tryggja þekkingu kennara til þess að endurnýja stöðugt þekkingu sína– nýjar hugmyndir um starfsþróun gefa von, en ég trúin engu í því efni fyrr en ég sé þann fjárhagslega og kerfislega bakhjarl sem til þarf. Þetta ferðalag gengur alltof hægt.</a:t>
            </a:r>
          </a:p>
          <a:p>
            <a:pPr marL="0" indent="0">
              <a:buNone/>
            </a:pPr>
            <a:r>
              <a:rPr lang="is-IS" sz="1800" dirty="0"/>
              <a:t>•	Það verður líka að taka á því hver eigi að vera hlutur sveitarfélaganna og hvaða fjárhagslegt bolmagn þau hafi til þess að fylgja eftir hugmyndum um breytt skólastarf, m.a. innleiðingu nýrrar námskrár, breytta skipan skólastiga, en um svo margt annað sem er í deiglunni. Margt af því tengist líka átaki skólakerfis  sem sinnir öllum nemendum vel (skóli fyrir alla). Hvað sem menn vilja segja um flutning skólans til sveitarfélaganna þá er að mínu mati mikill misbrestur á stuðningi við skólastarfið í sumum sveitarfélaganna og enginn virðist axla ábyrgð á því. Ég tel að ákvörðun stjórnvalda að flytja skólann til sveitarfélaganna hafi í raun kippt </a:t>
            </a:r>
            <a:r>
              <a:rPr lang="is-IS" sz="1800" dirty="0" err="1"/>
              <a:t>fótunum</a:t>
            </a:r>
            <a:r>
              <a:rPr lang="is-IS" sz="1800" dirty="0"/>
              <a:t> undan rekstri flestra fræðsluskrifstofa og stjórnvöldum – alþingi - beri að hlutast til um að fylla það </a:t>
            </a:r>
            <a:r>
              <a:rPr lang="is-IS" sz="1800" dirty="0" err="1"/>
              <a:t>tómarúm</a:t>
            </a:r>
            <a:r>
              <a:rPr lang="is-IS" sz="1800" dirty="0"/>
              <a:t> sem það hafði í för með sér. </a:t>
            </a:r>
          </a:p>
          <a:p>
            <a:pPr marL="0" indent="0">
              <a:buNone/>
            </a:pPr>
            <a:r>
              <a:rPr lang="is-IS" sz="1800" dirty="0"/>
              <a:t>•	Mér finnst mjög jákvætt að Menntamálstofnun, </a:t>
            </a:r>
            <a:r>
              <a:rPr lang="is-IS" sz="1800" dirty="0" smtClean="0"/>
              <a:t>- eins og ég túlka hennar framþróun – ætli góðu heilli </a:t>
            </a:r>
            <a:r>
              <a:rPr lang="is-IS" sz="1800" dirty="0"/>
              <a:t>að beina kröftum sínum að stuðningi frekar en eftirliti – þótt það sé vissulega og eðlilega með - og sýnir í því efni bæði fagmennsku og framsýni. Slík viturleg áhersla getur skipt máli fyrir framþróun margra þátta íslensks skólastarfs. </a:t>
            </a:r>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27</a:t>
            </a:fld>
            <a:endParaRPr lang="en-US" dirty="0"/>
          </a:p>
        </p:txBody>
      </p:sp>
    </p:spTree>
    <p:extLst>
      <p:ext uri="{BB962C8B-B14F-4D97-AF65-F5344CB8AC3E}">
        <p14:creationId xmlns:p14="http://schemas.microsoft.com/office/powerpoint/2010/main" val="311823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flip="none" rotWithShape="1">
            <a:gsLst>
              <a:gs pos="0">
                <a:schemeClr val="accent1">
                  <a:lumMod val="5000"/>
                  <a:lumOff val="95000"/>
                </a:schemeClr>
              </a:gs>
              <a:gs pos="100000">
                <a:srgbClr val="007434"/>
              </a:gs>
            </a:gsLst>
            <a:lin ang="2700000" scaled="1"/>
            <a:tileRect/>
          </a:gradFill>
        </p:spPr>
        <p:txBody>
          <a:bodyPr/>
          <a:lstStyle/>
          <a:p>
            <a:pPr>
              <a:spcBef>
                <a:spcPts val="1200"/>
              </a:spcBef>
            </a:pPr>
            <a:r>
              <a:rPr lang="is-IS" sz="2400" dirty="0"/>
              <a:t>Á hvaða ferðalagi er skólinn?</a:t>
            </a:r>
            <a:endParaRPr lang="is-IS" sz="1800" dirty="0"/>
          </a:p>
        </p:txBody>
      </p:sp>
      <p:sp>
        <p:nvSpPr>
          <p:cNvPr id="468995" name="Rectangle 3"/>
          <p:cNvSpPr>
            <a:spLocks noGrp="1" noChangeArrowheads="1"/>
          </p:cNvSpPr>
          <p:nvPr>
            <p:ph type="body" idx="1"/>
          </p:nvPr>
        </p:nvSpPr>
        <p:spPr>
          <a:xfrm>
            <a:off x="251520" y="980728"/>
            <a:ext cx="8640960" cy="5740748"/>
          </a:xfrm>
          <a:solidFill>
            <a:schemeClr val="bg1"/>
          </a:solidFill>
        </p:spPr>
        <p:txBody>
          <a:bodyPr/>
          <a:lstStyle/>
          <a:p>
            <a:pPr marL="0" indent="0">
              <a:spcBef>
                <a:spcPts val="1200"/>
              </a:spcBef>
              <a:buNone/>
            </a:pPr>
            <a:r>
              <a:rPr lang="is-IS" sz="1800" dirty="0"/>
              <a:t>Skólastarf – menntun – er þess eðlis að það verður einungis frjótt og lifandi og öflugt ef það fær að þróast á vettvangi sínum í sampili nemenda og kennara. Það verður því að gera miklar kröfur til kennara og þeir verða að átta sig vel á byrgð sinni og margþættu hlutverki. </a:t>
            </a:r>
          </a:p>
          <a:p>
            <a:pPr marL="0" indent="0">
              <a:spcBef>
                <a:spcPts val="1200"/>
              </a:spcBef>
              <a:buNone/>
            </a:pPr>
            <a:r>
              <a:rPr lang="is-IS" sz="1800" dirty="0"/>
              <a:t>Sveitarfélög og ráðuneyti verða jafnframt að skilja sína ábyrgð, bæði kerfislega og fjárhagslega til að þetta starf </a:t>
            </a:r>
            <a:r>
              <a:rPr lang="is-IS" sz="1800" dirty="0" err="1"/>
              <a:t>þróist</a:t>
            </a:r>
            <a:r>
              <a:rPr lang="is-IS" sz="1800" dirty="0"/>
              <a:t> stöðugt. Þetta held ég að allir – (flestir) viti. En það er eins og það dugi alls ekki til. Um mikilvæg menntamál er almennt ekki mikill ágreiningur í íslensku samfélagi. Erfiðustu deilumálin eru hvort greiða eigi mikilvæg verkefni af almannafé sveitarfélaga eða ríkisins. Það er eðlilega vandmeðfarið en samt mál sem má kortleggja mjög vel, - og örugglega er hægt að ná samkomulagi. Yfirstjórn menntamála á landsvísu er vitaskuld vel þróuð og frumkvæði sambandsins í umræðu um menntmál hefur tekið stórstígum framförum á undanförnum áratug og skiptir miklu að sú þróun haldi áfram. En það vantar hlekk í keðjuna. </a:t>
            </a:r>
          </a:p>
          <a:p>
            <a:pPr marL="0" indent="0">
              <a:spcBef>
                <a:spcPts val="1200"/>
              </a:spcBef>
              <a:buNone/>
            </a:pPr>
            <a:r>
              <a:rPr lang="is-IS" sz="1800" dirty="0"/>
              <a:t>Það verður að tryggja að málin séu rædd og bæði aðalatriðin og deilumálin séu dregin upp á yfirborðið. Togstreita um ábyrgð og fé eru ekkert viðkvæm mál í lýðræðissamfélagi. Hún er eðlilegur hluti þess, einkum þegar verið er að ráðstafa almannfé og ræða um ábyrgð á samfélagslegum verkefnum og um gæði þeirra. Og úr þessari </a:t>
            </a:r>
            <a:r>
              <a:rPr lang="is-IS" sz="1800" dirty="0" smtClean="0"/>
              <a:t>togstreitu </a:t>
            </a:r>
            <a:r>
              <a:rPr lang="is-IS" sz="1800" dirty="0"/>
              <a:t>er hægt að leysa. </a:t>
            </a:r>
          </a:p>
          <a:p>
            <a:pPr marL="0" indent="0">
              <a:spcBef>
                <a:spcPts val="1200"/>
              </a:spcBef>
              <a:buNone/>
            </a:pPr>
            <a:r>
              <a:rPr lang="is-IS" sz="1800" dirty="0"/>
              <a:t>En samræðan verður að vera framsýn, opin, hreinskiptin. Þegar þeim atriðum sem ég nefndi hefur verið sinnt vel – þá er íslenski skólinn á réttu róli? Gangi ykkur vel. </a:t>
            </a:r>
            <a:endParaRPr lang="is-IS" sz="20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28</a:t>
            </a:fld>
            <a:endParaRPr lang="en-US" dirty="0"/>
          </a:p>
        </p:txBody>
      </p:sp>
    </p:spTree>
    <p:extLst>
      <p:ext uri="{BB962C8B-B14F-4D97-AF65-F5344CB8AC3E}">
        <p14:creationId xmlns:p14="http://schemas.microsoft.com/office/powerpoint/2010/main" val="1477320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319260" cy="6987540"/>
          </a:xfrm>
          <a:prstGeom prst="rect">
            <a:avLst/>
          </a:prstGeom>
        </p:spPr>
      </p:pic>
      <p:sp>
        <p:nvSpPr>
          <p:cNvPr id="2" name="Síðufótarstaðgengill 1"/>
          <p:cNvSpPr>
            <a:spLocks noGrp="1"/>
          </p:cNvSpPr>
          <p:nvPr>
            <p:ph type="ftr" sz="quarter" idx="11"/>
          </p:nvPr>
        </p:nvSpPr>
        <p:spPr/>
        <p:txBody>
          <a:bodyPr/>
          <a:lstStyle/>
          <a:p>
            <a:pPr>
              <a:defRPr/>
            </a:pPr>
            <a:r>
              <a:rPr lang="nb-NO" smtClean="0"/>
              <a:t>JTJ / Skólaþing 2019 - Á réttu róli?</a:t>
            </a:r>
            <a:endParaRPr lang="is-IS" dirty="0"/>
          </a:p>
        </p:txBody>
      </p:sp>
      <p:sp>
        <p:nvSpPr>
          <p:cNvPr id="20482" name="Title 1"/>
          <p:cNvSpPr>
            <a:spLocks noGrp="1"/>
          </p:cNvSpPr>
          <p:nvPr>
            <p:ph type="title"/>
          </p:nvPr>
        </p:nvSpPr>
        <p:spPr>
          <a:xfrm>
            <a:off x="179512" y="332656"/>
            <a:ext cx="2564306" cy="1134040"/>
          </a:xfrm>
        </p:spPr>
        <p:txBody>
          <a:bodyPr/>
          <a:lstStyle/>
          <a:p>
            <a:r>
              <a:rPr lang="is-IS" sz="4000" b="1" dirty="0">
                <a:cs typeface="Arial" charset="0"/>
              </a:rPr>
              <a:t>Takk fyrir</a:t>
            </a:r>
          </a:p>
        </p:txBody>
      </p:sp>
      <p:sp>
        <p:nvSpPr>
          <p:cNvPr id="4" name="Slide Number Placeholder 3"/>
          <p:cNvSpPr>
            <a:spLocks noGrp="1"/>
          </p:cNvSpPr>
          <p:nvPr>
            <p:ph type="sldNum" sz="quarter" idx="12"/>
          </p:nvPr>
        </p:nvSpPr>
        <p:spPr/>
        <p:txBody>
          <a:bodyPr/>
          <a:lstStyle/>
          <a:p>
            <a:pPr>
              <a:defRPr/>
            </a:pPr>
            <a:fld id="{3EA4B7BF-264C-43AF-9B5C-435D93AEAA2A}" type="slidenum">
              <a:rPr lang="en-US" smtClean="0"/>
              <a:pPr>
                <a:defRPr/>
              </a:pPr>
              <a:t>29</a:t>
            </a:fld>
            <a:endParaRPr lang="en-US" dirty="0"/>
          </a:p>
        </p:txBody>
      </p:sp>
    </p:spTree>
    <p:extLst>
      <p:ext uri="{BB962C8B-B14F-4D97-AF65-F5344CB8AC3E}">
        <p14:creationId xmlns:p14="http://schemas.microsoft.com/office/powerpoint/2010/main" val="1138307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dirty="0" smtClean="0"/>
              <a:t>JTJ / </a:t>
            </a:r>
            <a:r>
              <a:rPr lang="en-US" altLang="is-IS" dirty="0" err="1" smtClean="0"/>
              <a:t>Skólaþing</a:t>
            </a:r>
            <a:r>
              <a:rPr lang="en-US" altLang="is-IS" dirty="0" smtClean="0"/>
              <a:t> 2019 - Á </a:t>
            </a:r>
            <a:r>
              <a:rPr lang="en-US" altLang="is-IS" dirty="0" err="1" smtClean="0"/>
              <a:t>réttu</a:t>
            </a:r>
            <a:r>
              <a:rPr lang="en-US" altLang="is-IS" dirty="0" smtClean="0"/>
              <a:t> </a:t>
            </a:r>
            <a:r>
              <a:rPr lang="en-US" altLang="is-IS" dirty="0" err="1" smtClean="0"/>
              <a:t>róli</a:t>
            </a:r>
            <a:r>
              <a:rPr lang="en-US" altLang="is-IS" dirty="0" smtClean="0"/>
              <a:t>?</a:t>
            </a:r>
            <a:endParaRPr lang="en-US" altLang="is-IS" dirty="0"/>
          </a:p>
        </p:txBody>
      </p:sp>
      <p:sp>
        <p:nvSpPr>
          <p:cNvPr id="468994" name="Rectangle 2"/>
          <p:cNvSpPr>
            <a:spLocks noGrp="1" noChangeArrowheads="1"/>
          </p:cNvSpPr>
          <p:nvPr>
            <p:ph type="title"/>
          </p:nvPr>
        </p:nvSpPr>
        <p:spPr>
          <a:xfrm>
            <a:off x="-18458" y="1484784"/>
            <a:ext cx="9144000" cy="980728"/>
          </a:xfrm>
          <a:gradFill flip="none" rotWithShape="1">
            <a:gsLst>
              <a:gs pos="0">
                <a:schemeClr val="accent1">
                  <a:lumMod val="5000"/>
                  <a:lumOff val="95000"/>
                </a:schemeClr>
              </a:gs>
              <a:gs pos="100000">
                <a:schemeClr val="accent6">
                  <a:lumMod val="75000"/>
                </a:schemeClr>
              </a:gs>
            </a:gsLst>
            <a:lin ang="2700000" scaled="1"/>
            <a:tileRect/>
          </a:gradFill>
        </p:spPr>
        <p:txBody>
          <a:bodyPr/>
          <a:lstStyle/>
          <a:p>
            <a:r>
              <a:rPr lang="is-IS" sz="2400" dirty="0" smtClean="0"/>
              <a:t>Samtal fólks, ólíkra hagsmuna og sjónarmiða</a:t>
            </a:r>
            <a:endParaRPr lang="is-IS" sz="24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3</a:t>
            </a:fld>
            <a:endParaRPr lang="en-US" dirty="0"/>
          </a:p>
        </p:txBody>
      </p:sp>
      <p:pic>
        <p:nvPicPr>
          <p:cNvPr id="2" name="Picture 1"/>
          <p:cNvPicPr>
            <a:picLocks noChangeAspect="1"/>
          </p:cNvPicPr>
          <p:nvPr/>
        </p:nvPicPr>
        <p:blipFill>
          <a:blip r:embed="rId3"/>
          <a:stretch>
            <a:fillRect/>
          </a:stretch>
        </p:blipFill>
        <p:spPr>
          <a:xfrm>
            <a:off x="6019800" y="3298166"/>
            <a:ext cx="1828800" cy="2790825"/>
          </a:xfrm>
          <a:prstGeom prst="rect">
            <a:avLst/>
          </a:prstGeom>
        </p:spPr>
      </p:pic>
      <p:sp>
        <p:nvSpPr>
          <p:cNvPr id="4" name="TextBox 3"/>
          <p:cNvSpPr txBox="1"/>
          <p:nvPr/>
        </p:nvSpPr>
        <p:spPr>
          <a:xfrm>
            <a:off x="251521" y="3200401"/>
            <a:ext cx="4536503" cy="3139321"/>
          </a:xfrm>
          <a:prstGeom prst="rect">
            <a:avLst/>
          </a:prstGeom>
          <a:noFill/>
        </p:spPr>
        <p:txBody>
          <a:bodyPr wrap="square" rtlCol="0">
            <a:spAutoFit/>
          </a:bodyPr>
          <a:lstStyle/>
          <a:p>
            <a:pPr marL="285750" indent="-285750">
              <a:buFont typeface="Arial" panose="020B0604020202020204" pitchFamily="34" charset="0"/>
              <a:buChar char="•"/>
            </a:pPr>
            <a:r>
              <a:rPr lang="is-IS" dirty="0" smtClean="0"/>
              <a:t>Fundir, nefndir, samráð, ráðstefnur, skipta litlu ef tölum ekki saman – hlustum ekki hvert á annað. </a:t>
            </a:r>
          </a:p>
          <a:p>
            <a:pPr marL="285750" indent="-285750">
              <a:buFont typeface="Arial" panose="020B0604020202020204" pitchFamily="34" charset="0"/>
              <a:buChar char="•"/>
            </a:pPr>
            <a:endParaRPr lang="is-IS" dirty="0" smtClean="0"/>
          </a:p>
          <a:p>
            <a:pPr marL="285750" indent="-285750">
              <a:buFont typeface="Arial" panose="020B0604020202020204" pitchFamily="34" charset="0"/>
              <a:buChar char="•"/>
            </a:pPr>
            <a:r>
              <a:rPr lang="is-IS" dirty="0" smtClean="0"/>
              <a:t>Við verðum að vanda okkur við skilja hvert annað og viðurkenna - þá skiljanlegu -hagsmuni sem ráða afstöðu og skoðunum.  </a:t>
            </a:r>
          </a:p>
          <a:p>
            <a:pPr marL="285750" indent="-285750">
              <a:buFont typeface="Arial" panose="020B0604020202020204" pitchFamily="34" charset="0"/>
              <a:buChar char="•"/>
            </a:pPr>
            <a:endParaRPr lang="is-IS" dirty="0" smtClean="0"/>
          </a:p>
          <a:p>
            <a:pPr marL="285750" indent="-285750">
              <a:buFont typeface="Arial" panose="020B0604020202020204" pitchFamily="34" charset="0"/>
              <a:buChar char="•"/>
            </a:pPr>
            <a:r>
              <a:rPr lang="is-IS" dirty="0"/>
              <a:t>Samtalið ræktað – fyrir því eru praktísk en ekki rómantísk rök</a:t>
            </a:r>
          </a:p>
        </p:txBody>
      </p:sp>
    </p:spTree>
    <p:extLst>
      <p:ext uri="{BB962C8B-B14F-4D97-AF65-F5344CB8AC3E}">
        <p14:creationId xmlns:p14="http://schemas.microsoft.com/office/powerpoint/2010/main" val="186678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flip="none" rotWithShape="1">
            <a:gsLst>
              <a:gs pos="0">
                <a:schemeClr val="accent1">
                  <a:lumMod val="5000"/>
                  <a:lumOff val="95000"/>
                </a:schemeClr>
              </a:gs>
              <a:gs pos="100000">
                <a:srgbClr val="007434"/>
              </a:gs>
            </a:gsLst>
            <a:lin ang="2700000" scaled="1"/>
            <a:tileRect/>
          </a:gradFill>
        </p:spPr>
        <p:txBody>
          <a:bodyPr/>
          <a:lstStyle/>
          <a:p>
            <a:pPr>
              <a:spcBef>
                <a:spcPts val="600"/>
              </a:spcBef>
            </a:pPr>
            <a:r>
              <a:rPr lang="is-IS" sz="2400" dirty="0" smtClean="0"/>
              <a:t>Nokkrir þættir erindis JTJ – efni – flutt með dæmum –</a:t>
            </a:r>
            <a:br>
              <a:rPr lang="is-IS" sz="2400" dirty="0" smtClean="0"/>
            </a:br>
            <a:r>
              <a:rPr lang="is-IS" sz="2400" dirty="0" smtClean="0"/>
              <a:t>staldrað við *-merkt</a:t>
            </a:r>
            <a:endParaRPr lang="is-IS" sz="2400" dirty="0"/>
          </a:p>
        </p:txBody>
      </p:sp>
      <p:sp>
        <p:nvSpPr>
          <p:cNvPr id="468995" name="Rectangle 3"/>
          <p:cNvSpPr>
            <a:spLocks noGrp="1" noChangeArrowheads="1"/>
          </p:cNvSpPr>
          <p:nvPr>
            <p:ph type="body" idx="1"/>
          </p:nvPr>
        </p:nvSpPr>
        <p:spPr>
          <a:xfrm>
            <a:off x="107504" y="980728"/>
            <a:ext cx="8928992" cy="5740748"/>
          </a:xfrm>
          <a:solidFill>
            <a:schemeClr val="bg1"/>
          </a:solidFill>
        </p:spPr>
        <p:txBody>
          <a:bodyPr/>
          <a:lstStyle/>
          <a:p>
            <a:pPr marL="400050" indent="-400050">
              <a:buAutoNum type="romanUcPeriod"/>
            </a:pPr>
            <a:r>
              <a:rPr lang="is-IS" sz="2000" dirty="0" smtClean="0"/>
              <a:t>Um menntamál – og önnur mál !</a:t>
            </a:r>
          </a:p>
          <a:p>
            <a:pPr marL="800064" lvl="1" indent="-400050">
              <a:buAutoNum type="romanUcPeriod"/>
            </a:pPr>
            <a:r>
              <a:rPr lang="is-IS" sz="1600" dirty="0" smtClean="0"/>
              <a:t>Hvað tilheyrir okkur? Og hver erum við?</a:t>
            </a:r>
          </a:p>
          <a:p>
            <a:pPr marL="800064" lvl="1" indent="-400050">
              <a:buAutoNum type="romanUcPeriod"/>
            </a:pPr>
            <a:r>
              <a:rPr lang="is-IS" sz="1600" dirty="0" smtClean="0"/>
              <a:t>*Skólamál, frístundamál, félagsmál, heilbrigðismál, - efnahagsmál? Yfir hvað ná menntamál?</a:t>
            </a:r>
          </a:p>
          <a:p>
            <a:pPr marL="400050" indent="-400050">
              <a:buAutoNum type="romanUcPeriod"/>
            </a:pPr>
            <a:r>
              <a:rPr lang="is-IS" sz="2000" dirty="0" smtClean="0"/>
              <a:t>Er allt í lagi – þannig lagað - eða allt í ólagi?</a:t>
            </a:r>
          </a:p>
          <a:p>
            <a:pPr marL="800064" lvl="1" indent="-400050">
              <a:buAutoNum type="romanUcPeriod"/>
            </a:pPr>
            <a:r>
              <a:rPr lang="is-IS" sz="1600" dirty="0" smtClean="0"/>
              <a:t>Já, það er margt í nokkuð góðu lagi – nei það er ekki allt í ólagi, langt því frá</a:t>
            </a:r>
          </a:p>
          <a:p>
            <a:pPr marL="800064" lvl="1" indent="-400050">
              <a:buAutoNum type="romanUcPeriod"/>
            </a:pPr>
            <a:r>
              <a:rPr lang="is-IS" sz="1600" dirty="0" smtClean="0"/>
              <a:t>*Nei, það er fjölmargt sem þarf stöðugt að endurbæta – og af mikilli festu</a:t>
            </a:r>
          </a:p>
          <a:p>
            <a:pPr marL="400050" indent="-400050">
              <a:buAutoNum type="romanUcPeriod"/>
            </a:pPr>
            <a:r>
              <a:rPr lang="is-IS" sz="2000" dirty="0" smtClean="0"/>
              <a:t>Þarf að breyta einhverju?</a:t>
            </a:r>
          </a:p>
          <a:p>
            <a:pPr marL="800064" lvl="1" indent="-400050">
              <a:buAutoNum type="romanUcPeriod"/>
            </a:pPr>
            <a:r>
              <a:rPr lang="is-IS" sz="1600" dirty="0" smtClean="0"/>
              <a:t>Nei, það þarf engu að breyta – þess </a:t>
            </a:r>
            <a:r>
              <a:rPr lang="is-IS" sz="1600" b="1" dirty="0" smtClean="0"/>
              <a:t>þarf </a:t>
            </a:r>
            <a:r>
              <a:rPr lang="is-IS" sz="1600" dirty="0" smtClean="0"/>
              <a:t>ekki</a:t>
            </a:r>
          </a:p>
          <a:p>
            <a:pPr marL="800064" lvl="1" indent="-400050">
              <a:buAutoNum type="romanUcPeriod"/>
            </a:pPr>
            <a:r>
              <a:rPr lang="is-IS" sz="1600" dirty="0" smtClean="0"/>
              <a:t>Já, vitaskuld er eðlilegt, skynsamlegt, sanngjarnt að breyta – en hverju þá?</a:t>
            </a:r>
          </a:p>
          <a:p>
            <a:pPr marL="800064" lvl="1" indent="-400050">
              <a:buAutoNum type="romanUcPeriod"/>
            </a:pPr>
            <a:r>
              <a:rPr lang="is-IS" sz="1600" dirty="0" smtClean="0"/>
              <a:t>*Hvenær  og hvernig var </a:t>
            </a:r>
            <a:r>
              <a:rPr lang="is-IS" sz="1600" dirty="0" err="1" smtClean="0"/>
              <a:t>mótuð</a:t>
            </a:r>
            <a:r>
              <a:rPr lang="is-IS" sz="1600" dirty="0" smtClean="0"/>
              <a:t> sú umgjörð og það inntak sem við höfum?</a:t>
            </a:r>
          </a:p>
          <a:p>
            <a:pPr marL="800064" lvl="1" indent="-400050">
              <a:buAutoNum type="romanUcPeriod"/>
            </a:pPr>
            <a:r>
              <a:rPr lang="is-IS" sz="1600" dirty="0" smtClean="0"/>
              <a:t>Gömul umræða JTJ um framtíð menntunar – 1985-2010 – svotil engin breyting</a:t>
            </a:r>
          </a:p>
          <a:p>
            <a:pPr marL="400050" indent="-400050">
              <a:buFont typeface="Arial" charset="0"/>
              <a:buAutoNum type="romanUcPeriod"/>
            </a:pPr>
            <a:r>
              <a:rPr lang="is-IS" sz="2000" dirty="0"/>
              <a:t>Kinkað kolli og yppt </a:t>
            </a:r>
            <a:r>
              <a:rPr lang="is-IS" sz="2000" dirty="0" smtClean="0"/>
              <a:t>öxlum</a:t>
            </a:r>
          </a:p>
          <a:p>
            <a:pPr marL="800064" lvl="1" indent="-400050">
              <a:buFont typeface="Arial" charset="0"/>
              <a:buAutoNum type="romanUcPeriod"/>
            </a:pPr>
            <a:r>
              <a:rPr lang="is-IS" sz="1600" dirty="0" smtClean="0"/>
              <a:t>Það veitist mörgum auðvelt að kinka kolli og samsinna ótal hugmyndum sem upp koma</a:t>
            </a:r>
          </a:p>
          <a:p>
            <a:pPr marL="800064" lvl="1" indent="-400050">
              <a:buFont typeface="Arial" charset="0"/>
              <a:buAutoNum type="romanUcPeriod"/>
            </a:pPr>
            <a:r>
              <a:rPr lang="is-IS" sz="1600" dirty="0" smtClean="0"/>
              <a:t>En síðan er auðveldast að yppta öxlum og ýta frá sér ábyrgð, - eða segjast ætla að hyggja að</a:t>
            </a:r>
          </a:p>
          <a:p>
            <a:pPr marL="800064" lvl="1" indent="-400050">
              <a:buFont typeface="Arial" charset="0"/>
              <a:buAutoNum type="romanUcPeriod"/>
            </a:pPr>
            <a:r>
              <a:rPr lang="is-IS" sz="1600" dirty="0" smtClean="0"/>
              <a:t>*Opnað fyrir umræðu um:  hagsmuni, kreddur, íhaldssemi, þröngsýni – um peninga  - um hugsjónir, kviku, fjölbreytni, traust, ábyrgð, … - um þekkingu (vitneskju og kunnáttu), …</a:t>
            </a:r>
          </a:p>
          <a:p>
            <a:pPr marL="800064" lvl="1" indent="-400050">
              <a:buFont typeface="Arial" charset="0"/>
              <a:buAutoNum type="romanUcPeriod"/>
            </a:pPr>
            <a:r>
              <a:rPr lang="is-IS" sz="1600" dirty="0" smtClean="0"/>
              <a:t>Kannski er samtalið, sem </a:t>
            </a:r>
            <a:r>
              <a:rPr lang="is-IS" sz="1600" dirty="0" err="1" smtClean="0"/>
              <a:t>Platón</a:t>
            </a:r>
            <a:r>
              <a:rPr lang="is-IS" sz="1600" dirty="0" smtClean="0"/>
              <a:t> vakti athygli á fyrir nokkru síðan, enn mikilvægasta verkefni og verkfæri mannsins og kannski er sú færni mikilvægust sem oftast verður útundan: að hlusta vel</a:t>
            </a:r>
            <a:endParaRPr lang="is-IS" sz="16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30</a:t>
            </a:fld>
            <a:endParaRPr lang="en-US" dirty="0"/>
          </a:p>
        </p:txBody>
      </p:sp>
    </p:spTree>
    <p:extLst>
      <p:ext uri="{BB962C8B-B14F-4D97-AF65-F5344CB8AC3E}">
        <p14:creationId xmlns:p14="http://schemas.microsoft.com/office/powerpoint/2010/main" val="2983031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flip="none" rotWithShape="1">
            <a:gsLst>
              <a:gs pos="0">
                <a:schemeClr val="accent1">
                  <a:lumMod val="5000"/>
                  <a:lumOff val="95000"/>
                </a:schemeClr>
              </a:gs>
              <a:gs pos="100000">
                <a:srgbClr val="007434"/>
              </a:gs>
            </a:gsLst>
            <a:lin ang="2700000" scaled="1"/>
            <a:tileRect/>
          </a:gradFill>
        </p:spPr>
        <p:txBody>
          <a:bodyPr/>
          <a:lstStyle/>
          <a:p>
            <a:pPr>
              <a:spcBef>
                <a:spcPts val="600"/>
              </a:spcBef>
            </a:pPr>
            <a:r>
              <a:rPr lang="is-IS" sz="2400" dirty="0" smtClean="0"/>
              <a:t>Nokkrir þættir erindis JTJ – efni – flutt með dæmum –</a:t>
            </a:r>
            <a:br>
              <a:rPr lang="is-IS" sz="2400" dirty="0" smtClean="0"/>
            </a:br>
            <a:r>
              <a:rPr lang="is-IS" sz="2400" dirty="0" smtClean="0"/>
              <a:t>staldrað við *-merkt</a:t>
            </a:r>
            <a:endParaRPr lang="is-IS" sz="2400" dirty="0"/>
          </a:p>
        </p:txBody>
      </p:sp>
      <p:sp>
        <p:nvSpPr>
          <p:cNvPr id="468995" name="Rectangle 3"/>
          <p:cNvSpPr>
            <a:spLocks noGrp="1" noChangeArrowheads="1"/>
          </p:cNvSpPr>
          <p:nvPr>
            <p:ph type="body" idx="1"/>
          </p:nvPr>
        </p:nvSpPr>
        <p:spPr>
          <a:xfrm>
            <a:off x="68239" y="980728"/>
            <a:ext cx="9075761" cy="5740748"/>
          </a:xfrm>
          <a:solidFill>
            <a:schemeClr val="bg1"/>
          </a:solidFill>
        </p:spPr>
        <p:txBody>
          <a:bodyPr/>
          <a:lstStyle/>
          <a:p>
            <a:pPr marL="514350" indent="-514350">
              <a:buFont typeface="+mj-lt"/>
              <a:buAutoNum type="romanUcPeriod" startAt="5"/>
            </a:pPr>
            <a:r>
              <a:rPr lang="is-IS" sz="2000" dirty="0" smtClean="0"/>
              <a:t>*Um </a:t>
            </a:r>
            <a:r>
              <a:rPr lang="is-IS" sz="2000" dirty="0"/>
              <a:t>stjórnun </a:t>
            </a:r>
            <a:r>
              <a:rPr lang="is-IS" sz="2000" dirty="0" smtClean="0"/>
              <a:t>menntamála</a:t>
            </a:r>
          </a:p>
          <a:p>
            <a:pPr marL="914364" lvl="1" indent="-514350">
              <a:buFont typeface="+mj-lt"/>
              <a:buAutoNum type="romanUcPeriod"/>
            </a:pPr>
            <a:r>
              <a:rPr lang="is-IS" sz="1600" dirty="0" smtClean="0"/>
              <a:t>Hvar liggur ábyrgð (m.a. fjármögnun) á hverju? Innleiðingu námskrár, menntun og starfsþróun fagfólks, stuðningi á vettvangi, samstillingu tengdrar starfsemi</a:t>
            </a:r>
          </a:p>
          <a:p>
            <a:pPr marL="914364" lvl="1" indent="-514350">
              <a:buFont typeface="+mj-lt"/>
              <a:buAutoNum type="romanUcPeriod"/>
            </a:pPr>
            <a:r>
              <a:rPr lang="is-IS" sz="1600" dirty="0" smtClean="0"/>
              <a:t>Hlutverk ráðuneytis, Sprotasjóðs, Grunns, …</a:t>
            </a:r>
          </a:p>
          <a:p>
            <a:pPr marL="914364" lvl="1" indent="-514350">
              <a:buFont typeface="+mj-lt"/>
              <a:buAutoNum type="romanUcPeriod"/>
            </a:pPr>
            <a:r>
              <a:rPr lang="is-IS" sz="1600" dirty="0" smtClean="0"/>
              <a:t>Frumkvæði Reykjavíkurborgar – hvað með hina? Frumkvæði félags- og barnamálaráðherra; frumkvæði menntamálaráðuneytis í kjölfar skýrslna um skóla fyrir alla. Afmarkaðri verkefni svo sem átak </a:t>
            </a:r>
            <a:r>
              <a:rPr lang="is-IS" sz="1600" dirty="0"/>
              <a:t>M</a:t>
            </a:r>
            <a:r>
              <a:rPr lang="is-IS" sz="1600" dirty="0" smtClean="0"/>
              <a:t>enntamálstofnunar í lestrarmálum</a:t>
            </a:r>
            <a:endParaRPr lang="is-IS" sz="1600" dirty="0"/>
          </a:p>
          <a:p>
            <a:pPr marL="514350" indent="-514350">
              <a:buFont typeface="+mj-lt"/>
              <a:buAutoNum type="romanUcPeriod" startAt="5"/>
            </a:pPr>
            <a:r>
              <a:rPr lang="is-IS" sz="2000" dirty="0" smtClean="0"/>
              <a:t>*Inntak menntunar</a:t>
            </a:r>
          </a:p>
          <a:p>
            <a:pPr marL="914364" lvl="1" indent="-514350">
              <a:buFont typeface="+mj-lt"/>
              <a:buAutoNum type="romanUcPeriod"/>
            </a:pPr>
            <a:r>
              <a:rPr lang="is-IS" sz="1600" dirty="0" smtClean="0"/>
              <a:t>Viðamesta áskorun nútíma menntakerfis </a:t>
            </a:r>
          </a:p>
          <a:p>
            <a:pPr marL="914364" lvl="1" indent="-514350">
              <a:buFont typeface="+mj-lt"/>
              <a:buAutoNum type="romanUcPeriod"/>
            </a:pPr>
            <a:r>
              <a:rPr lang="is-IS" sz="1600" dirty="0" smtClean="0"/>
              <a:t>Hefur – að mínu mati breyst alltof hægt –  áherslan verið á atriði sem ekki hefur verið brýnt að breyta áhersla á – umgjörð en ekki inntak – sjá þó námskrá og fjölmörg stefnuplögg sveitarfélaga</a:t>
            </a:r>
          </a:p>
          <a:p>
            <a:pPr marL="914364" lvl="1" indent="-514350">
              <a:buFont typeface="+mj-lt"/>
              <a:buAutoNum type="romanUcPeriod"/>
            </a:pPr>
            <a:r>
              <a:rPr lang="is-IS" sz="1600" dirty="0" smtClean="0"/>
              <a:t>Tengja skilum skólastiga  - t.d. 6-6-6-6</a:t>
            </a:r>
          </a:p>
          <a:p>
            <a:pPr marL="514350" indent="-514350">
              <a:buFont typeface="+mj-lt"/>
              <a:buAutoNum type="romanUcPeriod" startAt="5"/>
            </a:pPr>
            <a:r>
              <a:rPr lang="is-IS" sz="2000" dirty="0" smtClean="0"/>
              <a:t>Margir heimar</a:t>
            </a:r>
          </a:p>
          <a:p>
            <a:pPr marL="914364" lvl="1" indent="-514350">
              <a:buFont typeface="+mj-lt"/>
              <a:buAutoNum type="romanUcPeriod"/>
            </a:pPr>
            <a:r>
              <a:rPr lang="is-IS" sz="1600" dirty="0" smtClean="0"/>
              <a:t>Tala ólíkir heimar menntunar saman?</a:t>
            </a:r>
          </a:p>
          <a:p>
            <a:pPr marL="514350" indent="-514350">
              <a:buFont typeface="+mj-lt"/>
              <a:buAutoNum type="romanUcPeriod" startAt="5"/>
            </a:pPr>
            <a:r>
              <a:rPr lang="is-IS" sz="2000" dirty="0" smtClean="0"/>
              <a:t>*</a:t>
            </a:r>
            <a:r>
              <a:rPr lang="is-IS" sz="2000" dirty="0" err="1" smtClean="0"/>
              <a:t>Tæpitungan</a:t>
            </a:r>
            <a:r>
              <a:rPr lang="is-IS" sz="2000" dirty="0" smtClean="0"/>
              <a:t>: Um gagnvirkt samtal um (öll) viðkvæmu eða erfiðu málin</a:t>
            </a:r>
          </a:p>
          <a:p>
            <a:pPr marL="914364" lvl="1" indent="-514350">
              <a:buFont typeface="+mj-lt"/>
              <a:buAutoNum type="romanUcPeriod"/>
            </a:pPr>
            <a:r>
              <a:rPr lang="is-IS" sz="1600" dirty="0" smtClean="0"/>
              <a:t>Hvað tilheyrir menntun</a:t>
            </a:r>
          </a:p>
          <a:p>
            <a:pPr marL="914364" lvl="1" indent="-514350">
              <a:buFont typeface="+mj-lt"/>
              <a:buAutoNum type="romanUcPeriod"/>
            </a:pPr>
            <a:r>
              <a:rPr lang="is-IS" sz="1600" dirty="0" smtClean="0"/>
              <a:t>Hvaða hagsmunir ráða ferðinni – leynt eða ljóst: þeir eru vitaskuld ekki feimnismál</a:t>
            </a:r>
          </a:p>
          <a:p>
            <a:pPr marL="914364" lvl="1" indent="-514350">
              <a:buFont typeface="+mj-lt"/>
              <a:buAutoNum type="romanUcPeriod"/>
            </a:pPr>
            <a:r>
              <a:rPr lang="is-IS" sz="1600" dirty="0" smtClean="0"/>
              <a:t>Hver ber ábyrgð og kostnað – og á hverju  og hvernig er tryggt að þetta tvennt fari ávalt saman?</a:t>
            </a:r>
          </a:p>
          <a:p>
            <a:pPr marL="914364" lvl="1" indent="-514350">
              <a:buFont typeface="+mj-lt"/>
              <a:buAutoNum type="romanUcPeriod"/>
            </a:pPr>
            <a:r>
              <a:rPr lang="is-IS" sz="1600" dirty="0" smtClean="0"/>
              <a:t>Hvaða burði hefur viðkomandi til þess að axla þá ábyrgð sem honum er falin</a:t>
            </a:r>
          </a:p>
          <a:p>
            <a:pPr marL="914364" lvl="1" indent="-514350">
              <a:buFont typeface="+mj-lt"/>
              <a:buAutoNum type="romanUcPeriod"/>
            </a:pPr>
            <a:r>
              <a:rPr lang="is-IS" sz="1600" dirty="0" smtClean="0"/>
              <a:t>Hver ber ábyrgð á samtalinu á milli aðila; hvernig er tryggt að þeir hlusti hver á annan? </a:t>
            </a:r>
          </a:p>
          <a:p>
            <a:pPr marL="400050" indent="-400050">
              <a:buAutoNum type="romanUcPeriod" startAt="5"/>
            </a:pPr>
            <a:endParaRPr lang="is-IS" sz="16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31</a:t>
            </a:fld>
            <a:endParaRPr lang="en-US" dirty="0"/>
          </a:p>
        </p:txBody>
      </p:sp>
    </p:spTree>
    <p:extLst>
      <p:ext uri="{BB962C8B-B14F-4D97-AF65-F5344CB8AC3E}">
        <p14:creationId xmlns:p14="http://schemas.microsoft.com/office/powerpoint/2010/main" val="198012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32</a:t>
            </a:fld>
            <a:endParaRPr lang="en-US" dirty="0"/>
          </a:p>
        </p:txBody>
      </p:sp>
      <p:sp>
        <p:nvSpPr>
          <p:cNvPr id="6" name="Rectangle 3"/>
          <p:cNvSpPr txBox="1">
            <a:spLocks noChangeArrowheads="1"/>
          </p:cNvSpPr>
          <p:nvPr/>
        </p:nvSpPr>
        <p:spPr bwMode="auto">
          <a:xfrm>
            <a:off x="107504" y="116632"/>
            <a:ext cx="9144000" cy="6604844"/>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r>
              <a:rPr lang="is-IS" sz="1200" dirty="0" smtClean="0"/>
              <a:t>Sjá mikilvægar áherslur </a:t>
            </a:r>
            <a:r>
              <a:rPr lang="is-IS" sz="1200" dirty="0"/>
              <a:t>ráðuneyta </a:t>
            </a:r>
          </a:p>
          <a:p>
            <a:r>
              <a:rPr lang="is-IS" sz="1200" dirty="0"/>
              <a:t> </a:t>
            </a:r>
          </a:p>
          <a:p>
            <a:r>
              <a:rPr lang="is-IS" sz="1200" u="sng" dirty="0">
                <a:hlinkClick r:id="rId3"/>
              </a:rPr>
              <a:t>https://www.stjornarradid.is/verkefni/allar-frettir/frett/2018/06/26/Mannafla-og-faernispar-a-islenskum-vinnumarkadi</a:t>
            </a:r>
            <a:r>
              <a:rPr lang="is-IS" sz="1200" u="sng" dirty="0" smtClean="0">
                <a:hlinkClick r:id="rId3"/>
              </a:rPr>
              <a:t>/</a:t>
            </a:r>
            <a:endParaRPr lang="is-IS" sz="1200" dirty="0"/>
          </a:p>
          <a:p>
            <a:r>
              <a:rPr lang="is-IS" sz="1200" u="sng" dirty="0">
                <a:hlinkClick r:id="rId4"/>
              </a:rPr>
              <a:t>https://www.stjornarradid.is/efst-a-baugi/frettir/stok-frett/2018/08/09/Motun-menntastefnu-Islands-til-arsins-2030-fundarod-i-haust/</a:t>
            </a:r>
            <a:endParaRPr lang="is-IS" sz="1200" dirty="0"/>
          </a:p>
          <a:p>
            <a:r>
              <a:rPr lang="is-IS" sz="1200" dirty="0"/>
              <a:t> </a:t>
            </a:r>
          </a:p>
          <a:p>
            <a:pPr marL="0" indent="0">
              <a:buNone/>
            </a:pPr>
            <a:r>
              <a:rPr lang="is-IS" sz="1200" dirty="0"/>
              <a:t> </a:t>
            </a:r>
          </a:p>
          <a:p>
            <a:pPr marL="0" indent="0">
              <a:buNone/>
            </a:pPr>
            <a:r>
              <a:rPr lang="is-IS" sz="1200" dirty="0"/>
              <a:t>Hef verið að skoða margvíslega umræðu um framtíðina almennt, og til er vitaskuld næstum </a:t>
            </a:r>
            <a:r>
              <a:rPr lang="is-IS" sz="1200" dirty="0" err="1"/>
              <a:t>óendanlega</a:t>
            </a:r>
            <a:r>
              <a:rPr lang="is-IS" sz="1200" dirty="0"/>
              <a:t> mikið, fannst </a:t>
            </a:r>
            <a:r>
              <a:rPr lang="is-IS" sz="1200" dirty="0" smtClean="0"/>
              <a:t>þó sérstaklega áhugaverður </a:t>
            </a:r>
            <a:r>
              <a:rPr lang="is-IS" sz="1200" dirty="0"/>
              <a:t>fyrirlestur Keri </a:t>
            </a:r>
            <a:r>
              <a:rPr lang="is-IS" sz="1200" dirty="0" err="1"/>
              <a:t>Facer</a:t>
            </a:r>
            <a:r>
              <a:rPr lang="is-IS" sz="1200" dirty="0"/>
              <a:t>, </a:t>
            </a:r>
            <a:r>
              <a:rPr lang="is-IS" sz="1200" dirty="0" smtClean="0"/>
              <a:t>en </a:t>
            </a:r>
            <a:r>
              <a:rPr lang="is-IS" sz="1200" dirty="0"/>
              <a:t>hún tengir þessar pælingar við menntun í meira mæli en oftast er gert Youtube,  </a:t>
            </a:r>
            <a:r>
              <a:rPr lang="is-IS" sz="1200" u="sng" dirty="0">
                <a:hlinkClick r:id="rId5"/>
              </a:rPr>
              <a:t>https://www.youtube.com/watch?v=NLoW1WhI3BY</a:t>
            </a:r>
            <a:r>
              <a:rPr lang="is-IS" sz="1200" dirty="0"/>
              <a:t> </a:t>
            </a:r>
          </a:p>
          <a:p>
            <a:r>
              <a:rPr lang="is-IS" sz="1200" dirty="0"/>
              <a:t> </a:t>
            </a:r>
          </a:p>
          <a:p>
            <a:pPr marL="0" indent="0">
              <a:buNone/>
            </a:pPr>
            <a:r>
              <a:rPr lang="is-IS" sz="1200" dirty="0"/>
              <a:t>Mikið er rætt um menntun og atvinnulíf, m.a. tengsl PISA við þá hluti, en ekki síður hvað mikið „21st </a:t>
            </a:r>
            <a:r>
              <a:rPr lang="is-IS" sz="1200" dirty="0" err="1"/>
              <a:t>century</a:t>
            </a:r>
            <a:r>
              <a:rPr lang="is-IS" sz="1200" dirty="0"/>
              <a:t> </a:t>
            </a:r>
            <a:r>
              <a:rPr lang="is-IS" sz="1200" dirty="0" err="1"/>
              <a:t>skills</a:t>
            </a:r>
            <a:r>
              <a:rPr lang="is-IS" sz="1200" dirty="0"/>
              <a:t>“ eigi heima í menntun og áherslum Asíuþjóðanna hefur verið á þessi tengsl. Hve mikið á menntakerfið að beina sjónum sínum að menntun og þá hvernig??</a:t>
            </a:r>
          </a:p>
          <a:p>
            <a:r>
              <a:rPr lang="is-IS" sz="1200" dirty="0"/>
              <a:t> </a:t>
            </a:r>
          </a:p>
          <a:p>
            <a:pPr marL="0" indent="0">
              <a:buNone/>
            </a:pPr>
            <a:r>
              <a:rPr lang="is-IS" sz="1200" dirty="0"/>
              <a:t>Ég hef verið að skoða frábært efni frá Viðskiptaþingi sem mér finnst mjög gagnlegt, ekki síst fyrirlestur </a:t>
            </a:r>
            <a:r>
              <a:rPr lang="is-IS" sz="1200" dirty="0" err="1"/>
              <a:t>Bartons</a:t>
            </a:r>
            <a:r>
              <a:rPr lang="is-IS" sz="1200" dirty="0"/>
              <a:t> (athugið að þarna er innifalið miklu meira efni, </a:t>
            </a:r>
            <a:r>
              <a:rPr lang="is-IS" sz="1200" dirty="0" smtClean="0"/>
              <a:t>af öðrum toga)</a:t>
            </a:r>
            <a:endParaRPr lang="is-IS" sz="1200" dirty="0"/>
          </a:p>
          <a:p>
            <a:r>
              <a:rPr lang="is-IS" sz="1200" dirty="0"/>
              <a:t> </a:t>
            </a:r>
          </a:p>
          <a:p>
            <a:pPr marL="0" indent="0">
              <a:buNone/>
            </a:pPr>
            <a:r>
              <a:rPr lang="is-IS" sz="1200" dirty="0"/>
              <a:t>Frá fyrirlestri á Viðskiptaþingi 21.9.2017 </a:t>
            </a:r>
            <a:r>
              <a:rPr lang="is-IS" sz="1200" dirty="0" err="1"/>
              <a:t>Dominic</a:t>
            </a:r>
            <a:r>
              <a:rPr lang="is-IS" sz="1200" dirty="0"/>
              <a:t> </a:t>
            </a:r>
            <a:r>
              <a:rPr lang="is-IS" sz="1200" dirty="0" err="1"/>
              <a:t>Barton</a:t>
            </a:r>
            <a:r>
              <a:rPr lang="is-IS" sz="1200" dirty="0"/>
              <a:t>, forstjóri </a:t>
            </a:r>
            <a:r>
              <a:rPr lang="is-IS" sz="1200" dirty="0" err="1"/>
              <a:t>McKinsey</a:t>
            </a:r>
            <a:r>
              <a:rPr lang="is-IS" sz="1200" dirty="0"/>
              <a:t> &amp; </a:t>
            </a:r>
            <a:r>
              <a:rPr lang="is-IS" sz="1200" dirty="0" err="1"/>
              <a:t>Company</a:t>
            </a:r>
            <a:endParaRPr lang="is-IS" sz="1200" dirty="0"/>
          </a:p>
          <a:p>
            <a:pPr marL="0" indent="0">
              <a:buNone/>
            </a:pPr>
            <a:r>
              <a:rPr lang="is-IS" sz="1200" u="sng" dirty="0">
                <a:hlinkClick r:id="rId6"/>
              </a:rPr>
              <a:t>http://vi.is/malefnastarf/frettir/Bein-utsending-fra-hatidarvidburdi-Vidskiptarads-i-Haskolabioi/</a:t>
            </a:r>
            <a:r>
              <a:rPr lang="is-IS" sz="1200" u="sng" dirty="0"/>
              <a:t> (sjá 29:10 – 1:19) </a:t>
            </a:r>
            <a:endParaRPr lang="is-IS" sz="1200" dirty="0"/>
          </a:p>
          <a:p>
            <a:r>
              <a:rPr lang="is-IS" sz="1200" dirty="0"/>
              <a:t> </a:t>
            </a:r>
          </a:p>
          <a:p>
            <a:pPr marL="0" indent="0">
              <a:buNone/>
            </a:pPr>
            <a:r>
              <a:rPr lang="is-IS" sz="1200" dirty="0"/>
              <a:t>En einnig </a:t>
            </a:r>
            <a:r>
              <a:rPr lang="is-IS" sz="1200" dirty="0" err="1"/>
              <a:t>McAfee</a:t>
            </a:r>
            <a:r>
              <a:rPr lang="is-IS" sz="1200" dirty="0"/>
              <a:t> </a:t>
            </a:r>
            <a:r>
              <a:rPr lang="is-IS" sz="1200" dirty="0" err="1"/>
              <a:t>feb</a:t>
            </a:r>
            <a:r>
              <a:rPr lang="is-IS" sz="1200" dirty="0"/>
              <a:t> 2018</a:t>
            </a:r>
          </a:p>
          <a:p>
            <a:pPr marL="0" indent="0">
              <a:buNone/>
            </a:pPr>
            <a:r>
              <a:rPr lang="is-IS" sz="1200" u="sng" dirty="0">
                <a:hlinkClick r:id="rId7"/>
              </a:rPr>
              <a:t>http://vi.is/malefnastarf/frettir/erindi-vidskiptathings-2018-adgengileg/</a:t>
            </a:r>
            <a:r>
              <a:rPr lang="is-IS" sz="1200" u="sng" dirty="0"/>
              <a:t>    Efst til vinstri í kynningunni er listi yfir einstök erindi. </a:t>
            </a:r>
            <a:endParaRPr lang="is-IS" sz="1200" dirty="0"/>
          </a:p>
          <a:p>
            <a:r>
              <a:rPr lang="is-IS" sz="1200" dirty="0"/>
              <a:t> </a:t>
            </a:r>
          </a:p>
          <a:p>
            <a:r>
              <a:rPr lang="is-IS" sz="1200" dirty="0"/>
              <a:t>Dæmi um efni</a:t>
            </a:r>
          </a:p>
          <a:p>
            <a:r>
              <a:rPr lang="is-IS" sz="1200" u="sng" dirty="0">
                <a:hlinkClick r:id="rId8"/>
              </a:rPr>
              <a:t>https://arxiv.org/pdf/1705.08807.pdf</a:t>
            </a:r>
            <a:r>
              <a:rPr lang="is-IS" sz="1200" u="sng" dirty="0"/>
              <a:t> </a:t>
            </a:r>
            <a:r>
              <a:rPr lang="is-IS" sz="1200" dirty="0"/>
              <a:t>en þetta er meira tengt gervigreindinni, sem er annað</a:t>
            </a:r>
          </a:p>
          <a:p>
            <a:r>
              <a:rPr lang="is-IS" sz="1200" dirty="0"/>
              <a:t> </a:t>
            </a:r>
          </a:p>
          <a:p>
            <a:pPr marL="0" indent="0">
              <a:buNone/>
            </a:pPr>
            <a:r>
              <a:rPr lang="is-IS" sz="1200" u="sng" dirty="0"/>
              <a:t>Hef oft stuðst við þessa skýrslu í umræðu tækniþróunina, m.a. það sem kemur fram á mynd 1, en einnig í punktum 13-15: </a:t>
            </a:r>
            <a:endParaRPr lang="is-IS" sz="1200" dirty="0"/>
          </a:p>
          <a:p>
            <a:pPr marL="0" indent="0">
              <a:buNone/>
            </a:pPr>
            <a:r>
              <a:rPr lang="is-IS" sz="1200" u="sng" dirty="0">
                <a:hlinkClick r:id="rId9"/>
              </a:rPr>
              <a:t>http://www3.weforum.org/docs/WEF_GAC15_Technological_Tipping_Points_report_2015.pdf</a:t>
            </a:r>
            <a:r>
              <a:rPr lang="is-IS" sz="1200" dirty="0"/>
              <a:t>  </a:t>
            </a:r>
          </a:p>
          <a:p>
            <a:r>
              <a:rPr lang="is-IS" sz="1200" dirty="0"/>
              <a:t> </a:t>
            </a:r>
          </a:p>
          <a:p>
            <a:pPr marL="0" indent="0">
              <a:buNone/>
            </a:pPr>
            <a:r>
              <a:rPr lang="is-IS" sz="1200" dirty="0"/>
              <a:t>(eða endalaust: </a:t>
            </a:r>
            <a:r>
              <a:rPr lang="is-IS" sz="1200" u="sng" dirty="0">
                <a:hlinkClick r:id="rId10"/>
              </a:rPr>
              <a:t>https://www.businessinsider.com/technology-tipping-points-we-will-reach-by-2030-2016-11#the-first-3d-printed-car-will-be-in-production-by-2022-5</a:t>
            </a:r>
            <a:r>
              <a:rPr lang="is-IS" sz="1200" dirty="0"/>
              <a:t> )</a:t>
            </a:r>
          </a:p>
          <a:p>
            <a:pPr marL="0" indent="0">
              <a:spcBef>
                <a:spcPts val="1200"/>
              </a:spcBef>
              <a:buNone/>
            </a:pPr>
            <a:endParaRPr lang="is-IS" sz="1600" kern="0" dirty="0"/>
          </a:p>
          <a:p>
            <a:pPr marL="0" indent="0">
              <a:spcBef>
                <a:spcPts val="1200"/>
              </a:spcBef>
              <a:buNone/>
            </a:pPr>
            <a:endParaRPr lang="is-IS" sz="1600" kern="0" dirty="0"/>
          </a:p>
        </p:txBody>
      </p:sp>
    </p:spTree>
    <p:extLst>
      <p:ext uri="{BB962C8B-B14F-4D97-AF65-F5344CB8AC3E}">
        <p14:creationId xmlns:p14="http://schemas.microsoft.com/office/powerpoint/2010/main" val="27628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33</a:t>
            </a:fld>
            <a:endParaRPr lang="en-US" dirty="0"/>
          </a:p>
        </p:txBody>
      </p:sp>
      <p:sp>
        <p:nvSpPr>
          <p:cNvPr id="6" name="Rectangle 3"/>
          <p:cNvSpPr txBox="1">
            <a:spLocks noChangeArrowheads="1"/>
          </p:cNvSpPr>
          <p:nvPr/>
        </p:nvSpPr>
        <p:spPr bwMode="auto">
          <a:xfrm>
            <a:off x="107504" y="116632"/>
            <a:ext cx="9144000" cy="6604844"/>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buNone/>
            </a:pPr>
            <a:r>
              <a:rPr lang="is-IS" sz="1200" b="1" dirty="0" smtClean="0"/>
              <a:t>Til minnis, einkum tengt menntun og atvinnulífi </a:t>
            </a:r>
          </a:p>
          <a:p>
            <a:pPr marL="0" indent="0">
              <a:buNone/>
            </a:pPr>
            <a:r>
              <a:rPr lang="is-IS" sz="1200" b="1" dirty="0" smtClean="0"/>
              <a:t>Ýmislegt</a:t>
            </a:r>
            <a:r>
              <a:rPr lang="is-IS" sz="1200" b="1" dirty="0"/>
              <a:t>	</a:t>
            </a:r>
            <a:r>
              <a:rPr lang="is-IS" sz="1200" dirty="0"/>
              <a:t>Mjög gagnlegt yfirlit, m.a. um muninn á </a:t>
            </a:r>
            <a:r>
              <a:rPr lang="is-IS" sz="1200" dirty="0" err="1"/>
              <a:t>enabling</a:t>
            </a:r>
            <a:r>
              <a:rPr lang="is-IS" sz="1200" dirty="0"/>
              <a:t> and </a:t>
            </a:r>
            <a:r>
              <a:rPr lang="is-IS" sz="1200" dirty="0" err="1"/>
              <a:t>replacing</a:t>
            </a:r>
            <a:r>
              <a:rPr lang="is-IS" sz="1200" dirty="0"/>
              <a:t> </a:t>
            </a:r>
            <a:r>
              <a:rPr lang="is-IS" sz="1200" dirty="0" err="1"/>
              <a:t>technology</a:t>
            </a:r>
            <a:r>
              <a:rPr lang="is-IS" sz="1200" dirty="0"/>
              <a:t>: </a:t>
            </a:r>
            <a:r>
              <a:rPr lang="is-IS" sz="1200" u="sng" dirty="0">
                <a:hlinkClick r:id="rId3"/>
              </a:rPr>
              <a:t>https://www.technologyreview.com/video/611363/ais-economic-impact/</a:t>
            </a:r>
            <a:endParaRPr lang="is-IS" sz="1200" dirty="0"/>
          </a:p>
          <a:p>
            <a:r>
              <a:rPr lang="is-IS" sz="1200" dirty="0" err="1"/>
              <a:t>Daron</a:t>
            </a:r>
            <a:r>
              <a:rPr lang="is-IS" sz="1200" dirty="0"/>
              <a:t> </a:t>
            </a:r>
            <a:r>
              <a:rPr lang="is-IS" sz="1200" dirty="0" err="1"/>
              <a:t>Acemoglu</a:t>
            </a:r>
            <a:r>
              <a:rPr lang="is-IS" sz="1200" dirty="0"/>
              <a:t> takes a </a:t>
            </a:r>
            <a:r>
              <a:rPr lang="is-IS" sz="1200" dirty="0" err="1"/>
              <a:t>look</a:t>
            </a:r>
            <a:r>
              <a:rPr lang="is-IS" sz="1200" dirty="0"/>
              <a:t> at </a:t>
            </a:r>
            <a:r>
              <a:rPr lang="is-IS" sz="1200" dirty="0" err="1"/>
              <a:t>the</a:t>
            </a:r>
            <a:r>
              <a:rPr lang="is-IS" sz="1200" dirty="0"/>
              <a:t> </a:t>
            </a:r>
            <a:r>
              <a:rPr lang="is-IS" sz="1200" dirty="0" err="1"/>
              <a:t>link</a:t>
            </a:r>
            <a:r>
              <a:rPr lang="is-IS" sz="1200" dirty="0"/>
              <a:t> </a:t>
            </a:r>
            <a:r>
              <a:rPr lang="is-IS" sz="1200" dirty="0" err="1"/>
              <a:t>between</a:t>
            </a:r>
            <a:r>
              <a:rPr lang="is-IS" sz="1200" dirty="0"/>
              <a:t> </a:t>
            </a:r>
            <a:r>
              <a:rPr lang="is-IS" sz="1200" dirty="0" err="1"/>
              <a:t>productivity</a:t>
            </a:r>
            <a:r>
              <a:rPr lang="is-IS" sz="1200" dirty="0"/>
              <a:t> and </a:t>
            </a:r>
            <a:r>
              <a:rPr lang="is-IS" sz="1200" dirty="0" err="1"/>
              <a:t>employment</a:t>
            </a:r>
            <a:r>
              <a:rPr lang="is-IS" sz="1200" dirty="0"/>
              <a:t>, and </a:t>
            </a:r>
            <a:r>
              <a:rPr lang="is-IS" sz="1200" dirty="0" err="1"/>
              <a:t>evaluates</a:t>
            </a:r>
            <a:r>
              <a:rPr lang="is-IS" sz="1200" dirty="0"/>
              <a:t> </a:t>
            </a:r>
            <a:r>
              <a:rPr lang="is-IS" sz="1200" dirty="0" err="1"/>
              <a:t>the</a:t>
            </a:r>
            <a:r>
              <a:rPr lang="is-IS" sz="1200" dirty="0"/>
              <a:t> best </a:t>
            </a:r>
            <a:r>
              <a:rPr lang="is-IS" sz="1200" dirty="0" err="1"/>
              <a:t>path</a:t>
            </a:r>
            <a:r>
              <a:rPr lang="is-IS" sz="1200" dirty="0"/>
              <a:t> </a:t>
            </a:r>
            <a:r>
              <a:rPr lang="is-IS" sz="1200" dirty="0" err="1"/>
              <a:t>forward</a:t>
            </a:r>
            <a:r>
              <a:rPr lang="is-IS" sz="1200" dirty="0"/>
              <a:t> </a:t>
            </a:r>
            <a:r>
              <a:rPr lang="is-IS" sz="1200" dirty="0" err="1"/>
              <a:t>through</a:t>
            </a:r>
            <a:r>
              <a:rPr lang="is-IS" sz="1200" dirty="0"/>
              <a:t> </a:t>
            </a:r>
            <a:r>
              <a:rPr lang="is-IS" sz="1200" dirty="0" err="1"/>
              <a:t>this</a:t>
            </a:r>
            <a:r>
              <a:rPr lang="is-IS" sz="1200" dirty="0"/>
              <a:t> </a:t>
            </a:r>
            <a:r>
              <a:rPr lang="is-IS" sz="1200" dirty="0" err="1"/>
              <a:t>time</a:t>
            </a:r>
            <a:r>
              <a:rPr lang="is-IS" sz="1200" dirty="0"/>
              <a:t> of </a:t>
            </a:r>
            <a:r>
              <a:rPr lang="is-IS" sz="1200" dirty="0" err="1"/>
              <a:t>radical</a:t>
            </a:r>
            <a:r>
              <a:rPr lang="is-IS" sz="1200" dirty="0"/>
              <a:t> </a:t>
            </a:r>
            <a:r>
              <a:rPr lang="is-IS" sz="1200" dirty="0" err="1"/>
              <a:t>disruption</a:t>
            </a:r>
            <a:r>
              <a:rPr lang="is-IS" sz="1200" dirty="0"/>
              <a:t> in </a:t>
            </a:r>
            <a:r>
              <a:rPr lang="is-IS" sz="1200" dirty="0" err="1"/>
              <a:t>the</a:t>
            </a:r>
            <a:r>
              <a:rPr lang="is-IS" sz="1200" dirty="0"/>
              <a:t> </a:t>
            </a:r>
            <a:r>
              <a:rPr lang="is-IS" sz="1200" dirty="0" err="1"/>
              <a:t>workplace</a:t>
            </a:r>
            <a:r>
              <a:rPr lang="is-IS" sz="1200" dirty="0" smtClean="0"/>
              <a:t>.</a:t>
            </a:r>
          </a:p>
          <a:p>
            <a:endParaRPr lang="is-IS" sz="1200" dirty="0"/>
          </a:p>
          <a:p>
            <a:r>
              <a:rPr lang="is-IS" sz="1200" dirty="0"/>
              <a:t>Fjölmargar </a:t>
            </a:r>
            <a:r>
              <a:rPr lang="is-IS" sz="1200" dirty="0" err="1"/>
              <a:t>stofanir</a:t>
            </a:r>
            <a:r>
              <a:rPr lang="is-IS" sz="1200" dirty="0"/>
              <a:t> sérhæfa sig í umræðu um framtíð atvinnulífs, eða aðrar sem hafa atvinnulíf á sinni könnu. Ég </a:t>
            </a:r>
            <a:r>
              <a:rPr lang="is-IS" sz="1200" dirty="0" smtClean="0"/>
              <a:t>hef </a:t>
            </a:r>
            <a:r>
              <a:rPr lang="is-IS" sz="1200" dirty="0"/>
              <a:t>ekki enn dregið fram þær skýrslur sem kunna að vera áhugaverðastar</a:t>
            </a:r>
            <a:r>
              <a:rPr lang="is-IS" sz="1200" dirty="0" smtClean="0"/>
              <a:t>, en er að skoða þetta. </a:t>
            </a:r>
            <a:endParaRPr lang="is-IS" sz="1200" dirty="0"/>
          </a:p>
          <a:p>
            <a:r>
              <a:rPr lang="is-IS" sz="1200" u="sng" dirty="0"/>
              <a:t>ILO  </a:t>
            </a:r>
            <a:r>
              <a:rPr lang="is-IS" sz="1200" u="sng" dirty="0">
                <a:hlinkClick r:id="rId4"/>
              </a:rPr>
              <a:t>https://www.ilo.org/global/topics/future-of-work/lang--en/index.htm</a:t>
            </a:r>
            <a:endParaRPr lang="is-IS" sz="1200" dirty="0"/>
          </a:p>
          <a:p>
            <a:r>
              <a:rPr lang="is-IS" sz="1200" u="sng" dirty="0"/>
              <a:t>OECD        </a:t>
            </a:r>
            <a:r>
              <a:rPr lang="is-IS" sz="1200" u="sng" dirty="0">
                <a:hlinkClick r:id="rId5"/>
              </a:rPr>
              <a:t>http://www.oecd.org/employment/future-of-work/</a:t>
            </a:r>
            <a:endParaRPr lang="is-IS" sz="1200" dirty="0"/>
          </a:p>
          <a:p>
            <a:r>
              <a:rPr lang="is-IS" sz="1200" dirty="0"/>
              <a:t>BBC           </a:t>
            </a:r>
            <a:r>
              <a:rPr lang="is-IS" sz="1200" u="sng" dirty="0">
                <a:hlinkClick r:id="rId6"/>
              </a:rPr>
              <a:t>https://www.bbc.com/news/business-43343977</a:t>
            </a:r>
            <a:r>
              <a:rPr lang="is-IS" sz="1200" dirty="0"/>
              <a:t> </a:t>
            </a:r>
          </a:p>
          <a:p>
            <a:r>
              <a:rPr lang="is-IS" sz="1200" dirty="0"/>
              <a:t> </a:t>
            </a:r>
          </a:p>
          <a:p>
            <a:r>
              <a:rPr lang="is-IS" sz="1200" dirty="0"/>
              <a:t>Erik </a:t>
            </a:r>
            <a:r>
              <a:rPr lang="is-IS" sz="1200" dirty="0" err="1"/>
              <a:t>Brynjolfsson</a:t>
            </a:r>
            <a:r>
              <a:rPr lang="is-IS" sz="1200" dirty="0"/>
              <a:t>, mikið efni til eftir hann, t.d. </a:t>
            </a:r>
            <a:r>
              <a:rPr lang="is-IS" sz="1200" u="sng" dirty="0">
                <a:hlinkClick r:id="rId7"/>
              </a:rPr>
              <a:t>https://www.youtube.com/watch?v=juxQKwTmGyo</a:t>
            </a:r>
            <a:r>
              <a:rPr lang="is-IS" sz="1200" dirty="0"/>
              <a:t> </a:t>
            </a:r>
          </a:p>
          <a:p>
            <a:r>
              <a:rPr lang="is-IS" sz="1200" dirty="0"/>
              <a:t> </a:t>
            </a:r>
          </a:p>
          <a:p>
            <a:pPr marL="0" indent="0">
              <a:buNone/>
            </a:pPr>
            <a:r>
              <a:rPr lang="is-IS" sz="1200" dirty="0"/>
              <a:t>Nokkrar </a:t>
            </a:r>
            <a:r>
              <a:rPr lang="is-IS" sz="1200" b="1" dirty="0"/>
              <a:t>skýrslur Hagfræðistofnunar</a:t>
            </a:r>
            <a:r>
              <a:rPr lang="is-IS" sz="1200" dirty="0"/>
              <a:t> sem snúa að menntun. Þær undirstrika með einum og öðrum hætti hve mikilvægt hið hagfræðilega sjónarhorn er. </a:t>
            </a:r>
            <a:r>
              <a:rPr lang="is-IS" sz="1200" dirty="0" smtClean="0"/>
              <a:t>Ég </a:t>
            </a:r>
            <a:r>
              <a:rPr lang="is-IS" sz="1200" dirty="0"/>
              <a:t>bendi sérstaklega á </a:t>
            </a:r>
            <a:r>
              <a:rPr lang="is-IS" sz="1200" dirty="0" err="1"/>
              <a:t>skýrslurnar</a:t>
            </a:r>
            <a:r>
              <a:rPr lang="is-IS" sz="1200" dirty="0"/>
              <a:t> frá 1992 og 1997 og svo 2015 og 2018. </a:t>
            </a:r>
          </a:p>
          <a:p>
            <a:r>
              <a:rPr lang="is-IS" sz="1200" dirty="0"/>
              <a:t> </a:t>
            </a:r>
          </a:p>
          <a:p>
            <a:r>
              <a:rPr lang="is-IS" sz="1200" b="1" dirty="0"/>
              <a:t>2018</a:t>
            </a:r>
            <a:r>
              <a:rPr lang="is-IS" sz="1200" dirty="0"/>
              <a:t>	C18:02 </a:t>
            </a:r>
            <a:r>
              <a:rPr lang="is-IS" sz="1200" u="sng" dirty="0">
                <a:hlinkClick r:id="rId8"/>
              </a:rPr>
              <a:t>Færniþörf á vinnumarkaði</a:t>
            </a:r>
            <a:r>
              <a:rPr lang="is-IS" sz="1200" dirty="0"/>
              <a:t> (.</a:t>
            </a:r>
            <a:r>
              <a:rPr lang="is-IS" sz="1200" dirty="0" err="1"/>
              <a:t>pdf</a:t>
            </a:r>
            <a:r>
              <a:rPr lang="is-IS" sz="1200" dirty="0"/>
              <a:t>)</a:t>
            </a:r>
          </a:p>
          <a:p>
            <a:r>
              <a:rPr lang="is-IS" sz="1200" b="1" dirty="0"/>
              <a:t>2016</a:t>
            </a:r>
            <a:r>
              <a:rPr lang="is-IS" sz="1200" dirty="0"/>
              <a:t>	C16:03  </a:t>
            </a:r>
            <a:r>
              <a:rPr lang="is-IS" sz="1200" u="sng" dirty="0">
                <a:hlinkClick r:id="rId9"/>
              </a:rPr>
              <a:t>Frumvarp um námslán og námsstyrki</a:t>
            </a:r>
            <a:r>
              <a:rPr lang="is-IS" sz="1200" dirty="0"/>
              <a:t>(.</a:t>
            </a:r>
            <a:r>
              <a:rPr lang="is-IS" sz="1200" dirty="0" err="1"/>
              <a:t>pdf</a:t>
            </a:r>
            <a:r>
              <a:rPr lang="is-IS" sz="1200" dirty="0"/>
              <a:t>)</a:t>
            </a:r>
          </a:p>
          <a:p>
            <a:r>
              <a:rPr lang="is-IS" sz="1200" b="1" dirty="0"/>
              <a:t>2015</a:t>
            </a:r>
            <a:r>
              <a:rPr lang="is-IS" sz="1200" dirty="0"/>
              <a:t>	C15:03 </a:t>
            </a:r>
            <a:r>
              <a:rPr lang="is-IS" sz="1200" u="sng" dirty="0">
                <a:hlinkClick r:id="rId10"/>
              </a:rPr>
              <a:t>Efnahagsleg áhrif af styttingu framhaldsnáms (.</a:t>
            </a:r>
            <a:r>
              <a:rPr lang="is-IS" sz="1200" u="sng" dirty="0" err="1">
                <a:hlinkClick r:id="rId10"/>
              </a:rPr>
              <a:t>pdf</a:t>
            </a:r>
            <a:r>
              <a:rPr lang="is-IS" sz="1200" u="sng" dirty="0">
                <a:hlinkClick r:id="rId10"/>
              </a:rPr>
              <a:t>)</a:t>
            </a:r>
            <a:endParaRPr lang="is-IS" sz="1200" dirty="0"/>
          </a:p>
          <a:p>
            <a:r>
              <a:rPr lang="is-IS" sz="1200" b="1" dirty="0"/>
              <a:t>2012</a:t>
            </a:r>
            <a:r>
              <a:rPr lang="is-IS" sz="1200" dirty="0"/>
              <a:t>	C12:05 </a:t>
            </a:r>
            <a:r>
              <a:rPr lang="is-IS" sz="1200" u="sng" dirty="0">
                <a:hlinkClick r:id="rId11"/>
              </a:rPr>
              <a:t>Opinber framlög til sjálfstætt rekinna grunnskóla og leikskóla</a:t>
            </a:r>
            <a:r>
              <a:rPr lang="is-IS" sz="1200" dirty="0"/>
              <a:t>. (.</a:t>
            </a:r>
            <a:r>
              <a:rPr lang="is-IS" sz="1200" dirty="0" err="1"/>
              <a:t>pfd</a:t>
            </a:r>
            <a:r>
              <a:rPr lang="is-IS" sz="1200" dirty="0"/>
              <a:t>)</a:t>
            </a:r>
          </a:p>
          <a:p>
            <a:r>
              <a:rPr lang="is-IS" sz="1200" b="1" dirty="0"/>
              <a:t>2010</a:t>
            </a:r>
            <a:r>
              <a:rPr lang="is-IS" sz="1200" dirty="0"/>
              <a:t>	C10:07  </a:t>
            </a:r>
            <a:r>
              <a:rPr lang="is-IS" sz="1200" u="sng" dirty="0">
                <a:hlinkClick r:id="rId12" tooltip="C10:07 Opinber framlög til sjálfstætt rekinna grunnskóla og leikskóla."/>
              </a:rPr>
              <a:t>Opinber framlög til sjálfstætt rekinna grunnskóla og leikskóla</a:t>
            </a:r>
            <a:r>
              <a:rPr lang="is-IS" sz="1200" dirty="0"/>
              <a:t>. (.</a:t>
            </a:r>
            <a:r>
              <a:rPr lang="is-IS" sz="1200" dirty="0" err="1"/>
              <a:t>pdf</a:t>
            </a:r>
            <a:r>
              <a:rPr lang="is-IS" sz="1200" dirty="0"/>
              <a:t>)</a:t>
            </a:r>
          </a:p>
          <a:p>
            <a:r>
              <a:rPr lang="is-IS" sz="1200" b="1" dirty="0"/>
              <a:t>2004</a:t>
            </a:r>
            <a:r>
              <a:rPr lang="is-IS" sz="1200" dirty="0"/>
              <a:t>	C04:10  </a:t>
            </a:r>
            <a:r>
              <a:rPr lang="is-IS" sz="1200" u="sng" dirty="0">
                <a:hlinkClick r:id="rId13" tooltip="Reiknilíkan og nemendafjöldi framhaldsskóla."/>
              </a:rPr>
              <a:t>Reiknilíkan og nemendafjöldi framhaldsskóla</a:t>
            </a:r>
            <a:r>
              <a:rPr lang="is-IS" sz="1200" dirty="0"/>
              <a:t>. (.</a:t>
            </a:r>
            <a:r>
              <a:rPr lang="is-IS" sz="1200" dirty="0" err="1"/>
              <a:t>pdf</a:t>
            </a:r>
            <a:r>
              <a:rPr lang="is-IS" sz="1200" dirty="0"/>
              <a:t>)</a:t>
            </a:r>
          </a:p>
          <a:p>
            <a:r>
              <a:rPr lang="is-IS" sz="1200" b="1" dirty="0"/>
              <a:t>2003</a:t>
            </a:r>
            <a:r>
              <a:rPr lang="is-IS" sz="1200" dirty="0"/>
              <a:t>	C03:07  Menntareikningar.</a:t>
            </a:r>
          </a:p>
          <a:p>
            <a:r>
              <a:rPr lang="is-IS" sz="1200" b="1" dirty="0"/>
              <a:t>1997</a:t>
            </a:r>
            <a:r>
              <a:rPr lang="is-IS" sz="1200" dirty="0"/>
              <a:t>	C97:02  </a:t>
            </a:r>
            <a:r>
              <a:rPr lang="is-IS" sz="1200" u="sng" dirty="0">
                <a:hlinkClick r:id="rId14"/>
              </a:rPr>
              <a:t>Menntun, mannauður og framleiðni.</a:t>
            </a:r>
            <a:endParaRPr lang="is-IS" sz="1200" dirty="0"/>
          </a:p>
          <a:p>
            <a:r>
              <a:rPr lang="is-IS" sz="1200" b="1" dirty="0"/>
              <a:t>1992</a:t>
            </a:r>
            <a:r>
              <a:rPr lang="is-IS" sz="1200" dirty="0"/>
              <a:t>	C92:08  </a:t>
            </a:r>
            <a:r>
              <a:rPr lang="is-IS" sz="1200" u="sng" dirty="0">
                <a:hlinkClick r:id="rId15"/>
              </a:rPr>
              <a:t>Þjóðhagsleg arðsemi menntunar</a:t>
            </a:r>
            <a:r>
              <a:rPr lang="is-IS" sz="1200" dirty="0"/>
              <a:t>. (.</a:t>
            </a:r>
            <a:r>
              <a:rPr lang="is-IS" sz="1200" dirty="0" err="1"/>
              <a:t>pdf</a:t>
            </a:r>
            <a:r>
              <a:rPr lang="is-IS" sz="1200" dirty="0"/>
              <a:t>)</a:t>
            </a:r>
          </a:p>
          <a:p>
            <a:r>
              <a:rPr lang="is-IS" sz="1200" dirty="0" smtClean="0"/>
              <a:t>                 C92:03 </a:t>
            </a:r>
            <a:r>
              <a:rPr lang="is-IS" sz="1200" dirty="0"/>
              <a:t> </a:t>
            </a:r>
            <a:r>
              <a:rPr lang="is-IS" sz="1200" u="sng" dirty="0">
                <a:hlinkClick r:id="rId16"/>
              </a:rPr>
              <a:t>Starfsmenntun og atvinnulífið.</a:t>
            </a:r>
            <a:endParaRPr lang="is-IS" sz="1200" dirty="0"/>
          </a:p>
          <a:p>
            <a:r>
              <a:rPr lang="is-IS" sz="1200" b="1" dirty="0"/>
              <a:t>1991</a:t>
            </a:r>
            <a:r>
              <a:rPr lang="is-IS" sz="1200" dirty="0"/>
              <a:t>	C91:05  </a:t>
            </a:r>
            <a:r>
              <a:rPr lang="is-IS" sz="1200" u="sng" dirty="0">
                <a:hlinkClick r:id="rId17"/>
              </a:rPr>
              <a:t>Þjóðhagsleg hagkvæmni eflingar leikskóla og lengri skóladags í grunnskóla.</a:t>
            </a:r>
            <a:endParaRPr lang="is-IS" sz="1200" dirty="0"/>
          </a:p>
          <a:p>
            <a:pPr marL="0" indent="0">
              <a:spcBef>
                <a:spcPts val="1200"/>
              </a:spcBef>
              <a:buNone/>
            </a:pPr>
            <a:endParaRPr lang="is-IS" sz="1600" kern="0" dirty="0"/>
          </a:p>
          <a:p>
            <a:pPr marL="0" indent="0">
              <a:spcBef>
                <a:spcPts val="1200"/>
              </a:spcBef>
              <a:buNone/>
            </a:pPr>
            <a:endParaRPr lang="is-IS" sz="1600" kern="0" dirty="0"/>
          </a:p>
        </p:txBody>
      </p:sp>
    </p:spTree>
    <p:extLst>
      <p:ext uri="{BB962C8B-B14F-4D97-AF65-F5344CB8AC3E}">
        <p14:creationId xmlns:p14="http://schemas.microsoft.com/office/powerpoint/2010/main" val="1217005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34</a:t>
            </a:fld>
            <a:endParaRPr lang="en-US" dirty="0"/>
          </a:p>
        </p:txBody>
      </p:sp>
      <p:sp>
        <p:nvSpPr>
          <p:cNvPr id="6" name="Rectangle 3"/>
          <p:cNvSpPr txBox="1">
            <a:spLocks noChangeArrowheads="1"/>
          </p:cNvSpPr>
          <p:nvPr/>
        </p:nvSpPr>
        <p:spPr bwMode="auto">
          <a:xfrm>
            <a:off x="107504" y="116632"/>
            <a:ext cx="9144000" cy="6604844"/>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1200"/>
              </a:spcBef>
              <a:buNone/>
            </a:pPr>
            <a:endParaRPr lang="is-IS" sz="1100" dirty="0">
              <a:hlinkClick r:id="rId3"/>
            </a:endParaRPr>
          </a:p>
          <a:p>
            <a:pPr marL="0" indent="0">
              <a:spcBef>
                <a:spcPts val="1200"/>
              </a:spcBef>
              <a:buNone/>
            </a:pPr>
            <a:r>
              <a:rPr lang="is-IS" sz="1100" dirty="0"/>
              <a:t>Skoða</a:t>
            </a:r>
            <a:r>
              <a:rPr lang="is-IS" sz="1100"/>
              <a:t> </a:t>
            </a:r>
            <a:r>
              <a:rPr lang="is-IS" sz="1100" dirty="0"/>
              <a:t>betur gervigreindar áherslurnar – og þá ekki síst hjá stóru tölvufyrirtækjunum og </a:t>
            </a:r>
            <a:r>
              <a:rPr lang="is-IS" sz="1100"/>
              <a:t>svo Pearson</a:t>
            </a:r>
            <a:endParaRPr lang="is-IS" sz="1100" dirty="0">
              <a:hlinkClick r:id="rId3"/>
            </a:endParaRPr>
          </a:p>
          <a:p>
            <a:pPr marL="0" indent="0">
              <a:spcBef>
                <a:spcPts val="1200"/>
              </a:spcBef>
              <a:buNone/>
            </a:pPr>
            <a:r>
              <a:rPr lang="is-IS" sz="1100">
                <a:hlinkClick r:id="rId3"/>
              </a:rPr>
              <a:t>https://www.marketreportgazette.com/2019/08/artificial-intelligence-ai-in-education-market-growing-at-a-cagr-of-38-during-forecast-period-2019-2024-focusing-on-top-key-players-like-ibm-pearson-microsoft-aws-nuance-cognizant-metacog-an/</a:t>
            </a:r>
            <a:endParaRPr lang="is-IS" sz="1100" dirty="0"/>
          </a:p>
          <a:p>
            <a:pPr marL="0" indent="0">
              <a:spcBef>
                <a:spcPts val="1200"/>
              </a:spcBef>
              <a:buNone/>
            </a:pPr>
            <a:endParaRPr lang="is-IS" sz="1100" dirty="0"/>
          </a:p>
          <a:p>
            <a:pPr marL="0" indent="0">
              <a:spcBef>
                <a:spcPts val="1200"/>
              </a:spcBef>
              <a:buNone/>
            </a:pPr>
            <a:r>
              <a:rPr lang="is-IS" sz="1100" dirty="0"/>
              <a:t>Skoða</a:t>
            </a:r>
            <a:r>
              <a:rPr lang="is-IS" sz="1100"/>
              <a:t> </a:t>
            </a:r>
            <a:r>
              <a:rPr lang="is-IS" sz="1100" dirty="0"/>
              <a:t>tímaritin</a:t>
            </a:r>
            <a:endParaRPr lang="is-IS" sz="1100" dirty="0">
              <a:hlinkClick r:id="rId4"/>
            </a:endParaRPr>
          </a:p>
          <a:p>
            <a:pPr marL="0" indent="0">
              <a:spcBef>
                <a:spcPts val="1200"/>
              </a:spcBef>
              <a:buNone/>
            </a:pPr>
            <a:r>
              <a:rPr lang="en-US" sz="1200">
                <a:hlinkClick r:id="rId5"/>
              </a:rPr>
              <a:t>International </a:t>
            </a:r>
            <a:r>
              <a:rPr lang="en-US" sz="1200" dirty="0">
                <a:hlinkClick r:id="rId5"/>
              </a:rPr>
              <a:t>Journal of Artificial Intelligence in Education</a:t>
            </a:r>
            <a:endParaRPr lang="en-US" sz="1200" dirty="0"/>
          </a:p>
          <a:p>
            <a:pPr marL="0" indent="0">
              <a:spcBef>
                <a:spcPts val="1200"/>
              </a:spcBef>
              <a:buNone/>
            </a:pPr>
            <a:r>
              <a:rPr lang="en-US" sz="1200">
                <a:hlinkClick r:id="rId6"/>
              </a:rPr>
              <a:t>International </a:t>
            </a:r>
            <a:r>
              <a:rPr lang="en-US" sz="1200" dirty="0">
                <a:hlinkClick r:id="rId6"/>
              </a:rPr>
              <a:t>Journal of Learning Analytics and Artificial Intelligence for Education (</a:t>
            </a:r>
            <a:r>
              <a:rPr lang="en-US" sz="1200" dirty="0" err="1">
                <a:hlinkClick r:id="rId6"/>
              </a:rPr>
              <a:t>iJAI</a:t>
            </a:r>
            <a:r>
              <a:rPr lang="en-US" sz="1200" dirty="0">
                <a:hlinkClick r:id="rId6"/>
              </a:rPr>
              <a:t>)</a:t>
            </a:r>
            <a:r>
              <a:rPr lang="en-US" sz="1200" dirty="0"/>
              <a:t>   (</a:t>
            </a:r>
            <a:r>
              <a:rPr lang="en-US" sz="1200" dirty="0" err="1"/>
              <a:t>Fyrsta</a:t>
            </a:r>
            <a:r>
              <a:rPr lang="en-US" sz="1200" dirty="0"/>
              <a:t> </a:t>
            </a:r>
            <a:r>
              <a:rPr lang="en-US" sz="1200" dirty="0" err="1"/>
              <a:t>heftið</a:t>
            </a:r>
            <a:r>
              <a:rPr lang="en-US" sz="1200" dirty="0"/>
              <a:t> </a:t>
            </a:r>
            <a:r>
              <a:rPr lang="en-US" sz="1200" dirty="0" err="1"/>
              <a:t>kom</a:t>
            </a:r>
            <a:r>
              <a:rPr lang="en-US" sz="1200" dirty="0"/>
              <a:t> út í </a:t>
            </a:r>
            <a:r>
              <a:rPr lang="en-US" sz="1200" dirty="0" err="1"/>
              <a:t>ágúst</a:t>
            </a:r>
            <a:r>
              <a:rPr lang="en-US" sz="1200" dirty="0"/>
              <a:t> 2019)</a:t>
            </a:r>
          </a:p>
          <a:p>
            <a:pPr marL="0" indent="0">
              <a:spcBef>
                <a:spcPts val="1200"/>
              </a:spcBef>
              <a:buNone/>
            </a:pPr>
            <a:endParaRPr lang="is-IS" sz="1100" dirty="0">
              <a:hlinkClick r:id="rId4"/>
            </a:endParaRPr>
          </a:p>
          <a:p>
            <a:pPr marL="0" indent="0">
              <a:spcBef>
                <a:spcPts val="1200"/>
              </a:spcBef>
              <a:buNone/>
            </a:pPr>
            <a:r>
              <a:rPr lang="is-IS" sz="1100" dirty="0">
                <a:hlinkClick r:id="rId4"/>
              </a:rPr>
              <a:t>http://www.iftf.org/workandlearnfutures/</a:t>
            </a:r>
            <a:endParaRPr lang="is-IS" sz="1100" dirty="0"/>
          </a:p>
          <a:p>
            <a:pPr marL="0" indent="0">
              <a:spcBef>
                <a:spcPts val="1200"/>
              </a:spcBef>
              <a:buNone/>
            </a:pPr>
            <a:r>
              <a:rPr lang="is-IS" sz="1100" dirty="0">
                <a:hlinkClick r:id="rId7"/>
              </a:rPr>
              <a:t>http://www.iftf.org/fileadmin/user_upload/futureskills/downloads/IFTF_FutureSkills_Map.pdf</a:t>
            </a:r>
            <a:endParaRPr lang="is-IS" sz="1100" dirty="0"/>
          </a:p>
          <a:p>
            <a:pPr marL="0" indent="0">
              <a:spcBef>
                <a:spcPts val="1200"/>
              </a:spcBef>
              <a:buNone/>
            </a:pPr>
            <a:endParaRPr lang="is-IS" sz="1600" kern="0" dirty="0"/>
          </a:p>
          <a:p>
            <a:pPr marL="0" indent="0">
              <a:spcBef>
                <a:spcPts val="1200"/>
              </a:spcBef>
              <a:buNone/>
            </a:pPr>
            <a:r>
              <a:rPr lang="is-IS" sz="1600" kern="0" dirty="0"/>
              <a:t>Ósköp</a:t>
            </a:r>
            <a:r>
              <a:rPr lang="is-IS" sz="1600" kern="0"/>
              <a:t> </a:t>
            </a:r>
            <a:r>
              <a:rPr lang="is-IS" sz="1600" kern="0" dirty="0"/>
              <a:t>standard upptalningar (en það eru svo margar </a:t>
            </a:r>
            <a:r>
              <a:rPr lang="is-IS" sz="1600" kern="0"/>
              <a:t>svona til, </a:t>
            </a:r>
            <a:r>
              <a:rPr lang="is-IS" sz="1600" kern="0" dirty="0"/>
              <a:t>þar</a:t>
            </a:r>
            <a:r>
              <a:rPr lang="is-IS" sz="1600" kern="0"/>
              <a:t> </a:t>
            </a:r>
            <a:r>
              <a:rPr lang="is-IS" sz="1600" kern="0" dirty="0"/>
              <a:t>sem </a:t>
            </a:r>
            <a:r>
              <a:rPr lang="is-IS" sz="1600" kern="0"/>
              <a:t>öllu er </a:t>
            </a:r>
            <a:r>
              <a:rPr lang="is-IS" sz="1600" kern="0" dirty="0"/>
              <a:t>hrært</a:t>
            </a:r>
            <a:r>
              <a:rPr lang="is-IS" sz="1600" kern="0"/>
              <a:t> </a:t>
            </a:r>
            <a:r>
              <a:rPr lang="is-IS" sz="1600" kern="0" dirty="0"/>
              <a:t>saman</a:t>
            </a:r>
            <a:r>
              <a:rPr lang="is-IS" sz="1600" kern="0"/>
              <a:t>), en </a:t>
            </a:r>
            <a:r>
              <a:rPr lang="is-IS" sz="1600" kern="0" dirty="0"/>
              <a:t>sumt</a:t>
            </a:r>
            <a:r>
              <a:rPr lang="is-IS" sz="1600" kern="0"/>
              <a:t> mjög íhugunarvert</a:t>
            </a:r>
            <a:endParaRPr lang="is-IS" sz="1600" kern="0" dirty="0"/>
          </a:p>
          <a:p>
            <a:pPr marL="0" indent="0">
              <a:spcBef>
                <a:spcPts val="1200"/>
              </a:spcBef>
              <a:buNone/>
            </a:pPr>
            <a:r>
              <a:rPr lang="is-IS" sz="1600">
                <a:hlinkClick r:id="rId8"/>
              </a:rPr>
              <a:t>https://mdreducation.com/2019/02/13/education-trends-2019/</a:t>
            </a:r>
            <a:r>
              <a:rPr lang="is-IS" sz="1600"/>
              <a:t>   </a:t>
            </a:r>
            <a:r>
              <a:rPr lang="is-IS" sz="1600" dirty="0"/>
              <a:t>(vísað í mjög áhugavert efni</a:t>
            </a:r>
            <a:r>
              <a:rPr lang="is-IS" sz="1600"/>
              <a:t>)</a:t>
            </a:r>
            <a:endParaRPr lang="is-IS" sz="1600" dirty="0"/>
          </a:p>
          <a:p>
            <a:pPr marL="0" indent="0">
              <a:spcBef>
                <a:spcPts val="1200"/>
              </a:spcBef>
              <a:buNone/>
            </a:pPr>
            <a:r>
              <a:rPr lang="is-IS" sz="1600">
                <a:hlinkClick r:id="rId9"/>
              </a:rPr>
              <a:t>https://www.disruptordaily.com/education-trends/</a:t>
            </a:r>
            <a:r>
              <a:rPr lang="is-IS" sz="1600"/>
              <a:t>  </a:t>
            </a:r>
            <a:r>
              <a:rPr lang="is-IS" sz="1600" dirty="0"/>
              <a:t>(Alls kyns skoðanir, en margar undirlagðar af tækni en ekki menntun</a:t>
            </a:r>
            <a:r>
              <a:rPr lang="is-IS" sz="1600"/>
              <a:t>))</a:t>
            </a:r>
            <a:endParaRPr lang="is-IS" sz="1600" dirty="0"/>
          </a:p>
          <a:p>
            <a:pPr marL="0" indent="0">
              <a:spcBef>
                <a:spcPts val="1200"/>
              </a:spcBef>
              <a:buNone/>
            </a:pPr>
            <a:r>
              <a:rPr lang="is-IS" sz="1600" kern="0" dirty="0"/>
              <a:t>Víða</a:t>
            </a:r>
            <a:r>
              <a:rPr lang="is-IS" sz="1600" kern="0"/>
              <a:t> </a:t>
            </a:r>
            <a:r>
              <a:rPr lang="is-IS" sz="1600" kern="0" dirty="0"/>
              <a:t>vikið að SEAD (</a:t>
            </a:r>
            <a:r>
              <a:rPr lang="is-IS" sz="1600" kern="0" dirty="0" err="1"/>
              <a:t>Science</a:t>
            </a:r>
            <a:r>
              <a:rPr lang="is-IS" sz="1600" kern="0" dirty="0"/>
              <a:t>, </a:t>
            </a:r>
            <a:r>
              <a:rPr lang="is-IS" sz="1600" kern="0" dirty="0" err="1"/>
              <a:t>engineering</a:t>
            </a:r>
            <a:r>
              <a:rPr lang="is-IS" sz="1600" kern="0" dirty="0"/>
              <a:t>, art, </a:t>
            </a:r>
            <a:r>
              <a:rPr lang="is-IS" sz="1600" kern="0" dirty="0" err="1"/>
              <a:t>design</a:t>
            </a:r>
            <a:r>
              <a:rPr lang="is-IS" sz="1600" kern="0" dirty="0"/>
              <a:t>) eða STEAM </a:t>
            </a:r>
            <a:r>
              <a:rPr lang="is-IS" sz="1600" kern="0"/>
              <a:t>(science, technology, </a:t>
            </a:r>
            <a:r>
              <a:rPr lang="is-IS" sz="1600" kern="0" dirty="0"/>
              <a:t>art</a:t>
            </a:r>
            <a:r>
              <a:rPr lang="is-IS" sz="1600" kern="0"/>
              <a:t>, </a:t>
            </a:r>
            <a:r>
              <a:rPr lang="is-IS" sz="1600" kern="0" dirty="0" err="1"/>
              <a:t>mathematics</a:t>
            </a:r>
            <a:r>
              <a:rPr lang="is-IS" sz="1600" kern="0" dirty="0"/>
              <a:t>) í stað STEM (eða </a:t>
            </a:r>
            <a:r>
              <a:rPr lang="is-IS" sz="1600" kern="0"/>
              <a:t>STEMM - medicine</a:t>
            </a:r>
            <a:r>
              <a:rPr lang="is-IS" sz="1600" kern="0" dirty="0"/>
              <a:t>) – skoða vel </a:t>
            </a:r>
            <a:r>
              <a:rPr lang="is-IS" sz="1600" kern="0" err="1">
                <a:hlinkClick r:id="rId10"/>
              </a:rPr>
              <a:t>Leonardo</a:t>
            </a:r>
            <a:r>
              <a:rPr lang="is-IS" sz="1600" kern="0"/>
              <a:t> tímaritið</a:t>
            </a:r>
            <a:endParaRPr lang="is-IS" sz="1600" kern="0" dirty="0"/>
          </a:p>
          <a:p>
            <a:pPr marL="0" indent="0">
              <a:spcBef>
                <a:spcPts val="1200"/>
              </a:spcBef>
              <a:buNone/>
            </a:pPr>
            <a:endParaRPr lang="is-IS" sz="1600" kern="0" dirty="0"/>
          </a:p>
        </p:txBody>
      </p:sp>
    </p:spTree>
    <p:extLst>
      <p:ext uri="{BB962C8B-B14F-4D97-AF65-F5344CB8AC3E}">
        <p14:creationId xmlns:p14="http://schemas.microsoft.com/office/powerpoint/2010/main" val="3720288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flip="none" rotWithShape="1">
            <a:gsLst>
              <a:gs pos="0">
                <a:schemeClr val="accent1">
                  <a:lumMod val="5000"/>
                  <a:lumOff val="95000"/>
                </a:schemeClr>
              </a:gs>
              <a:gs pos="100000">
                <a:srgbClr val="007434"/>
              </a:gs>
            </a:gsLst>
            <a:lin ang="2700000" scaled="1"/>
            <a:tileRect/>
          </a:gradFill>
        </p:spPr>
        <p:txBody>
          <a:bodyPr/>
          <a:lstStyle/>
          <a:p>
            <a:r>
              <a:rPr lang="is-IS" sz="2400" dirty="0" err="1" smtClean="0"/>
              <a:t>Tæpitungan</a:t>
            </a:r>
            <a:r>
              <a:rPr lang="is-IS" sz="2400" dirty="0"/>
              <a:t>: Um gagnvirkt samtal um (öll) viðkvæmu eða erfiðu málin</a:t>
            </a:r>
          </a:p>
        </p:txBody>
      </p:sp>
      <p:sp>
        <p:nvSpPr>
          <p:cNvPr id="468995" name="Rectangle 3"/>
          <p:cNvSpPr>
            <a:spLocks noGrp="1" noChangeArrowheads="1"/>
          </p:cNvSpPr>
          <p:nvPr>
            <p:ph type="body" idx="1"/>
          </p:nvPr>
        </p:nvSpPr>
        <p:spPr>
          <a:xfrm>
            <a:off x="68239" y="980728"/>
            <a:ext cx="9075761" cy="5740748"/>
          </a:xfrm>
          <a:solidFill>
            <a:schemeClr val="bg1"/>
          </a:solidFill>
        </p:spPr>
        <p:txBody>
          <a:bodyPr/>
          <a:lstStyle/>
          <a:p>
            <a:pPr marL="514350" indent="-514350">
              <a:buFont typeface="+mj-lt"/>
              <a:buAutoNum type="romanUcPeriod" startAt="5"/>
            </a:pPr>
            <a:endParaRPr lang="is-IS" sz="2000" dirty="0" smtClean="0"/>
          </a:p>
          <a:p>
            <a:pPr marL="914364" lvl="1" indent="-514350">
              <a:buFont typeface="+mj-lt"/>
              <a:buAutoNum type="romanUcPeriod"/>
            </a:pPr>
            <a:r>
              <a:rPr lang="is-IS" sz="1600" dirty="0" smtClean="0"/>
              <a:t>Hvað tilheyrir menntun</a:t>
            </a:r>
          </a:p>
          <a:p>
            <a:pPr marL="914364" lvl="1" indent="-514350">
              <a:buFont typeface="+mj-lt"/>
              <a:buAutoNum type="romanUcPeriod"/>
            </a:pPr>
            <a:r>
              <a:rPr lang="is-IS" sz="1600" dirty="0" smtClean="0"/>
              <a:t>Hvaða hagsmunir ráða ferðinni – leynt eða ljóst: þeir eru vitaskuld ekki feimnismál</a:t>
            </a:r>
          </a:p>
          <a:p>
            <a:pPr marL="914364" lvl="1" indent="-514350">
              <a:buFont typeface="+mj-lt"/>
              <a:buAutoNum type="romanUcPeriod"/>
            </a:pPr>
            <a:r>
              <a:rPr lang="is-IS" sz="1600" dirty="0" smtClean="0"/>
              <a:t>Hver ber ábyrgð og kostnað – og á hverju  og hvernig er tryggt að þetta tvennt fari ávalt saman?</a:t>
            </a:r>
          </a:p>
          <a:p>
            <a:pPr marL="914364" lvl="1" indent="-514350">
              <a:buFont typeface="+mj-lt"/>
              <a:buAutoNum type="romanUcPeriod"/>
            </a:pPr>
            <a:r>
              <a:rPr lang="is-IS" sz="1600" dirty="0" smtClean="0"/>
              <a:t>Hvaða burði hefur viðkomandi til þess að axla þá ábyrgð sem honum er falin</a:t>
            </a:r>
          </a:p>
          <a:p>
            <a:pPr marL="914364" lvl="1" indent="-514350">
              <a:buFont typeface="+mj-lt"/>
              <a:buAutoNum type="romanUcPeriod"/>
            </a:pPr>
            <a:r>
              <a:rPr lang="is-IS" sz="1600" dirty="0" smtClean="0"/>
              <a:t>Hver ber ábyrgð á samtalinu á milli aðila; hvernig er tryggt að þeir hlusti hver á annan? </a:t>
            </a:r>
          </a:p>
          <a:p>
            <a:pPr marL="400050" indent="-400050">
              <a:buAutoNum type="romanUcPeriod" startAt="5"/>
            </a:pPr>
            <a:endParaRPr lang="is-IS" sz="16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35</a:t>
            </a:fld>
            <a:endParaRPr lang="en-US" dirty="0"/>
          </a:p>
        </p:txBody>
      </p:sp>
    </p:spTree>
    <p:extLst>
      <p:ext uri="{BB962C8B-B14F-4D97-AF65-F5344CB8AC3E}">
        <p14:creationId xmlns:p14="http://schemas.microsoft.com/office/powerpoint/2010/main" val="361719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flip="none" rotWithShape="1">
            <a:gsLst>
              <a:gs pos="0">
                <a:schemeClr val="accent1">
                  <a:lumMod val="5000"/>
                  <a:lumOff val="95000"/>
                </a:schemeClr>
              </a:gs>
              <a:gs pos="100000">
                <a:srgbClr val="007434"/>
              </a:gs>
            </a:gsLst>
            <a:lin ang="2700000" scaled="1"/>
            <a:tileRect/>
          </a:gradFill>
        </p:spPr>
        <p:txBody>
          <a:bodyPr/>
          <a:lstStyle/>
          <a:p>
            <a:r>
              <a:rPr lang="is-IS" sz="2400" dirty="0"/>
              <a:t>Kinkað kolli og yppt öxlum</a:t>
            </a:r>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36</a:t>
            </a:fld>
            <a:endParaRPr lang="en-US" dirty="0"/>
          </a:p>
        </p:txBody>
      </p:sp>
      <p:sp>
        <p:nvSpPr>
          <p:cNvPr id="468995" name="Rectangle 3"/>
          <p:cNvSpPr>
            <a:spLocks noGrp="1" noChangeArrowheads="1"/>
          </p:cNvSpPr>
          <p:nvPr>
            <p:ph type="body" idx="1"/>
          </p:nvPr>
        </p:nvSpPr>
        <p:spPr>
          <a:xfrm>
            <a:off x="0" y="980728"/>
            <a:ext cx="9144000" cy="5877272"/>
          </a:xfrm>
          <a:solidFill>
            <a:schemeClr val="bg1"/>
          </a:solidFill>
        </p:spPr>
        <p:txBody>
          <a:bodyPr/>
          <a:lstStyle/>
          <a:p>
            <a:pPr marL="342900" lvl="1" indent="-342900">
              <a:spcBef>
                <a:spcPts val="600"/>
              </a:spcBef>
            </a:pPr>
            <a:r>
              <a:rPr lang="is-IS" sz="1900" dirty="0" smtClean="0"/>
              <a:t>Við tölum saman, m.a.  á fundum og ráðstefnum, lesum skýrslur og úttektir og það kemur svo margt áhugavert og jafnvel skynsamlegt fram ef grannt er lesið eða hlustað. Og iðulega veitist mörgum  auðvelt að kinka kolli og samsinna ótal hugmyndum sem upp koma. Þetta á við um alla - starfsfólk á vettvangi og alls kyns stjórnendur. </a:t>
            </a:r>
          </a:p>
          <a:p>
            <a:pPr marL="342900" lvl="1" indent="-342900">
              <a:spcBef>
                <a:spcPts val="600"/>
              </a:spcBef>
            </a:pPr>
            <a:r>
              <a:rPr lang="is-IS" sz="1900" dirty="0" smtClean="0"/>
              <a:t>En í framhaldinu tekur við amstur og álag hins daglega starfs; endalaus viðfangsefni sem þarf að glíma við. Hvort sem sagt frá nýjum rannsóknum eða alvarlegum brotalömum þá er sjaldnast auðvelt að bregðast við – ekki ljóst hvað eigi að gera með það sem á borð var borið. Oftast er óljóst hver ber ábyrgð, erfitt að meta hvað þurfi til og sjaldnast er sátt um einhverja tiltekna leið. Síðan er lang oftast spurning um hver eigi að taka á sig undirbúning eða kostnað. </a:t>
            </a:r>
          </a:p>
          <a:p>
            <a:pPr marL="342900" lvl="1" indent="-342900">
              <a:spcBef>
                <a:spcPts val="600"/>
              </a:spcBef>
            </a:pPr>
            <a:r>
              <a:rPr lang="is-IS" sz="1900" dirty="0" smtClean="0"/>
              <a:t>En samt er oftast sátt um að málin þurfi að skoða, en fyrir mér er það oft það sama og að yppta öxlum og ýta frá sér ábyrgð. </a:t>
            </a:r>
          </a:p>
          <a:p>
            <a:pPr marL="342900" lvl="1" indent="-342900">
              <a:spcBef>
                <a:spcPts val="600"/>
              </a:spcBef>
            </a:pPr>
            <a:r>
              <a:rPr lang="is-IS" sz="1900" dirty="0" smtClean="0"/>
              <a:t>Við erum hikandi við – eða jafnvel hrædd við að opna fyrir umræðu um:  hagsmuni, kreddur, íhaldssemi, þröngsýni – um peninga  - um hugsjónir, kviku, fjölbreytni, traust, ábyrgð, … - um þekkingu (vitneskju og kunnáttu), …</a:t>
            </a:r>
          </a:p>
          <a:p>
            <a:pPr marL="342900" lvl="1" indent="-342900">
              <a:spcBef>
                <a:spcPts val="600"/>
              </a:spcBef>
            </a:pPr>
            <a:r>
              <a:rPr lang="is-IS" sz="1900" dirty="0" smtClean="0"/>
              <a:t>Kannski er samtalið, sem </a:t>
            </a:r>
            <a:r>
              <a:rPr lang="is-IS" sz="1900" dirty="0" err="1" smtClean="0"/>
              <a:t>Platón</a:t>
            </a:r>
            <a:r>
              <a:rPr lang="is-IS" sz="1900" dirty="0" smtClean="0"/>
              <a:t> vakti athygli á fyrir nokkru síðan, enn mikilvægasta verkefni og verkfæri mannsins og kannski er sú færni mikilvægust sem oftast verður útundan: að hlusta vel.</a:t>
            </a:r>
            <a:endParaRPr lang="is-IS" sz="1900" dirty="0"/>
          </a:p>
        </p:txBody>
      </p:sp>
    </p:spTree>
    <p:extLst>
      <p:ext uri="{BB962C8B-B14F-4D97-AF65-F5344CB8AC3E}">
        <p14:creationId xmlns:p14="http://schemas.microsoft.com/office/powerpoint/2010/main" val="416767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0" y="0"/>
            <a:ext cx="9144000" cy="980728"/>
          </a:xfrm>
          <a:gradFill flip="none" rotWithShape="1">
            <a:gsLst>
              <a:gs pos="0">
                <a:schemeClr val="accent1">
                  <a:lumMod val="5000"/>
                  <a:lumOff val="95000"/>
                </a:schemeClr>
              </a:gs>
              <a:gs pos="100000">
                <a:schemeClr val="accent6">
                  <a:lumMod val="75000"/>
                </a:schemeClr>
              </a:gs>
            </a:gsLst>
            <a:lin ang="2700000" scaled="1"/>
            <a:tileRect/>
          </a:gradFill>
        </p:spPr>
        <p:txBody>
          <a:bodyPr/>
          <a:lstStyle/>
          <a:p>
            <a:r>
              <a:rPr lang="is-IS" sz="2400" dirty="0" smtClean="0"/>
              <a:t>Samtalið ræktað – fyrir því eru praktísk en ekki rómantísk rök</a:t>
            </a:r>
            <a:endParaRPr lang="is-IS" sz="2400" dirty="0"/>
          </a:p>
        </p:txBody>
      </p:sp>
      <p:sp>
        <p:nvSpPr>
          <p:cNvPr id="468995" name="Rectangle 3"/>
          <p:cNvSpPr>
            <a:spLocks noGrp="1" noChangeArrowheads="1"/>
          </p:cNvSpPr>
          <p:nvPr>
            <p:ph type="body" idx="1"/>
          </p:nvPr>
        </p:nvSpPr>
        <p:spPr>
          <a:xfrm>
            <a:off x="107504" y="980728"/>
            <a:ext cx="3499297" cy="5740748"/>
          </a:xfrm>
          <a:solidFill>
            <a:schemeClr val="bg1"/>
          </a:solidFill>
        </p:spPr>
        <p:txBody>
          <a:bodyPr/>
          <a:lstStyle/>
          <a:p>
            <a:pPr marL="0" indent="0">
              <a:spcBef>
                <a:spcPts val="1200"/>
              </a:spcBef>
              <a:buNone/>
            </a:pPr>
            <a:r>
              <a:rPr lang="is-IS" sz="1800" dirty="0" smtClean="0"/>
              <a:t>Á Íslandi eigum við að geta haft samráð. Við höfum ótal ráð og nefndir, fundi og ráðstefnur. Það er ekki langt á milli okkar – og þó.</a:t>
            </a:r>
            <a:endParaRPr lang="is-IS" sz="1800" dirty="0"/>
          </a:p>
          <a:p>
            <a:pPr marL="0" indent="0">
              <a:spcBef>
                <a:spcPts val="1200"/>
              </a:spcBef>
              <a:buNone/>
            </a:pPr>
            <a:r>
              <a:rPr lang="is-IS" sz="1800" dirty="0"/>
              <a:t>Málið snýst </a:t>
            </a:r>
            <a:r>
              <a:rPr lang="is-IS" sz="1800" dirty="0" smtClean="0"/>
              <a:t>jafnframt um ábyrgð, um frumkvæði, um traust - um </a:t>
            </a:r>
            <a:r>
              <a:rPr lang="is-IS" sz="1800" dirty="0"/>
              <a:t>að ræða en ekki aðeins segja frá – um að hlusta, hver á annan</a:t>
            </a:r>
            <a:r>
              <a:rPr lang="is-IS" sz="1800" dirty="0" smtClean="0"/>
              <a:t>.</a:t>
            </a:r>
          </a:p>
          <a:p>
            <a:pPr marL="0" indent="0">
              <a:spcBef>
                <a:spcPts val="1200"/>
              </a:spcBef>
              <a:buNone/>
            </a:pPr>
            <a:r>
              <a:rPr lang="is-IS" sz="1800" dirty="0" smtClean="0"/>
              <a:t>Eitt mikilvægasta verkefni nútíma mennta</a:t>
            </a:r>
            <a:r>
              <a:rPr lang="is-IS" sz="1800" b="1" dirty="0" smtClean="0"/>
              <a:t>kerfis </a:t>
            </a:r>
            <a:r>
              <a:rPr lang="is-IS" sz="1800" dirty="0" smtClean="0"/>
              <a:t>er að rækta þetta samtal. Fólk kemur saman á þingi eins og þessu, einmitt til þess. </a:t>
            </a:r>
          </a:p>
          <a:p>
            <a:pPr marL="0" indent="0">
              <a:spcBef>
                <a:spcPts val="1200"/>
              </a:spcBef>
              <a:buNone/>
            </a:pPr>
            <a:r>
              <a:rPr lang="is-IS" sz="1800" dirty="0" smtClean="0"/>
              <a:t>Skólaþing er haldið til þess að framkalla og tryggja að bæði sé talað og hlustað og þess sjái stað í áframhaldandi þróun mála.</a:t>
            </a:r>
          </a:p>
          <a:p>
            <a:pPr marL="0" indent="0">
              <a:spcBef>
                <a:spcPts val="1200"/>
              </a:spcBef>
              <a:buNone/>
            </a:pPr>
            <a:endParaRPr lang="is-IS" sz="20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4</a:t>
            </a:fld>
            <a:endParaRPr lang="en-US" dirty="0"/>
          </a:p>
        </p:txBody>
      </p:sp>
      <p:sp>
        <p:nvSpPr>
          <p:cNvPr id="7" name="Rectangle 3"/>
          <p:cNvSpPr txBox="1">
            <a:spLocks noChangeArrowheads="1"/>
          </p:cNvSpPr>
          <p:nvPr/>
        </p:nvSpPr>
        <p:spPr bwMode="auto">
          <a:xfrm>
            <a:off x="3714305" y="980728"/>
            <a:ext cx="5429695" cy="5877272"/>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1200"/>
              </a:spcBef>
              <a:buNone/>
            </a:pPr>
            <a:r>
              <a:rPr lang="is-IS" sz="1800" kern="0" dirty="0" smtClean="0"/>
              <a:t>Hvers vegna skiptir þetta máli?</a:t>
            </a:r>
          </a:p>
          <a:p>
            <a:pPr marL="0" indent="0">
              <a:spcBef>
                <a:spcPts val="1200"/>
              </a:spcBef>
              <a:buFont typeface="Arial" charset="0"/>
              <a:buNone/>
            </a:pPr>
            <a:r>
              <a:rPr lang="is-IS" sz="1800" kern="0" dirty="0" smtClean="0"/>
              <a:t>Vegna þess að margir aðilar þurfa að koma við sögu, sinna tilteknu, mikilvægu hlutverki, sem snýst um </a:t>
            </a:r>
            <a:r>
              <a:rPr lang="is-IS" sz="1800" b="1" kern="0" dirty="0" smtClean="0"/>
              <a:t>inntak og gæði samskipta nemenda og kennara; </a:t>
            </a:r>
            <a:r>
              <a:rPr lang="is-IS" sz="1800" kern="0" dirty="0" smtClean="0"/>
              <a:t>um menntun og fjármuni – en líka um traust og ábyrgð. </a:t>
            </a:r>
          </a:p>
          <a:p>
            <a:pPr marL="0" indent="0">
              <a:spcBef>
                <a:spcPts val="1200"/>
              </a:spcBef>
              <a:buNone/>
            </a:pPr>
            <a:r>
              <a:rPr lang="is-IS" sz="1800" kern="0" dirty="0" smtClean="0"/>
              <a:t>Kannski er </a:t>
            </a:r>
            <a:r>
              <a:rPr lang="is-IS" sz="1800" b="1" kern="0" dirty="0"/>
              <a:t>frumkvæði</a:t>
            </a:r>
            <a:r>
              <a:rPr lang="is-IS" sz="1800" kern="0" dirty="0"/>
              <a:t> að þróun og breytingum það </a:t>
            </a:r>
            <a:r>
              <a:rPr lang="is-IS" sz="1800" kern="0" dirty="0" smtClean="0"/>
              <a:t>sem mestu skiptir að ræða. Mér sýnist að allt of mörg mál, sem snerta endurnýjun verkefna skólans eða stuðning við kennara og stjórnun velti áfram utangarðs vegna þess að enginn telur sig eiga að taka frumkvæði að breytingum.  Stundum eru það kennarar – en gera þeir það? Stundum skólastjórar, - en gera þeir það? Stundum sveitarstjórnir, - en gera þær það? Stundum - ráðuneytið, en gerir það nóg?</a:t>
            </a:r>
          </a:p>
          <a:p>
            <a:pPr marL="0" indent="0">
              <a:spcBef>
                <a:spcPts val="1200"/>
              </a:spcBef>
              <a:buNone/>
            </a:pPr>
            <a:r>
              <a:rPr lang="is-IS" sz="1800" kern="0" dirty="0" smtClean="0"/>
              <a:t>Við skulum ekki ætla neinum þessara aðila það sem hann ræður ekki við, en krefjum hann um það sem hann vill og getur. Tryggjum líka að viðkomandi hafi burði (faglega og fjárhagslega) til þess sem honum ber. </a:t>
            </a:r>
          </a:p>
        </p:txBody>
      </p:sp>
    </p:spTree>
    <p:extLst>
      <p:ext uri="{BB962C8B-B14F-4D97-AF65-F5344CB8AC3E}">
        <p14:creationId xmlns:p14="http://schemas.microsoft.com/office/powerpoint/2010/main" val="359224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8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89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89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5" name="Rectangle 3"/>
          <p:cNvSpPr>
            <a:spLocks noGrp="1" noChangeArrowheads="1"/>
          </p:cNvSpPr>
          <p:nvPr>
            <p:ph type="body" idx="1"/>
          </p:nvPr>
        </p:nvSpPr>
        <p:spPr>
          <a:xfrm>
            <a:off x="40737" y="4752953"/>
            <a:ext cx="1966973" cy="2105047"/>
          </a:xfrm>
          <a:solidFill>
            <a:schemeClr val="bg1"/>
          </a:solidFill>
        </p:spPr>
        <p:txBody>
          <a:bodyPr/>
          <a:lstStyle/>
          <a:p>
            <a:pPr marL="0" indent="0">
              <a:spcBef>
                <a:spcPts val="1200"/>
              </a:spcBef>
              <a:buNone/>
            </a:pPr>
            <a:r>
              <a:rPr lang="is-IS" sz="2000" dirty="0" smtClean="0"/>
              <a:t>Ótal mikilvægir heimar – hagsmunaaðila – ekki einfalt að tryggja að þeir tali saman í raun</a:t>
            </a:r>
            <a:endParaRPr lang="is-IS" sz="20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5</a:t>
            </a:fld>
            <a:endParaRPr lang="en-US" dirty="0"/>
          </a:p>
        </p:txBody>
      </p:sp>
      <p:grpSp>
        <p:nvGrpSpPr>
          <p:cNvPr id="7" name="Group 6"/>
          <p:cNvGrpSpPr/>
          <p:nvPr/>
        </p:nvGrpSpPr>
        <p:grpSpPr>
          <a:xfrm>
            <a:off x="3486674" y="2204864"/>
            <a:ext cx="2989312" cy="2592288"/>
            <a:chOff x="3124200" y="2187729"/>
            <a:chExt cx="2989312" cy="2592288"/>
          </a:xfrm>
        </p:grpSpPr>
        <p:sp>
          <p:nvSpPr>
            <p:cNvPr id="2" name="Oval 1"/>
            <p:cNvSpPr/>
            <p:nvPr/>
          </p:nvSpPr>
          <p:spPr>
            <a:xfrm>
              <a:off x="3124200" y="2187729"/>
              <a:ext cx="2989312" cy="25922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 name="TextBox 3"/>
            <p:cNvSpPr txBox="1"/>
            <p:nvPr/>
          </p:nvSpPr>
          <p:spPr>
            <a:xfrm>
              <a:off x="4067944" y="3299207"/>
              <a:ext cx="1475656" cy="369332"/>
            </a:xfrm>
            <a:prstGeom prst="rect">
              <a:avLst/>
            </a:prstGeom>
            <a:noFill/>
          </p:spPr>
          <p:txBody>
            <a:bodyPr wrap="square" rtlCol="0">
              <a:spAutoFit/>
            </a:bodyPr>
            <a:lstStyle/>
            <a:p>
              <a:r>
                <a:rPr lang="is-IS" dirty="0" smtClean="0"/>
                <a:t>Nemendur</a:t>
              </a:r>
              <a:endParaRPr lang="is-IS" dirty="0"/>
            </a:p>
          </p:txBody>
        </p:sp>
      </p:grpSp>
      <p:grpSp>
        <p:nvGrpSpPr>
          <p:cNvPr id="10" name="Group 9"/>
          <p:cNvGrpSpPr/>
          <p:nvPr/>
        </p:nvGrpSpPr>
        <p:grpSpPr>
          <a:xfrm>
            <a:off x="2699792" y="980727"/>
            <a:ext cx="2469328" cy="2261977"/>
            <a:chOff x="3124200" y="2187729"/>
            <a:chExt cx="2989312" cy="2592288"/>
          </a:xfrm>
          <a:solidFill>
            <a:schemeClr val="bg1">
              <a:alpha val="50000"/>
            </a:schemeClr>
          </a:solidFill>
        </p:grpSpPr>
        <p:sp>
          <p:nvSpPr>
            <p:cNvPr id="11" name="Oval 10"/>
            <p:cNvSpPr/>
            <p:nvPr/>
          </p:nvSpPr>
          <p:spPr>
            <a:xfrm>
              <a:off x="3124200" y="2187729"/>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TextBox 11"/>
            <p:cNvSpPr txBox="1"/>
            <p:nvPr/>
          </p:nvSpPr>
          <p:spPr>
            <a:xfrm>
              <a:off x="4067944" y="3299207"/>
              <a:ext cx="1475656" cy="423265"/>
            </a:xfrm>
            <a:prstGeom prst="rect">
              <a:avLst/>
            </a:prstGeom>
            <a:grpFill/>
          </p:spPr>
          <p:txBody>
            <a:bodyPr wrap="square" rtlCol="0">
              <a:spAutoFit/>
            </a:bodyPr>
            <a:lstStyle/>
            <a:p>
              <a:r>
                <a:rPr lang="is-IS" dirty="0" smtClean="0"/>
                <a:t>Kennarar</a:t>
              </a:r>
            </a:p>
          </p:txBody>
        </p:sp>
      </p:grpSp>
      <p:grpSp>
        <p:nvGrpSpPr>
          <p:cNvPr id="13" name="Group 12"/>
          <p:cNvGrpSpPr/>
          <p:nvPr/>
        </p:nvGrpSpPr>
        <p:grpSpPr>
          <a:xfrm>
            <a:off x="4567072" y="980727"/>
            <a:ext cx="2284284" cy="2301792"/>
            <a:chOff x="3124200" y="2187729"/>
            <a:chExt cx="2989312" cy="2592288"/>
          </a:xfrm>
        </p:grpSpPr>
        <p:sp>
          <p:nvSpPr>
            <p:cNvPr id="14" name="Oval 13"/>
            <p:cNvSpPr/>
            <p:nvPr/>
          </p:nvSpPr>
          <p:spPr>
            <a:xfrm>
              <a:off x="3124200" y="2187729"/>
              <a:ext cx="2989312" cy="25922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5" name="TextBox 14"/>
            <p:cNvSpPr txBox="1"/>
            <p:nvPr/>
          </p:nvSpPr>
          <p:spPr>
            <a:xfrm>
              <a:off x="3880844" y="3299207"/>
              <a:ext cx="1662755" cy="577799"/>
            </a:xfrm>
            <a:prstGeom prst="rect">
              <a:avLst/>
            </a:prstGeom>
            <a:noFill/>
          </p:spPr>
          <p:txBody>
            <a:bodyPr wrap="square" rtlCol="0">
              <a:spAutoFit/>
            </a:bodyPr>
            <a:lstStyle/>
            <a:p>
              <a:r>
                <a:rPr lang="is-IS" sz="1600" dirty="0" err="1" smtClean="0"/>
                <a:t>Skóla-stjórnendur</a:t>
              </a:r>
              <a:endParaRPr lang="is-IS" sz="1600" dirty="0"/>
            </a:p>
          </p:txBody>
        </p:sp>
      </p:grpSp>
      <p:grpSp>
        <p:nvGrpSpPr>
          <p:cNvPr id="16" name="Group 15"/>
          <p:cNvGrpSpPr/>
          <p:nvPr/>
        </p:nvGrpSpPr>
        <p:grpSpPr>
          <a:xfrm>
            <a:off x="5891752" y="2340595"/>
            <a:ext cx="1838272" cy="1949589"/>
            <a:chOff x="3436939" y="2148913"/>
            <a:chExt cx="2989312" cy="2592288"/>
          </a:xfrm>
          <a:solidFill>
            <a:schemeClr val="bg1">
              <a:alpha val="50000"/>
            </a:schemeClr>
          </a:solidFill>
        </p:grpSpPr>
        <p:sp>
          <p:nvSpPr>
            <p:cNvPr id="17" name="Oval 16"/>
            <p:cNvSpPr/>
            <p:nvPr/>
          </p:nvSpPr>
          <p:spPr>
            <a:xfrm>
              <a:off x="3436939" y="2148913"/>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8" name="TextBox 17"/>
            <p:cNvSpPr txBox="1"/>
            <p:nvPr/>
          </p:nvSpPr>
          <p:spPr>
            <a:xfrm>
              <a:off x="4304265" y="3031329"/>
              <a:ext cx="1475655" cy="1141311"/>
            </a:xfrm>
            <a:prstGeom prst="rect">
              <a:avLst/>
            </a:prstGeom>
            <a:grpFill/>
          </p:spPr>
          <p:txBody>
            <a:bodyPr wrap="square" rtlCol="0">
              <a:spAutoFit/>
            </a:bodyPr>
            <a:lstStyle/>
            <a:p>
              <a:r>
                <a:rPr lang="is-IS" sz="1600" dirty="0" err="1" smtClean="0"/>
                <a:t>Sveitar-stjórn</a:t>
              </a:r>
              <a:r>
                <a:rPr lang="is-IS" sz="1600" dirty="0" smtClean="0"/>
                <a:t>-  endur </a:t>
              </a:r>
              <a:endParaRPr lang="is-IS" sz="1600" dirty="0"/>
            </a:p>
          </p:txBody>
        </p:sp>
      </p:grpSp>
      <p:grpSp>
        <p:nvGrpSpPr>
          <p:cNvPr id="8" name="Group 7"/>
          <p:cNvGrpSpPr/>
          <p:nvPr/>
        </p:nvGrpSpPr>
        <p:grpSpPr>
          <a:xfrm>
            <a:off x="6436094" y="4045950"/>
            <a:ext cx="1887098" cy="1722528"/>
            <a:chOff x="5169120" y="4083693"/>
            <a:chExt cx="2656421" cy="2293830"/>
          </a:xfrm>
          <a:solidFill>
            <a:schemeClr val="bg1">
              <a:alpha val="50000"/>
            </a:schemeClr>
          </a:solidFill>
        </p:grpSpPr>
        <p:sp>
          <p:nvSpPr>
            <p:cNvPr id="20" name="Oval 19"/>
            <p:cNvSpPr/>
            <p:nvPr/>
          </p:nvSpPr>
          <p:spPr>
            <a:xfrm>
              <a:off x="5169120" y="4083693"/>
              <a:ext cx="2656421" cy="229383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1" name="TextBox 20"/>
            <p:cNvSpPr txBox="1"/>
            <p:nvPr/>
          </p:nvSpPr>
          <p:spPr>
            <a:xfrm>
              <a:off x="5627515" y="4961214"/>
              <a:ext cx="1557646" cy="339922"/>
            </a:xfrm>
            <a:prstGeom prst="rect">
              <a:avLst/>
            </a:prstGeom>
            <a:grpFill/>
          </p:spPr>
          <p:txBody>
            <a:bodyPr wrap="square" rtlCol="0">
              <a:spAutoFit/>
            </a:bodyPr>
            <a:lstStyle/>
            <a:p>
              <a:r>
                <a:rPr lang="is-IS" sz="1600" dirty="0" smtClean="0"/>
                <a:t>Ráðuneyti</a:t>
              </a:r>
              <a:endParaRPr lang="is-IS" sz="1600" dirty="0"/>
            </a:p>
          </p:txBody>
        </p:sp>
      </p:grpSp>
      <p:grpSp>
        <p:nvGrpSpPr>
          <p:cNvPr id="9" name="Group 8"/>
          <p:cNvGrpSpPr/>
          <p:nvPr/>
        </p:nvGrpSpPr>
        <p:grpSpPr>
          <a:xfrm>
            <a:off x="4422507" y="4155110"/>
            <a:ext cx="2167561" cy="2049737"/>
            <a:chOff x="3486674" y="4722298"/>
            <a:chExt cx="2642831" cy="2205396"/>
          </a:xfrm>
          <a:solidFill>
            <a:schemeClr val="bg1">
              <a:alpha val="50000"/>
            </a:schemeClr>
          </a:solidFill>
        </p:grpSpPr>
        <p:sp>
          <p:nvSpPr>
            <p:cNvPr id="22" name="Oval 21"/>
            <p:cNvSpPr/>
            <p:nvPr/>
          </p:nvSpPr>
          <p:spPr>
            <a:xfrm>
              <a:off x="3486674" y="4722298"/>
              <a:ext cx="2642831" cy="220539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TextBox 22"/>
            <p:cNvSpPr txBox="1"/>
            <p:nvPr/>
          </p:nvSpPr>
          <p:spPr>
            <a:xfrm>
              <a:off x="4130396" y="5523651"/>
              <a:ext cx="1679225" cy="629183"/>
            </a:xfrm>
            <a:prstGeom prst="rect">
              <a:avLst/>
            </a:prstGeom>
            <a:grpFill/>
          </p:spPr>
          <p:txBody>
            <a:bodyPr wrap="square" rtlCol="0">
              <a:spAutoFit/>
            </a:bodyPr>
            <a:lstStyle/>
            <a:p>
              <a:r>
                <a:rPr lang="is-IS" sz="1600" dirty="0" err="1" smtClean="0"/>
                <a:t>Menntamála-stofnun</a:t>
              </a:r>
              <a:endParaRPr lang="is-IS" sz="1600" dirty="0"/>
            </a:p>
          </p:txBody>
        </p:sp>
      </p:grpSp>
      <p:grpSp>
        <p:nvGrpSpPr>
          <p:cNvPr id="25" name="Group 24"/>
          <p:cNvGrpSpPr/>
          <p:nvPr/>
        </p:nvGrpSpPr>
        <p:grpSpPr>
          <a:xfrm>
            <a:off x="2007710" y="3719497"/>
            <a:ext cx="2441842" cy="2140219"/>
            <a:chOff x="3436939" y="2148913"/>
            <a:chExt cx="2989312" cy="2592288"/>
          </a:xfrm>
          <a:solidFill>
            <a:schemeClr val="bg1">
              <a:alpha val="50000"/>
            </a:schemeClr>
          </a:solidFill>
        </p:grpSpPr>
        <p:sp>
          <p:nvSpPr>
            <p:cNvPr id="26" name="Oval 25"/>
            <p:cNvSpPr/>
            <p:nvPr/>
          </p:nvSpPr>
          <p:spPr>
            <a:xfrm>
              <a:off x="3436939" y="2148913"/>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7" name="TextBox 26"/>
            <p:cNvSpPr txBox="1"/>
            <p:nvPr/>
          </p:nvSpPr>
          <p:spPr>
            <a:xfrm>
              <a:off x="4304265" y="3031329"/>
              <a:ext cx="1475656" cy="369332"/>
            </a:xfrm>
            <a:prstGeom prst="rect">
              <a:avLst/>
            </a:prstGeom>
            <a:grpFill/>
          </p:spPr>
          <p:txBody>
            <a:bodyPr wrap="square" rtlCol="0">
              <a:spAutoFit/>
            </a:bodyPr>
            <a:lstStyle/>
            <a:p>
              <a:r>
                <a:rPr lang="is-IS" dirty="0" smtClean="0"/>
                <a:t>Foreldrar</a:t>
              </a:r>
              <a:endParaRPr lang="is-IS" dirty="0"/>
            </a:p>
          </p:txBody>
        </p:sp>
      </p:grpSp>
      <p:grpSp>
        <p:nvGrpSpPr>
          <p:cNvPr id="29" name="Group 28"/>
          <p:cNvGrpSpPr/>
          <p:nvPr/>
        </p:nvGrpSpPr>
        <p:grpSpPr>
          <a:xfrm>
            <a:off x="2900712" y="5061212"/>
            <a:ext cx="2138900" cy="1694087"/>
            <a:chOff x="3436939" y="2148913"/>
            <a:chExt cx="2989312" cy="2592288"/>
          </a:xfrm>
          <a:solidFill>
            <a:schemeClr val="bg1">
              <a:alpha val="50000"/>
            </a:schemeClr>
          </a:solidFill>
        </p:grpSpPr>
        <p:sp>
          <p:nvSpPr>
            <p:cNvPr id="30" name="Oval 29"/>
            <p:cNvSpPr/>
            <p:nvPr/>
          </p:nvSpPr>
          <p:spPr>
            <a:xfrm>
              <a:off x="3436939" y="2148913"/>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1" name="TextBox 30"/>
            <p:cNvSpPr txBox="1"/>
            <p:nvPr/>
          </p:nvSpPr>
          <p:spPr>
            <a:xfrm>
              <a:off x="4021385" y="3547882"/>
              <a:ext cx="2056333" cy="518055"/>
            </a:xfrm>
            <a:prstGeom prst="rect">
              <a:avLst/>
            </a:prstGeom>
            <a:grpFill/>
          </p:spPr>
          <p:txBody>
            <a:bodyPr wrap="square" rtlCol="0">
              <a:spAutoFit/>
            </a:bodyPr>
            <a:lstStyle/>
            <a:p>
              <a:r>
                <a:rPr lang="is-IS" sz="1600" dirty="0" smtClean="0"/>
                <a:t>Almenningur</a:t>
              </a:r>
              <a:endParaRPr lang="is-IS" sz="1600" dirty="0"/>
            </a:p>
          </p:txBody>
        </p:sp>
      </p:grpSp>
      <p:grpSp>
        <p:nvGrpSpPr>
          <p:cNvPr id="32" name="Group 31"/>
          <p:cNvGrpSpPr/>
          <p:nvPr/>
        </p:nvGrpSpPr>
        <p:grpSpPr>
          <a:xfrm>
            <a:off x="7747369" y="934491"/>
            <a:ext cx="1384470" cy="1700365"/>
            <a:chOff x="4038157" y="2105170"/>
            <a:chExt cx="2277027" cy="2312055"/>
          </a:xfrm>
          <a:solidFill>
            <a:schemeClr val="bg1">
              <a:alpha val="50000"/>
            </a:schemeClr>
          </a:solidFill>
        </p:grpSpPr>
        <p:sp>
          <p:nvSpPr>
            <p:cNvPr id="33" name="Oval 32"/>
            <p:cNvSpPr/>
            <p:nvPr/>
          </p:nvSpPr>
          <p:spPr>
            <a:xfrm>
              <a:off x="4038157" y="2105170"/>
              <a:ext cx="2277027" cy="231205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4" name="TextBox 33"/>
            <p:cNvSpPr txBox="1"/>
            <p:nvPr/>
          </p:nvSpPr>
          <p:spPr>
            <a:xfrm>
              <a:off x="4393023" y="2974945"/>
              <a:ext cx="1475656" cy="969595"/>
            </a:xfrm>
            <a:prstGeom prst="rect">
              <a:avLst/>
            </a:prstGeom>
            <a:grpFill/>
          </p:spPr>
          <p:txBody>
            <a:bodyPr wrap="square" rtlCol="0">
              <a:spAutoFit/>
            </a:bodyPr>
            <a:lstStyle/>
            <a:p>
              <a:r>
                <a:rPr lang="is-IS" sz="1600" dirty="0" smtClean="0"/>
                <a:t>Fræða–</a:t>
              </a:r>
              <a:r>
                <a:rPr lang="is-IS" sz="1600" dirty="0" err="1" smtClean="0"/>
                <a:t>heimur-inn</a:t>
              </a:r>
              <a:r>
                <a:rPr lang="is-IS" sz="1600" dirty="0" smtClean="0"/>
                <a:t> </a:t>
              </a:r>
              <a:endParaRPr lang="is-IS" sz="1600" dirty="0"/>
            </a:p>
          </p:txBody>
        </p:sp>
      </p:grpSp>
      <p:grpSp>
        <p:nvGrpSpPr>
          <p:cNvPr id="37" name="Group 36"/>
          <p:cNvGrpSpPr/>
          <p:nvPr/>
        </p:nvGrpSpPr>
        <p:grpSpPr>
          <a:xfrm>
            <a:off x="5822872" y="253699"/>
            <a:ext cx="2140261" cy="1696881"/>
            <a:chOff x="3308121" y="2288496"/>
            <a:chExt cx="2342981" cy="2051321"/>
          </a:xfrm>
          <a:solidFill>
            <a:schemeClr val="bg1">
              <a:alpha val="50000"/>
            </a:schemeClr>
          </a:solidFill>
        </p:grpSpPr>
        <p:sp>
          <p:nvSpPr>
            <p:cNvPr id="38" name="Oval 37"/>
            <p:cNvSpPr/>
            <p:nvPr/>
          </p:nvSpPr>
          <p:spPr>
            <a:xfrm>
              <a:off x="3308121" y="2288496"/>
              <a:ext cx="2342981" cy="205132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9" name="TextBox 38"/>
            <p:cNvSpPr txBox="1"/>
            <p:nvPr/>
          </p:nvSpPr>
          <p:spPr>
            <a:xfrm>
              <a:off x="3928079" y="3101285"/>
              <a:ext cx="1475656" cy="646331"/>
            </a:xfrm>
            <a:prstGeom prst="rect">
              <a:avLst/>
            </a:prstGeom>
            <a:grpFill/>
          </p:spPr>
          <p:txBody>
            <a:bodyPr wrap="square" rtlCol="0">
              <a:spAutoFit/>
            </a:bodyPr>
            <a:lstStyle/>
            <a:p>
              <a:r>
                <a:rPr lang="is-IS" dirty="0" smtClean="0"/>
                <a:t>Kennara–menntun</a:t>
              </a:r>
              <a:endParaRPr lang="is-IS" dirty="0"/>
            </a:p>
          </p:txBody>
        </p:sp>
      </p:grpSp>
      <p:grpSp>
        <p:nvGrpSpPr>
          <p:cNvPr id="42" name="Group 41"/>
          <p:cNvGrpSpPr/>
          <p:nvPr/>
        </p:nvGrpSpPr>
        <p:grpSpPr>
          <a:xfrm>
            <a:off x="1408308" y="635594"/>
            <a:ext cx="1818696" cy="1985255"/>
            <a:chOff x="3662844" y="2332713"/>
            <a:chExt cx="2763407" cy="2408486"/>
          </a:xfrm>
          <a:solidFill>
            <a:schemeClr val="bg1">
              <a:alpha val="50000"/>
            </a:schemeClr>
          </a:solidFill>
        </p:grpSpPr>
        <p:sp>
          <p:nvSpPr>
            <p:cNvPr id="43" name="Oval 42"/>
            <p:cNvSpPr/>
            <p:nvPr/>
          </p:nvSpPr>
          <p:spPr>
            <a:xfrm>
              <a:off x="3662844" y="2332713"/>
              <a:ext cx="2763407" cy="240848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4" name="TextBox 43"/>
            <p:cNvSpPr txBox="1"/>
            <p:nvPr/>
          </p:nvSpPr>
          <p:spPr>
            <a:xfrm>
              <a:off x="3984000" y="3031329"/>
              <a:ext cx="1795921" cy="722830"/>
            </a:xfrm>
            <a:prstGeom prst="rect">
              <a:avLst/>
            </a:prstGeom>
            <a:grpFill/>
          </p:spPr>
          <p:txBody>
            <a:bodyPr wrap="square" rtlCol="0">
              <a:spAutoFit/>
            </a:bodyPr>
            <a:lstStyle/>
            <a:p>
              <a:r>
                <a:rPr lang="is-IS" sz="1600" dirty="0" err="1" smtClean="0"/>
                <a:t>Kennara-samtökin</a:t>
              </a:r>
              <a:endParaRPr lang="is-IS" sz="1600" dirty="0"/>
            </a:p>
          </p:txBody>
        </p:sp>
      </p:grpSp>
      <p:grpSp>
        <p:nvGrpSpPr>
          <p:cNvPr id="6" name="Group 5"/>
          <p:cNvGrpSpPr/>
          <p:nvPr/>
        </p:nvGrpSpPr>
        <p:grpSpPr>
          <a:xfrm>
            <a:off x="7183236" y="2656424"/>
            <a:ext cx="1838272" cy="1949589"/>
            <a:chOff x="7183236" y="2656424"/>
            <a:chExt cx="1838272" cy="1949589"/>
          </a:xfrm>
        </p:grpSpPr>
        <p:sp>
          <p:nvSpPr>
            <p:cNvPr id="41" name="Oval 40"/>
            <p:cNvSpPr/>
            <p:nvPr/>
          </p:nvSpPr>
          <p:spPr>
            <a:xfrm>
              <a:off x="7183236" y="2656424"/>
              <a:ext cx="1838272" cy="1949589"/>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5" name="TextBox 44"/>
            <p:cNvSpPr txBox="1"/>
            <p:nvPr/>
          </p:nvSpPr>
          <p:spPr>
            <a:xfrm>
              <a:off x="7707934" y="2959763"/>
              <a:ext cx="1079034" cy="1077218"/>
            </a:xfrm>
            <a:prstGeom prst="rect">
              <a:avLst/>
            </a:prstGeom>
            <a:solidFill>
              <a:schemeClr val="bg1">
                <a:alpha val="50000"/>
              </a:schemeClr>
            </a:solidFill>
          </p:spPr>
          <p:txBody>
            <a:bodyPr wrap="square" rtlCol="0">
              <a:spAutoFit/>
            </a:bodyPr>
            <a:lstStyle/>
            <a:p>
              <a:r>
                <a:rPr lang="is-IS" sz="1600" dirty="0" err="1" smtClean="0"/>
                <a:t>Stjórn-mála-menn</a:t>
              </a:r>
              <a:r>
                <a:rPr lang="is-IS" sz="1600" dirty="0" smtClean="0"/>
                <a:t> á landsvísu</a:t>
              </a:r>
              <a:endParaRPr lang="is-IS" sz="1600" dirty="0"/>
            </a:p>
          </p:txBody>
        </p:sp>
      </p:grpSp>
    </p:spTree>
    <p:extLst>
      <p:ext uri="{BB962C8B-B14F-4D97-AF65-F5344CB8AC3E}">
        <p14:creationId xmlns:p14="http://schemas.microsoft.com/office/powerpoint/2010/main" val="221386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94444E-6 3.33333E-6 L -0.24931 3.33333E-6 " pathEditMode="relative" rAng="0" ptsTypes="AA">
                                      <p:cBhvr>
                                        <p:cTn id="10" dur="2000" fill="hold"/>
                                        <p:tgtEl>
                                          <p:spTgt spid="7"/>
                                        </p:tgtEl>
                                        <p:attrNameLst>
                                          <p:attrName>ppt_x</p:attrName>
                                          <p:attrName>ppt_y</p:attrName>
                                        </p:attrNameLst>
                                      </p:cBhvr>
                                      <p:rCtr x="-12465"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5" name="Rectangle 3"/>
          <p:cNvSpPr>
            <a:spLocks noGrp="1" noChangeArrowheads="1"/>
          </p:cNvSpPr>
          <p:nvPr>
            <p:ph type="body" idx="1"/>
          </p:nvPr>
        </p:nvSpPr>
        <p:spPr>
          <a:xfrm>
            <a:off x="40737" y="4752953"/>
            <a:ext cx="2142055" cy="2105047"/>
          </a:xfrm>
          <a:solidFill>
            <a:schemeClr val="bg1"/>
          </a:solidFill>
        </p:spPr>
        <p:txBody>
          <a:bodyPr/>
          <a:lstStyle/>
          <a:p>
            <a:pPr marL="0" indent="0">
              <a:spcBef>
                <a:spcPts val="1200"/>
              </a:spcBef>
              <a:buNone/>
            </a:pPr>
            <a:r>
              <a:rPr lang="is-IS" sz="2000" dirty="0" smtClean="0"/>
              <a:t>Ótal mikilvægir heimar – hagsmunaaðila – ekki einfalt að tryggja samtalið </a:t>
            </a:r>
            <a:endParaRPr lang="is-IS" sz="20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6</a:t>
            </a:fld>
            <a:endParaRPr lang="en-US" dirty="0"/>
          </a:p>
        </p:txBody>
      </p:sp>
      <p:grpSp>
        <p:nvGrpSpPr>
          <p:cNvPr id="13" name="Group 12"/>
          <p:cNvGrpSpPr/>
          <p:nvPr/>
        </p:nvGrpSpPr>
        <p:grpSpPr>
          <a:xfrm>
            <a:off x="4567072" y="980727"/>
            <a:ext cx="2284284" cy="2301792"/>
            <a:chOff x="3124200" y="2187729"/>
            <a:chExt cx="2989312" cy="2592288"/>
          </a:xfrm>
        </p:grpSpPr>
        <p:sp>
          <p:nvSpPr>
            <p:cNvPr id="14" name="Oval 13"/>
            <p:cNvSpPr/>
            <p:nvPr/>
          </p:nvSpPr>
          <p:spPr>
            <a:xfrm>
              <a:off x="3124200" y="2187729"/>
              <a:ext cx="2989312" cy="25922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5" name="TextBox 14"/>
            <p:cNvSpPr txBox="1"/>
            <p:nvPr/>
          </p:nvSpPr>
          <p:spPr>
            <a:xfrm>
              <a:off x="3880844" y="3299207"/>
              <a:ext cx="1662755" cy="577799"/>
            </a:xfrm>
            <a:prstGeom prst="rect">
              <a:avLst/>
            </a:prstGeom>
            <a:noFill/>
          </p:spPr>
          <p:txBody>
            <a:bodyPr wrap="square" rtlCol="0">
              <a:spAutoFit/>
            </a:bodyPr>
            <a:lstStyle/>
            <a:p>
              <a:r>
                <a:rPr lang="is-IS" sz="1600" dirty="0" err="1" smtClean="0"/>
                <a:t>Skóla-stjórnendur</a:t>
              </a:r>
              <a:endParaRPr lang="is-IS" sz="1600" dirty="0"/>
            </a:p>
          </p:txBody>
        </p:sp>
      </p:grpSp>
      <p:grpSp>
        <p:nvGrpSpPr>
          <p:cNvPr id="16" name="Group 15"/>
          <p:cNvGrpSpPr/>
          <p:nvPr/>
        </p:nvGrpSpPr>
        <p:grpSpPr>
          <a:xfrm>
            <a:off x="5891752" y="2340595"/>
            <a:ext cx="1838272" cy="1949589"/>
            <a:chOff x="3436939" y="2148913"/>
            <a:chExt cx="2989312" cy="2592288"/>
          </a:xfrm>
          <a:solidFill>
            <a:schemeClr val="bg1">
              <a:alpha val="50000"/>
            </a:schemeClr>
          </a:solidFill>
        </p:grpSpPr>
        <p:sp>
          <p:nvSpPr>
            <p:cNvPr id="17" name="Oval 16"/>
            <p:cNvSpPr/>
            <p:nvPr/>
          </p:nvSpPr>
          <p:spPr>
            <a:xfrm>
              <a:off x="3436939" y="2148913"/>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8" name="TextBox 17"/>
            <p:cNvSpPr txBox="1"/>
            <p:nvPr/>
          </p:nvSpPr>
          <p:spPr>
            <a:xfrm>
              <a:off x="4304265" y="3031329"/>
              <a:ext cx="1475655" cy="1141311"/>
            </a:xfrm>
            <a:prstGeom prst="rect">
              <a:avLst/>
            </a:prstGeom>
            <a:grpFill/>
          </p:spPr>
          <p:txBody>
            <a:bodyPr wrap="square" rtlCol="0">
              <a:spAutoFit/>
            </a:bodyPr>
            <a:lstStyle/>
            <a:p>
              <a:r>
                <a:rPr lang="is-IS" sz="1600" dirty="0" err="1" smtClean="0"/>
                <a:t>Sveitar-stjórn</a:t>
              </a:r>
              <a:r>
                <a:rPr lang="is-IS" sz="1600" dirty="0" smtClean="0"/>
                <a:t>-  endur </a:t>
              </a:r>
              <a:endParaRPr lang="is-IS" sz="1600" dirty="0"/>
            </a:p>
          </p:txBody>
        </p:sp>
      </p:grpSp>
      <p:grpSp>
        <p:nvGrpSpPr>
          <p:cNvPr id="8" name="Group 7"/>
          <p:cNvGrpSpPr/>
          <p:nvPr/>
        </p:nvGrpSpPr>
        <p:grpSpPr>
          <a:xfrm>
            <a:off x="6436094" y="4045950"/>
            <a:ext cx="1887098" cy="1722528"/>
            <a:chOff x="5169120" y="4083693"/>
            <a:chExt cx="2656421" cy="2293830"/>
          </a:xfrm>
          <a:solidFill>
            <a:schemeClr val="bg1">
              <a:alpha val="50000"/>
            </a:schemeClr>
          </a:solidFill>
        </p:grpSpPr>
        <p:sp>
          <p:nvSpPr>
            <p:cNvPr id="20" name="Oval 19"/>
            <p:cNvSpPr/>
            <p:nvPr/>
          </p:nvSpPr>
          <p:spPr>
            <a:xfrm>
              <a:off x="5169120" y="4083693"/>
              <a:ext cx="2656421" cy="229383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1" name="TextBox 20"/>
            <p:cNvSpPr txBox="1"/>
            <p:nvPr/>
          </p:nvSpPr>
          <p:spPr>
            <a:xfrm>
              <a:off x="5627515" y="4961214"/>
              <a:ext cx="1557646" cy="339922"/>
            </a:xfrm>
            <a:prstGeom prst="rect">
              <a:avLst/>
            </a:prstGeom>
            <a:grpFill/>
          </p:spPr>
          <p:txBody>
            <a:bodyPr wrap="square" rtlCol="0">
              <a:spAutoFit/>
            </a:bodyPr>
            <a:lstStyle/>
            <a:p>
              <a:r>
                <a:rPr lang="is-IS" sz="1600" dirty="0" smtClean="0"/>
                <a:t>Ráðuneyti</a:t>
              </a:r>
              <a:endParaRPr lang="is-IS" sz="1600" dirty="0"/>
            </a:p>
          </p:txBody>
        </p:sp>
      </p:grpSp>
      <p:grpSp>
        <p:nvGrpSpPr>
          <p:cNvPr id="9" name="Group 8"/>
          <p:cNvGrpSpPr/>
          <p:nvPr/>
        </p:nvGrpSpPr>
        <p:grpSpPr>
          <a:xfrm>
            <a:off x="4422507" y="4155110"/>
            <a:ext cx="2167561" cy="2049737"/>
            <a:chOff x="3486674" y="4722298"/>
            <a:chExt cx="2642831" cy="2205396"/>
          </a:xfrm>
          <a:solidFill>
            <a:schemeClr val="bg1">
              <a:alpha val="50000"/>
            </a:schemeClr>
          </a:solidFill>
        </p:grpSpPr>
        <p:sp>
          <p:nvSpPr>
            <p:cNvPr id="22" name="Oval 21"/>
            <p:cNvSpPr/>
            <p:nvPr/>
          </p:nvSpPr>
          <p:spPr>
            <a:xfrm>
              <a:off x="3486674" y="4722298"/>
              <a:ext cx="2642831" cy="220539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TextBox 22"/>
            <p:cNvSpPr txBox="1"/>
            <p:nvPr/>
          </p:nvSpPr>
          <p:spPr>
            <a:xfrm>
              <a:off x="4130396" y="5523651"/>
              <a:ext cx="1679225" cy="629183"/>
            </a:xfrm>
            <a:prstGeom prst="rect">
              <a:avLst/>
            </a:prstGeom>
            <a:grpFill/>
          </p:spPr>
          <p:txBody>
            <a:bodyPr wrap="square" rtlCol="0">
              <a:spAutoFit/>
            </a:bodyPr>
            <a:lstStyle/>
            <a:p>
              <a:r>
                <a:rPr lang="is-IS" sz="1600" dirty="0" err="1" smtClean="0"/>
                <a:t>Menntamála-stofnun</a:t>
              </a:r>
              <a:endParaRPr lang="is-IS" sz="1600" dirty="0"/>
            </a:p>
          </p:txBody>
        </p:sp>
      </p:grpSp>
      <p:grpSp>
        <p:nvGrpSpPr>
          <p:cNvPr id="25" name="Group 24"/>
          <p:cNvGrpSpPr/>
          <p:nvPr/>
        </p:nvGrpSpPr>
        <p:grpSpPr>
          <a:xfrm>
            <a:off x="2007710" y="3719497"/>
            <a:ext cx="2441842" cy="2140219"/>
            <a:chOff x="3436939" y="2148913"/>
            <a:chExt cx="2989312" cy="2592288"/>
          </a:xfrm>
          <a:solidFill>
            <a:schemeClr val="bg1">
              <a:alpha val="50000"/>
            </a:schemeClr>
          </a:solidFill>
        </p:grpSpPr>
        <p:sp>
          <p:nvSpPr>
            <p:cNvPr id="26" name="Oval 25"/>
            <p:cNvSpPr/>
            <p:nvPr/>
          </p:nvSpPr>
          <p:spPr>
            <a:xfrm>
              <a:off x="3436939" y="2148913"/>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7" name="TextBox 26"/>
            <p:cNvSpPr txBox="1"/>
            <p:nvPr/>
          </p:nvSpPr>
          <p:spPr>
            <a:xfrm>
              <a:off x="4304265" y="3031329"/>
              <a:ext cx="1475656" cy="369332"/>
            </a:xfrm>
            <a:prstGeom prst="rect">
              <a:avLst/>
            </a:prstGeom>
            <a:grpFill/>
          </p:spPr>
          <p:txBody>
            <a:bodyPr wrap="square" rtlCol="0">
              <a:spAutoFit/>
            </a:bodyPr>
            <a:lstStyle/>
            <a:p>
              <a:r>
                <a:rPr lang="is-IS" dirty="0" smtClean="0"/>
                <a:t>Foreldrar</a:t>
              </a:r>
              <a:endParaRPr lang="is-IS" dirty="0"/>
            </a:p>
          </p:txBody>
        </p:sp>
      </p:grpSp>
      <p:grpSp>
        <p:nvGrpSpPr>
          <p:cNvPr id="29" name="Group 28"/>
          <p:cNvGrpSpPr/>
          <p:nvPr/>
        </p:nvGrpSpPr>
        <p:grpSpPr>
          <a:xfrm>
            <a:off x="2900712" y="5061212"/>
            <a:ext cx="2138900" cy="1694087"/>
            <a:chOff x="3436939" y="2148913"/>
            <a:chExt cx="2989312" cy="2592288"/>
          </a:xfrm>
          <a:solidFill>
            <a:schemeClr val="bg1">
              <a:alpha val="50000"/>
            </a:schemeClr>
          </a:solidFill>
        </p:grpSpPr>
        <p:sp>
          <p:nvSpPr>
            <p:cNvPr id="30" name="Oval 29"/>
            <p:cNvSpPr/>
            <p:nvPr/>
          </p:nvSpPr>
          <p:spPr>
            <a:xfrm>
              <a:off x="3436939" y="2148913"/>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1" name="TextBox 30"/>
            <p:cNvSpPr txBox="1"/>
            <p:nvPr/>
          </p:nvSpPr>
          <p:spPr>
            <a:xfrm>
              <a:off x="4065248" y="3497895"/>
              <a:ext cx="2030637" cy="518055"/>
            </a:xfrm>
            <a:prstGeom prst="rect">
              <a:avLst/>
            </a:prstGeom>
            <a:grpFill/>
          </p:spPr>
          <p:txBody>
            <a:bodyPr wrap="square" rtlCol="0">
              <a:spAutoFit/>
            </a:bodyPr>
            <a:lstStyle/>
            <a:p>
              <a:r>
                <a:rPr lang="is-IS" sz="1600" dirty="0" smtClean="0"/>
                <a:t>Almenningur</a:t>
              </a:r>
              <a:endParaRPr lang="is-IS" sz="1600" dirty="0"/>
            </a:p>
          </p:txBody>
        </p:sp>
      </p:grpSp>
      <p:grpSp>
        <p:nvGrpSpPr>
          <p:cNvPr id="32" name="Group 31"/>
          <p:cNvGrpSpPr/>
          <p:nvPr/>
        </p:nvGrpSpPr>
        <p:grpSpPr>
          <a:xfrm>
            <a:off x="7747369" y="934491"/>
            <a:ext cx="1384470" cy="1700365"/>
            <a:chOff x="4038157" y="2105170"/>
            <a:chExt cx="2277027" cy="2312055"/>
          </a:xfrm>
          <a:solidFill>
            <a:schemeClr val="bg1">
              <a:alpha val="50000"/>
            </a:schemeClr>
          </a:solidFill>
        </p:grpSpPr>
        <p:sp>
          <p:nvSpPr>
            <p:cNvPr id="33" name="Oval 32"/>
            <p:cNvSpPr/>
            <p:nvPr/>
          </p:nvSpPr>
          <p:spPr>
            <a:xfrm>
              <a:off x="4038157" y="2105170"/>
              <a:ext cx="2277027" cy="231205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4" name="TextBox 33"/>
            <p:cNvSpPr txBox="1"/>
            <p:nvPr/>
          </p:nvSpPr>
          <p:spPr>
            <a:xfrm>
              <a:off x="4393023" y="2974945"/>
              <a:ext cx="1475656" cy="969595"/>
            </a:xfrm>
            <a:prstGeom prst="rect">
              <a:avLst/>
            </a:prstGeom>
            <a:grpFill/>
          </p:spPr>
          <p:txBody>
            <a:bodyPr wrap="square" rtlCol="0">
              <a:spAutoFit/>
            </a:bodyPr>
            <a:lstStyle/>
            <a:p>
              <a:r>
                <a:rPr lang="is-IS" sz="1600" dirty="0" smtClean="0"/>
                <a:t>Fræða–</a:t>
              </a:r>
              <a:r>
                <a:rPr lang="is-IS" sz="1600" dirty="0" err="1" smtClean="0"/>
                <a:t>heimur-inn</a:t>
              </a:r>
              <a:r>
                <a:rPr lang="is-IS" sz="1600" dirty="0" smtClean="0"/>
                <a:t> </a:t>
              </a:r>
              <a:endParaRPr lang="is-IS" sz="1600" dirty="0"/>
            </a:p>
          </p:txBody>
        </p:sp>
      </p:grpSp>
      <p:grpSp>
        <p:nvGrpSpPr>
          <p:cNvPr id="37" name="Group 36"/>
          <p:cNvGrpSpPr/>
          <p:nvPr/>
        </p:nvGrpSpPr>
        <p:grpSpPr>
          <a:xfrm>
            <a:off x="5822872" y="253699"/>
            <a:ext cx="2140261" cy="1696881"/>
            <a:chOff x="3308121" y="2288496"/>
            <a:chExt cx="2342981" cy="2051321"/>
          </a:xfrm>
          <a:solidFill>
            <a:schemeClr val="bg1">
              <a:alpha val="50000"/>
            </a:schemeClr>
          </a:solidFill>
        </p:grpSpPr>
        <p:sp>
          <p:nvSpPr>
            <p:cNvPr id="38" name="Oval 37"/>
            <p:cNvSpPr/>
            <p:nvPr/>
          </p:nvSpPr>
          <p:spPr>
            <a:xfrm>
              <a:off x="3308121" y="2288496"/>
              <a:ext cx="2342981" cy="205132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9" name="TextBox 38"/>
            <p:cNvSpPr txBox="1"/>
            <p:nvPr/>
          </p:nvSpPr>
          <p:spPr>
            <a:xfrm>
              <a:off x="3928079" y="3101285"/>
              <a:ext cx="1475656" cy="646331"/>
            </a:xfrm>
            <a:prstGeom prst="rect">
              <a:avLst/>
            </a:prstGeom>
            <a:grpFill/>
          </p:spPr>
          <p:txBody>
            <a:bodyPr wrap="square" rtlCol="0">
              <a:spAutoFit/>
            </a:bodyPr>
            <a:lstStyle/>
            <a:p>
              <a:r>
                <a:rPr lang="is-IS" dirty="0" smtClean="0"/>
                <a:t>Kennara–menntun</a:t>
              </a:r>
              <a:endParaRPr lang="is-IS" dirty="0"/>
            </a:p>
          </p:txBody>
        </p:sp>
      </p:grpSp>
      <p:grpSp>
        <p:nvGrpSpPr>
          <p:cNvPr id="42" name="Group 41"/>
          <p:cNvGrpSpPr/>
          <p:nvPr/>
        </p:nvGrpSpPr>
        <p:grpSpPr>
          <a:xfrm>
            <a:off x="1408308" y="635594"/>
            <a:ext cx="1818696" cy="1985255"/>
            <a:chOff x="3662844" y="2332713"/>
            <a:chExt cx="2763407" cy="2408486"/>
          </a:xfrm>
          <a:solidFill>
            <a:schemeClr val="bg1">
              <a:alpha val="50000"/>
            </a:schemeClr>
          </a:solidFill>
        </p:grpSpPr>
        <p:sp>
          <p:nvSpPr>
            <p:cNvPr id="43" name="Oval 42"/>
            <p:cNvSpPr/>
            <p:nvPr/>
          </p:nvSpPr>
          <p:spPr>
            <a:xfrm>
              <a:off x="3662844" y="2332713"/>
              <a:ext cx="2763407" cy="240848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4" name="TextBox 43"/>
            <p:cNvSpPr txBox="1"/>
            <p:nvPr/>
          </p:nvSpPr>
          <p:spPr>
            <a:xfrm>
              <a:off x="3984000" y="3031329"/>
              <a:ext cx="1795921" cy="722830"/>
            </a:xfrm>
            <a:prstGeom prst="rect">
              <a:avLst/>
            </a:prstGeom>
            <a:grpFill/>
          </p:spPr>
          <p:txBody>
            <a:bodyPr wrap="square" rtlCol="0">
              <a:spAutoFit/>
            </a:bodyPr>
            <a:lstStyle/>
            <a:p>
              <a:r>
                <a:rPr lang="is-IS" sz="1600" dirty="0" err="1" smtClean="0"/>
                <a:t>Kennara-samtökin</a:t>
              </a:r>
              <a:endParaRPr lang="is-IS" sz="1600" dirty="0"/>
            </a:p>
          </p:txBody>
        </p:sp>
      </p:grpSp>
      <p:grpSp>
        <p:nvGrpSpPr>
          <p:cNvPr id="6" name="Group 5"/>
          <p:cNvGrpSpPr/>
          <p:nvPr/>
        </p:nvGrpSpPr>
        <p:grpSpPr>
          <a:xfrm>
            <a:off x="7183236" y="2656424"/>
            <a:ext cx="1838272" cy="1949589"/>
            <a:chOff x="7183236" y="2656424"/>
            <a:chExt cx="1838272" cy="1949589"/>
          </a:xfrm>
        </p:grpSpPr>
        <p:sp>
          <p:nvSpPr>
            <p:cNvPr id="41" name="Oval 40"/>
            <p:cNvSpPr/>
            <p:nvPr/>
          </p:nvSpPr>
          <p:spPr>
            <a:xfrm>
              <a:off x="7183236" y="2656424"/>
              <a:ext cx="1838272" cy="1949589"/>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5" name="TextBox 44"/>
            <p:cNvSpPr txBox="1"/>
            <p:nvPr/>
          </p:nvSpPr>
          <p:spPr>
            <a:xfrm>
              <a:off x="7707934" y="2959763"/>
              <a:ext cx="1079034" cy="1077218"/>
            </a:xfrm>
            <a:prstGeom prst="rect">
              <a:avLst/>
            </a:prstGeom>
            <a:solidFill>
              <a:schemeClr val="bg1">
                <a:alpha val="50000"/>
              </a:schemeClr>
            </a:solidFill>
          </p:spPr>
          <p:txBody>
            <a:bodyPr wrap="square" rtlCol="0">
              <a:spAutoFit/>
            </a:bodyPr>
            <a:lstStyle/>
            <a:p>
              <a:r>
                <a:rPr lang="is-IS" sz="1600" dirty="0" err="1" smtClean="0"/>
                <a:t>Stjórn-mála-menn</a:t>
              </a:r>
              <a:r>
                <a:rPr lang="is-IS" sz="1600" dirty="0" smtClean="0"/>
                <a:t> á landsvísu</a:t>
              </a:r>
              <a:endParaRPr lang="is-IS" sz="1600" dirty="0"/>
            </a:p>
          </p:txBody>
        </p:sp>
      </p:grpSp>
      <p:grpSp>
        <p:nvGrpSpPr>
          <p:cNvPr id="10" name="Group 9"/>
          <p:cNvGrpSpPr/>
          <p:nvPr/>
        </p:nvGrpSpPr>
        <p:grpSpPr>
          <a:xfrm>
            <a:off x="2699792" y="980727"/>
            <a:ext cx="2469328" cy="2261977"/>
            <a:chOff x="3124200" y="2187729"/>
            <a:chExt cx="2989312" cy="2592288"/>
          </a:xfrm>
          <a:solidFill>
            <a:schemeClr val="accent6">
              <a:lumMod val="60000"/>
              <a:lumOff val="40000"/>
            </a:schemeClr>
          </a:solidFill>
        </p:grpSpPr>
        <p:sp>
          <p:nvSpPr>
            <p:cNvPr id="11" name="Oval 10"/>
            <p:cNvSpPr/>
            <p:nvPr/>
          </p:nvSpPr>
          <p:spPr>
            <a:xfrm>
              <a:off x="3124200" y="2187729"/>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TextBox 11"/>
            <p:cNvSpPr txBox="1"/>
            <p:nvPr/>
          </p:nvSpPr>
          <p:spPr>
            <a:xfrm>
              <a:off x="4067944" y="3299207"/>
              <a:ext cx="1475656" cy="423265"/>
            </a:xfrm>
            <a:prstGeom prst="rect">
              <a:avLst/>
            </a:prstGeom>
            <a:grpFill/>
          </p:spPr>
          <p:txBody>
            <a:bodyPr wrap="square" rtlCol="0">
              <a:spAutoFit/>
            </a:bodyPr>
            <a:lstStyle/>
            <a:p>
              <a:r>
                <a:rPr lang="is-IS" dirty="0" smtClean="0"/>
                <a:t>Kennarar</a:t>
              </a:r>
            </a:p>
          </p:txBody>
        </p:sp>
      </p:grpSp>
      <p:grpSp>
        <p:nvGrpSpPr>
          <p:cNvPr id="7" name="Group 6"/>
          <p:cNvGrpSpPr/>
          <p:nvPr/>
        </p:nvGrpSpPr>
        <p:grpSpPr>
          <a:xfrm>
            <a:off x="3486674" y="2204864"/>
            <a:ext cx="2989312" cy="2592288"/>
            <a:chOff x="3124200" y="2187729"/>
            <a:chExt cx="2989312" cy="2592288"/>
          </a:xfrm>
        </p:grpSpPr>
        <p:sp>
          <p:nvSpPr>
            <p:cNvPr id="2" name="Oval 1"/>
            <p:cNvSpPr/>
            <p:nvPr/>
          </p:nvSpPr>
          <p:spPr>
            <a:xfrm>
              <a:off x="3124200" y="2187729"/>
              <a:ext cx="2989312" cy="259228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 name="TextBox 3"/>
            <p:cNvSpPr txBox="1"/>
            <p:nvPr/>
          </p:nvSpPr>
          <p:spPr>
            <a:xfrm>
              <a:off x="4067944" y="3299207"/>
              <a:ext cx="1475656" cy="369332"/>
            </a:xfrm>
            <a:prstGeom prst="rect">
              <a:avLst/>
            </a:prstGeom>
            <a:noFill/>
          </p:spPr>
          <p:txBody>
            <a:bodyPr wrap="square" rtlCol="0">
              <a:spAutoFit/>
            </a:bodyPr>
            <a:lstStyle/>
            <a:p>
              <a:r>
                <a:rPr lang="is-IS" dirty="0" smtClean="0"/>
                <a:t>Nemendur</a:t>
              </a:r>
              <a:endParaRPr lang="is-IS" dirty="0"/>
            </a:p>
          </p:txBody>
        </p:sp>
      </p:grpSp>
    </p:spTree>
    <p:extLst>
      <p:ext uri="{BB962C8B-B14F-4D97-AF65-F5344CB8AC3E}">
        <p14:creationId xmlns:p14="http://schemas.microsoft.com/office/powerpoint/2010/main" val="335573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5" name="Rectangle 3"/>
          <p:cNvSpPr>
            <a:spLocks noGrp="1" noChangeArrowheads="1"/>
          </p:cNvSpPr>
          <p:nvPr>
            <p:ph type="body" idx="1"/>
          </p:nvPr>
        </p:nvSpPr>
        <p:spPr>
          <a:xfrm>
            <a:off x="40737" y="4752953"/>
            <a:ext cx="2174541" cy="2105047"/>
          </a:xfrm>
          <a:solidFill>
            <a:schemeClr val="bg1"/>
          </a:solidFill>
        </p:spPr>
        <p:txBody>
          <a:bodyPr/>
          <a:lstStyle/>
          <a:p>
            <a:pPr marL="0" indent="0">
              <a:spcBef>
                <a:spcPts val="1200"/>
              </a:spcBef>
              <a:buNone/>
            </a:pPr>
            <a:r>
              <a:rPr lang="is-IS" sz="2000" dirty="0" smtClean="0"/>
              <a:t>Ótal mikilvægir heimar – hagsmunaaðila – ekki einfalt að tryggja samtalið </a:t>
            </a:r>
            <a:endParaRPr lang="is-IS" sz="20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7</a:t>
            </a:fld>
            <a:endParaRPr lang="en-US" dirty="0"/>
          </a:p>
        </p:txBody>
      </p:sp>
      <p:grpSp>
        <p:nvGrpSpPr>
          <p:cNvPr id="16" name="Group 15"/>
          <p:cNvGrpSpPr/>
          <p:nvPr/>
        </p:nvGrpSpPr>
        <p:grpSpPr>
          <a:xfrm>
            <a:off x="5891752" y="2340595"/>
            <a:ext cx="1838272" cy="1949589"/>
            <a:chOff x="3436939" y="2148913"/>
            <a:chExt cx="2989312" cy="2592288"/>
          </a:xfrm>
          <a:solidFill>
            <a:schemeClr val="bg1">
              <a:alpha val="50000"/>
            </a:schemeClr>
          </a:solidFill>
        </p:grpSpPr>
        <p:sp>
          <p:nvSpPr>
            <p:cNvPr id="17" name="Oval 16"/>
            <p:cNvSpPr/>
            <p:nvPr/>
          </p:nvSpPr>
          <p:spPr>
            <a:xfrm>
              <a:off x="3436939" y="2148913"/>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8" name="TextBox 17"/>
            <p:cNvSpPr txBox="1"/>
            <p:nvPr/>
          </p:nvSpPr>
          <p:spPr>
            <a:xfrm>
              <a:off x="4304265" y="3031329"/>
              <a:ext cx="1475655" cy="1141311"/>
            </a:xfrm>
            <a:prstGeom prst="rect">
              <a:avLst/>
            </a:prstGeom>
            <a:grpFill/>
          </p:spPr>
          <p:txBody>
            <a:bodyPr wrap="square" rtlCol="0">
              <a:spAutoFit/>
            </a:bodyPr>
            <a:lstStyle/>
            <a:p>
              <a:r>
                <a:rPr lang="is-IS" sz="1600" dirty="0" err="1" smtClean="0"/>
                <a:t>Sveitar-stjórn</a:t>
              </a:r>
              <a:r>
                <a:rPr lang="is-IS" sz="1600" dirty="0" smtClean="0"/>
                <a:t>-  endur </a:t>
              </a:r>
              <a:endParaRPr lang="is-IS" sz="1600" dirty="0"/>
            </a:p>
          </p:txBody>
        </p:sp>
      </p:grpSp>
      <p:grpSp>
        <p:nvGrpSpPr>
          <p:cNvPr id="8" name="Group 7"/>
          <p:cNvGrpSpPr/>
          <p:nvPr/>
        </p:nvGrpSpPr>
        <p:grpSpPr>
          <a:xfrm>
            <a:off x="6436094" y="4045950"/>
            <a:ext cx="1887098" cy="1722528"/>
            <a:chOff x="5169120" y="4083693"/>
            <a:chExt cx="2656421" cy="2293830"/>
          </a:xfrm>
          <a:solidFill>
            <a:schemeClr val="bg1">
              <a:alpha val="50000"/>
            </a:schemeClr>
          </a:solidFill>
        </p:grpSpPr>
        <p:sp>
          <p:nvSpPr>
            <p:cNvPr id="20" name="Oval 19"/>
            <p:cNvSpPr/>
            <p:nvPr/>
          </p:nvSpPr>
          <p:spPr>
            <a:xfrm>
              <a:off x="5169120" y="4083693"/>
              <a:ext cx="2656421" cy="229383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1" name="TextBox 20"/>
            <p:cNvSpPr txBox="1"/>
            <p:nvPr/>
          </p:nvSpPr>
          <p:spPr>
            <a:xfrm>
              <a:off x="5627515" y="4961214"/>
              <a:ext cx="1557646" cy="339922"/>
            </a:xfrm>
            <a:prstGeom prst="rect">
              <a:avLst/>
            </a:prstGeom>
            <a:grpFill/>
          </p:spPr>
          <p:txBody>
            <a:bodyPr wrap="square" rtlCol="0">
              <a:spAutoFit/>
            </a:bodyPr>
            <a:lstStyle/>
            <a:p>
              <a:r>
                <a:rPr lang="is-IS" sz="1600" dirty="0" smtClean="0"/>
                <a:t>Ráðuneyti</a:t>
              </a:r>
              <a:endParaRPr lang="is-IS" sz="1600" dirty="0"/>
            </a:p>
          </p:txBody>
        </p:sp>
      </p:grpSp>
      <p:grpSp>
        <p:nvGrpSpPr>
          <p:cNvPr id="9" name="Group 8"/>
          <p:cNvGrpSpPr/>
          <p:nvPr/>
        </p:nvGrpSpPr>
        <p:grpSpPr>
          <a:xfrm>
            <a:off x="4422507" y="4155110"/>
            <a:ext cx="2167561" cy="2049737"/>
            <a:chOff x="3486674" y="4722298"/>
            <a:chExt cx="2642831" cy="2205396"/>
          </a:xfrm>
          <a:solidFill>
            <a:schemeClr val="bg1">
              <a:alpha val="50000"/>
            </a:schemeClr>
          </a:solidFill>
        </p:grpSpPr>
        <p:sp>
          <p:nvSpPr>
            <p:cNvPr id="22" name="Oval 21"/>
            <p:cNvSpPr/>
            <p:nvPr/>
          </p:nvSpPr>
          <p:spPr>
            <a:xfrm>
              <a:off x="3486674" y="4722298"/>
              <a:ext cx="2642831" cy="220539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TextBox 22"/>
            <p:cNvSpPr txBox="1"/>
            <p:nvPr/>
          </p:nvSpPr>
          <p:spPr>
            <a:xfrm>
              <a:off x="4130396" y="5523651"/>
              <a:ext cx="1679225" cy="629183"/>
            </a:xfrm>
            <a:prstGeom prst="rect">
              <a:avLst/>
            </a:prstGeom>
            <a:grpFill/>
          </p:spPr>
          <p:txBody>
            <a:bodyPr wrap="square" rtlCol="0">
              <a:spAutoFit/>
            </a:bodyPr>
            <a:lstStyle/>
            <a:p>
              <a:r>
                <a:rPr lang="is-IS" sz="1600" dirty="0" err="1" smtClean="0"/>
                <a:t>Menntamála-stofnun</a:t>
              </a:r>
              <a:endParaRPr lang="is-IS" sz="1600" dirty="0"/>
            </a:p>
          </p:txBody>
        </p:sp>
      </p:grpSp>
      <p:grpSp>
        <p:nvGrpSpPr>
          <p:cNvPr id="25" name="Group 24"/>
          <p:cNvGrpSpPr/>
          <p:nvPr/>
        </p:nvGrpSpPr>
        <p:grpSpPr>
          <a:xfrm>
            <a:off x="2007710" y="3719497"/>
            <a:ext cx="2441842" cy="2140219"/>
            <a:chOff x="3436939" y="2148913"/>
            <a:chExt cx="2989312" cy="2592288"/>
          </a:xfrm>
          <a:solidFill>
            <a:schemeClr val="bg1">
              <a:alpha val="50000"/>
            </a:schemeClr>
          </a:solidFill>
        </p:grpSpPr>
        <p:sp>
          <p:nvSpPr>
            <p:cNvPr id="26" name="Oval 25"/>
            <p:cNvSpPr/>
            <p:nvPr/>
          </p:nvSpPr>
          <p:spPr>
            <a:xfrm>
              <a:off x="3436939" y="2148913"/>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7" name="TextBox 26"/>
            <p:cNvSpPr txBox="1"/>
            <p:nvPr/>
          </p:nvSpPr>
          <p:spPr>
            <a:xfrm>
              <a:off x="4304265" y="3031329"/>
              <a:ext cx="1475656" cy="369332"/>
            </a:xfrm>
            <a:prstGeom prst="rect">
              <a:avLst/>
            </a:prstGeom>
            <a:grpFill/>
          </p:spPr>
          <p:txBody>
            <a:bodyPr wrap="square" rtlCol="0">
              <a:spAutoFit/>
            </a:bodyPr>
            <a:lstStyle/>
            <a:p>
              <a:r>
                <a:rPr lang="is-IS" dirty="0" smtClean="0"/>
                <a:t>Foreldrar</a:t>
              </a:r>
              <a:endParaRPr lang="is-IS" dirty="0"/>
            </a:p>
          </p:txBody>
        </p:sp>
      </p:grpSp>
      <p:grpSp>
        <p:nvGrpSpPr>
          <p:cNvPr id="29" name="Group 28"/>
          <p:cNvGrpSpPr/>
          <p:nvPr/>
        </p:nvGrpSpPr>
        <p:grpSpPr>
          <a:xfrm>
            <a:off x="2900712" y="5061212"/>
            <a:ext cx="2138900" cy="1694087"/>
            <a:chOff x="3436939" y="2148913"/>
            <a:chExt cx="2989312" cy="2592288"/>
          </a:xfrm>
          <a:solidFill>
            <a:schemeClr val="bg1">
              <a:alpha val="50000"/>
            </a:schemeClr>
          </a:solidFill>
        </p:grpSpPr>
        <p:sp>
          <p:nvSpPr>
            <p:cNvPr id="30" name="Oval 29"/>
            <p:cNvSpPr/>
            <p:nvPr/>
          </p:nvSpPr>
          <p:spPr>
            <a:xfrm>
              <a:off x="3436939" y="2148913"/>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1" name="TextBox 30"/>
            <p:cNvSpPr txBox="1"/>
            <p:nvPr/>
          </p:nvSpPr>
          <p:spPr>
            <a:xfrm>
              <a:off x="3937940" y="3547882"/>
              <a:ext cx="2408699" cy="518055"/>
            </a:xfrm>
            <a:prstGeom prst="rect">
              <a:avLst/>
            </a:prstGeom>
            <a:grpFill/>
          </p:spPr>
          <p:txBody>
            <a:bodyPr wrap="square" rtlCol="0">
              <a:spAutoFit/>
            </a:bodyPr>
            <a:lstStyle/>
            <a:p>
              <a:r>
                <a:rPr lang="is-IS" sz="1600" dirty="0" smtClean="0"/>
                <a:t>Almenningur</a:t>
              </a:r>
              <a:endParaRPr lang="is-IS" sz="1600" dirty="0"/>
            </a:p>
          </p:txBody>
        </p:sp>
      </p:grpSp>
      <p:grpSp>
        <p:nvGrpSpPr>
          <p:cNvPr id="32" name="Group 31"/>
          <p:cNvGrpSpPr/>
          <p:nvPr/>
        </p:nvGrpSpPr>
        <p:grpSpPr>
          <a:xfrm>
            <a:off x="7747369" y="934491"/>
            <a:ext cx="1384470" cy="1700365"/>
            <a:chOff x="4038157" y="2105170"/>
            <a:chExt cx="2277027" cy="2312055"/>
          </a:xfrm>
          <a:solidFill>
            <a:schemeClr val="bg1">
              <a:alpha val="50000"/>
            </a:schemeClr>
          </a:solidFill>
        </p:grpSpPr>
        <p:sp>
          <p:nvSpPr>
            <p:cNvPr id="33" name="Oval 32"/>
            <p:cNvSpPr/>
            <p:nvPr/>
          </p:nvSpPr>
          <p:spPr>
            <a:xfrm>
              <a:off x="4038157" y="2105170"/>
              <a:ext cx="2277027" cy="231205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4" name="TextBox 33"/>
            <p:cNvSpPr txBox="1"/>
            <p:nvPr/>
          </p:nvSpPr>
          <p:spPr>
            <a:xfrm>
              <a:off x="4393023" y="2974945"/>
              <a:ext cx="1475656" cy="969595"/>
            </a:xfrm>
            <a:prstGeom prst="rect">
              <a:avLst/>
            </a:prstGeom>
            <a:grpFill/>
          </p:spPr>
          <p:txBody>
            <a:bodyPr wrap="square" rtlCol="0">
              <a:spAutoFit/>
            </a:bodyPr>
            <a:lstStyle/>
            <a:p>
              <a:r>
                <a:rPr lang="is-IS" sz="1600" dirty="0" smtClean="0"/>
                <a:t>Fræða–</a:t>
              </a:r>
              <a:r>
                <a:rPr lang="is-IS" sz="1600" dirty="0" err="1" smtClean="0"/>
                <a:t>heimur-inn</a:t>
              </a:r>
              <a:r>
                <a:rPr lang="is-IS" sz="1600" dirty="0" smtClean="0"/>
                <a:t> </a:t>
              </a:r>
              <a:endParaRPr lang="is-IS" sz="1600" dirty="0"/>
            </a:p>
          </p:txBody>
        </p:sp>
      </p:grpSp>
      <p:grpSp>
        <p:nvGrpSpPr>
          <p:cNvPr id="37" name="Group 36"/>
          <p:cNvGrpSpPr/>
          <p:nvPr/>
        </p:nvGrpSpPr>
        <p:grpSpPr>
          <a:xfrm>
            <a:off x="5822872" y="253699"/>
            <a:ext cx="2140261" cy="1696881"/>
            <a:chOff x="3308121" y="2288496"/>
            <a:chExt cx="2342981" cy="2051321"/>
          </a:xfrm>
          <a:solidFill>
            <a:schemeClr val="bg1">
              <a:alpha val="50000"/>
            </a:schemeClr>
          </a:solidFill>
        </p:grpSpPr>
        <p:sp>
          <p:nvSpPr>
            <p:cNvPr id="38" name="Oval 37"/>
            <p:cNvSpPr/>
            <p:nvPr/>
          </p:nvSpPr>
          <p:spPr>
            <a:xfrm>
              <a:off x="3308121" y="2288496"/>
              <a:ext cx="2342981" cy="205132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9" name="TextBox 38"/>
            <p:cNvSpPr txBox="1"/>
            <p:nvPr/>
          </p:nvSpPr>
          <p:spPr>
            <a:xfrm>
              <a:off x="3928079" y="3101285"/>
              <a:ext cx="1475656" cy="646331"/>
            </a:xfrm>
            <a:prstGeom prst="rect">
              <a:avLst/>
            </a:prstGeom>
            <a:grpFill/>
          </p:spPr>
          <p:txBody>
            <a:bodyPr wrap="square" rtlCol="0">
              <a:spAutoFit/>
            </a:bodyPr>
            <a:lstStyle/>
            <a:p>
              <a:r>
                <a:rPr lang="is-IS" dirty="0" smtClean="0"/>
                <a:t>Kennara–menntun</a:t>
              </a:r>
              <a:endParaRPr lang="is-IS" dirty="0"/>
            </a:p>
          </p:txBody>
        </p:sp>
      </p:grpSp>
      <p:grpSp>
        <p:nvGrpSpPr>
          <p:cNvPr id="42" name="Group 41"/>
          <p:cNvGrpSpPr/>
          <p:nvPr/>
        </p:nvGrpSpPr>
        <p:grpSpPr>
          <a:xfrm>
            <a:off x="1408308" y="635594"/>
            <a:ext cx="1818696" cy="1985255"/>
            <a:chOff x="3662844" y="2332713"/>
            <a:chExt cx="2763407" cy="2408486"/>
          </a:xfrm>
          <a:solidFill>
            <a:schemeClr val="bg1">
              <a:alpha val="50000"/>
            </a:schemeClr>
          </a:solidFill>
        </p:grpSpPr>
        <p:sp>
          <p:nvSpPr>
            <p:cNvPr id="43" name="Oval 42"/>
            <p:cNvSpPr/>
            <p:nvPr/>
          </p:nvSpPr>
          <p:spPr>
            <a:xfrm>
              <a:off x="3662844" y="2332713"/>
              <a:ext cx="2763407" cy="240848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4" name="TextBox 43"/>
            <p:cNvSpPr txBox="1"/>
            <p:nvPr/>
          </p:nvSpPr>
          <p:spPr>
            <a:xfrm>
              <a:off x="3984000" y="3031329"/>
              <a:ext cx="1795921" cy="722830"/>
            </a:xfrm>
            <a:prstGeom prst="rect">
              <a:avLst/>
            </a:prstGeom>
            <a:grpFill/>
          </p:spPr>
          <p:txBody>
            <a:bodyPr wrap="square" rtlCol="0">
              <a:spAutoFit/>
            </a:bodyPr>
            <a:lstStyle/>
            <a:p>
              <a:r>
                <a:rPr lang="is-IS" sz="1600" dirty="0" err="1" smtClean="0"/>
                <a:t>Kennara-samtökin</a:t>
              </a:r>
              <a:endParaRPr lang="is-IS" sz="1600" dirty="0"/>
            </a:p>
          </p:txBody>
        </p:sp>
      </p:grpSp>
      <p:grpSp>
        <p:nvGrpSpPr>
          <p:cNvPr id="6" name="Group 5"/>
          <p:cNvGrpSpPr/>
          <p:nvPr/>
        </p:nvGrpSpPr>
        <p:grpSpPr>
          <a:xfrm>
            <a:off x="7183236" y="2656424"/>
            <a:ext cx="1838272" cy="1949589"/>
            <a:chOff x="7183236" y="2656424"/>
            <a:chExt cx="1838272" cy="1949589"/>
          </a:xfrm>
        </p:grpSpPr>
        <p:sp>
          <p:nvSpPr>
            <p:cNvPr id="41" name="Oval 40"/>
            <p:cNvSpPr/>
            <p:nvPr/>
          </p:nvSpPr>
          <p:spPr>
            <a:xfrm>
              <a:off x="7183236" y="2656424"/>
              <a:ext cx="1838272" cy="1949589"/>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5" name="TextBox 44"/>
            <p:cNvSpPr txBox="1"/>
            <p:nvPr/>
          </p:nvSpPr>
          <p:spPr>
            <a:xfrm>
              <a:off x="7707934" y="2959763"/>
              <a:ext cx="1079034" cy="1077218"/>
            </a:xfrm>
            <a:prstGeom prst="rect">
              <a:avLst/>
            </a:prstGeom>
            <a:solidFill>
              <a:schemeClr val="bg1">
                <a:alpha val="50000"/>
              </a:schemeClr>
            </a:solidFill>
          </p:spPr>
          <p:txBody>
            <a:bodyPr wrap="square" rtlCol="0">
              <a:spAutoFit/>
            </a:bodyPr>
            <a:lstStyle/>
            <a:p>
              <a:r>
                <a:rPr lang="is-IS" sz="1600" dirty="0" err="1" smtClean="0"/>
                <a:t>Stjórn-mála-menn</a:t>
              </a:r>
              <a:r>
                <a:rPr lang="is-IS" sz="1600" dirty="0" smtClean="0"/>
                <a:t> á landsvísu</a:t>
              </a:r>
              <a:endParaRPr lang="is-IS" sz="1600" dirty="0"/>
            </a:p>
          </p:txBody>
        </p:sp>
      </p:grpSp>
      <p:grpSp>
        <p:nvGrpSpPr>
          <p:cNvPr id="10" name="Group 9"/>
          <p:cNvGrpSpPr/>
          <p:nvPr/>
        </p:nvGrpSpPr>
        <p:grpSpPr>
          <a:xfrm>
            <a:off x="2699792" y="980727"/>
            <a:ext cx="2469328" cy="2261977"/>
            <a:chOff x="3124200" y="2187729"/>
            <a:chExt cx="2989312" cy="2592288"/>
          </a:xfrm>
          <a:solidFill>
            <a:schemeClr val="accent6">
              <a:lumMod val="60000"/>
              <a:lumOff val="40000"/>
            </a:schemeClr>
          </a:solidFill>
        </p:grpSpPr>
        <p:sp>
          <p:nvSpPr>
            <p:cNvPr id="11" name="Oval 10"/>
            <p:cNvSpPr/>
            <p:nvPr/>
          </p:nvSpPr>
          <p:spPr>
            <a:xfrm>
              <a:off x="3124200" y="2187729"/>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TextBox 11"/>
            <p:cNvSpPr txBox="1"/>
            <p:nvPr/>
          </p:nvSpPr>
          <p:spPr>
            <a:xfrm>
              <a:off x="4067944" y="3299207"/>
              <a:ext cx="1475656" cy="423265"/>
            </a:xfrm>
            <a:prstGeom prst="rect">
              <a:avLst/>
            </a:prstGeom>
            <a:grpFill/>
          </p:spPr>
          <p:txBody>
            <a:bodyPr wrap="square" rtlCol="0">
              <a:spAutoFit/>
            </a:bodyPr>
            <a:lstStyle/>
            <a:p>
              <a:r>
                <a:rPr lang="is-IS" dirty="0" smtClean="0"/>
                <a:t>Kennarar</a:t>
              </a:r>
            </a:p>
          </p:txBody>
        </p:sp>
      </p:grpSp>
      <p:grpSp>
        <p:nvGrpSpPr>
          <p:cNvPr id="7" name="Group 6"/>
          <p:cNvGrpSpPr/>
          <p:nvPr/>
        </p:nvGrpSpPr>
        <p:grpSpPr>
          <a:xfrm>
            <a:off x="3486674" y="2204864"/>
            <a:ext cx="2989312" cy="2592288"/>
            <a:chOff x="3124200" y="2187729"/>
            <a:chExt cx="2989312" cy="2592288"/>
          </a:xfrm>
        </p:grpSpPr>
        <p:sp>
          <p:nvSpPr>
            <p:cNvPr id="2" name="Oval 1"/>
            <p:cNvSpPr/>
            <p:nvPr/>
          </p:nvSpPr>
          <p:spPr>
            <a:xfrm>
              <a:off x="3124200" y="2187729"/>
              <a:ext cx="2989312" cy="259228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 name="TextBox 3"/>
            <p:cNvSpPr txBox="1"/>
            <p:nvPr/>
          </p:nvSpPr>
          <p:spPr>
            <a:xfrm>
              <a:off x="4067944" y="3299207"/>
              <a:ext cx="1475656" cy="369332"/>
            </a:xfrm>
            <a:prstGeom prst="rect">
              <a:avLst/>
            </a:prstGeom>
            <a:noFill/>
          </p:spPr>
          <p:txBody>
            <a:bodyPr wrap="square" rtlCol="0">
              <a:spAutoFit/>
            </a:bodyPr>
            <a:lstStyle/>
            <a:p>
              <a:r>
                <a:rPr lang="is-IS" dirty="0" smtClean="0"/>
                <a:t>Nemendur</a:t>
              </a:r>
              <a:endParaRPr lang="is-IS" dirty="0"/>
            </a:p>
          </p:txBody>
        </p:sp>
      </p:grpSp>
      <p:grpSp>
        <p:nvGrpSpPr>
          <p:cNvPr id="13" name="Group 12"/>
          <p:cNvGrpSpPr/>
          <p:nvPr/>
        </p:nvGrpSpPr>
        <p:grpSpPr>
          <a:xfrm>
            <a:off x="4567072" y="980727"/>
            <a:ext cx="2284284" cy="2301792"/>
            <a:chOff x="3124200" y="2187729"/>
            <a:chExt cx="2989312" cy="2592288"/>
          </a:xfrm>
        </p:grpSpPr>
        <p:sp>
          <p:nvSpPr>
            <p:cNvPr id="14" name="Oval 13"/>
            <p:cNvSpPr/>
            <p:nvPr/>
          </p:nvSpPr>
          <p:spPr>
            <a:xfrm>
              <a:off x="3124200" y="2187729"/>
              <a:ext cx="2989312" cy="259228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5" name="TextBox 14"/>
            <p:cNvSpPr txBox="1"/>
            <p:nvPr/>
          </p:nvSpPr>
          <p:spPr>
            <a:xfrm>
              <a:off x="3880844" y="3299207"/>
              <a:ext cx="1662755" cy="577799"/>
            </a:xfrm>
            <a:prstGeom prst="rect">
              <a:avLst/>
            </a:prstGeom>
            <a:noFill/>
          </p:spPr>
          <p:txBody>
            <a:bodyPr wrap="square" rtlCol="0">
              <a:spAutoFit/>
            </a:bodyPr>
            <a:lstStyle/>
            <a:p>
              <a:r>
                <a:rPr lang="is-IS" sz="1600" dirty="0" err="1" smtClean="0"/>
                <a:t>Skóla-stjórnendur</a:t>
              </a:r>
              <a:endParaRPr lang="is-IS" sz="1600" dirty="0"/>
            </a:p>
          </p:txBody>
        </p:sp>
      </p:grpSp>
    </p:spTree>
    <p:extLst>
      <p:ext uri="{BB962C8B-B14F-4D97-AF65-F5344CB8AC3E}">
        <p14:creationId xmlns:p14="http://schemas.microsoft.com/office/powerpoint/2010/main" val="71607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5" name="Rectangle 3"/>
          <p:cNvSpPr>
            <a:spLocks noGrp="1" noChangeArrowheads="1"/>
          </p:cNvSpPr>
          <p:nvPr>
            <p:ph type="body" idx="1"/>
          </p:nvPr>
        </p:nvSpPr>
        <p:spPr>
          <a:xfrm>
            <a:off x="40737" y="4752953"/>
            <a:ext cx="2142055" cy="2105047"/>
          </a:xfrm>
          <a:solidFill>
            <a:schemeClr val="bg1"/>
          </a:solidFill>
        </p:spPr>
        <p:txBody>
          <a:bodyPr/>
          <a:lstStyle/>
          <a:p>
            <a:pPr marL="0" indent="0">
              <a:spcBef>
                <a:spcPts val="1200"/>
              </a:spcBef>
              <a:buNone/>
            </a:pPr>
            <a:r>
              <a:rPr lang="is-IS" sz="2000" dirty="0" smtClean="0"/>
              <a:t>Ótal mikilvægir heimar – hagsmunaaðila – ekki einfalt að tryggja samtalið </a:t>
            </a:r>
            <a:endParaRPr lang="is-IS" sz="20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8</a:t>
            </a:fld>
            <a:endParaRPr lang="en-US" dirty="0"/>
          </a:p>
        </p:txBody>
      </p:sp>
      <p:grpSp>
        <p:nvGrpSpPr>
          <p:cNvPr id="16" name="Group 15"/>
          <p:cNvGrpSpPr/>
          <p:nvPr/>
        </p:nvGrpSpPr>
        <p:grpSpPr>
          <a:xfrm>
            <a:off x="5891752" y="2340595"/>
            <a:ext cx="1838272" cy="1949589"/>
            <a:chOff x="3436939" y="2148913"/>
            <a:chExt cx="2989312" cy="2592288"/>
          </a:xfrm>
          <a:solidFill>
            <a:schemeClr val="bg1">
              <a:alpha val="50000"/>
            </a:schemeClr>
          </a:solidFill>
        </p:grpSpPr>
        <p:sp>
          <p:nvSpPr>
            <p:cNvPr id="17" name="Oval 16"/>
            <p:cNvSpPr/>
            <p:nvPr/>
          </p:nvSpPr>
          <p:spPr>
            <a:xfrm>
              <a:off x="3436939" y="2148913"/>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8" name="TextBox 17"/>
            <p:cNvSpPr txBox="1"/>
            <p:nvPr/>
          </p:nvSpPr>
          <p:spPr>
            <a:xfrm>
              <a:off x="4304265" y="3031329"/>
              <a:ext cx="1475655" cy="1141311"/>
            </a:xfrm>
            <a:prstGeom prst="rect">
              <a:avLst/>
            </a:prstGeom>
            <a:grpFill/>
          </p:spPr>
          <p:txBody>
            <a:bodyPr wrap="square" rtlCol="0">
              <a:spAutoFit/>
            </a:bodyPr>
            <a:lstStyle/>
            <a:p>
              <a:r>
                <a:rPr lang="is-IS" sz="1600" dirty="0" err="1" smtClean="0"/>
                <a:t>Sveitar-stjórn</a:t>
              </a:r>
              <a:r>
                <a:rPr lang="is-IS" sz="1600" dirty="0" smtClean="0"/>
                <a:t>-  endur </a:t>
              </a:r>
              <a:endParaRPr lang="is-IS" sz="1600" dirty="0"/>
            </a:p>
          </p:txBody>
        </p:sp>
      </p:grpSp>
      <p:grpSp>
        <p:nvGrpSpPr>
          <p:cNvPr id="8" name="Group 7"/>
          <p:cNvGrpSpPr/>
          <p:nvPr/>
        </p:nvGrpSpPr>
        <p:grpSpPr>
          <a:xfrm>
            <a:off x="6436094" y="4045950"/>
            <a:ext cx="1887098" cy="1722528"/>
            <a:chOff x="5169120" y="4083693"/>
            <a:chExt cx="2656421" cy="2293830"/>
          </a:xfrm>
          <a:solidFill>
            <a:schemeClr val="bg1">
              <a:alpha val="50000"/>
            </a:schemeClr>
          </a:solidFill>
        </p:grpSpPr>
        <p:sp>
          <p:nvSpPr>
            <p:cNvPr id="20" name="Oval 19"/>
            <p:cNvSpPr/>
            <p:nvPr/>
          </p:nvSpPr>
          <p:spPr>
            <a:xfrm>
              <a:off x="5169120" y="4083693"/>
              <a:ext cx="2656421" cy="229383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1" name="TextBox 20"/>
            <p:cNvSpPr txBox="1"/>
            <p:nvPr/>
          </p:nvSpPr>
          <p:spPr>
            <a:xfrm>
              <a:off x="5627515" y="4961214"/>
              <a:ext cx="1557646" cy="339922"/>
            </a:xfrm>
            <a:prstGeom prst="rect">
              <a:avLst/>
            </a:prstGeom>
            <a:grpFill/>
          </p:spPr>
          <p:txBody>
            <a:bodyPr wrap="square" rtlCol="0">
              <a:spAutoFit/>
            </a:bodyPr>
            <a:lstStyle/>
            <a:p>
              <a:r>
                <a:rPr lang="is-IS" sz="1600" dirty="0" smtClean="0"/>
                <a:t>Ráðuneyti</a:t>
              </a:r>
              <a:endParaRPr lang="is-IS" sz="1600" dirty="0"/>
            </a:p>
          </p:txBody>
        </p:sp>
      </p:grpSp>
      <p:grpSp>
        <p:nvGrpSpPr>
          <p:cNvPr id="9" name="Group 8"/>
          <p:cNvGrpSpPr/>
          <p:nvPr/>
        </p:nvGrpSpPr>
        <p:grpSpPr>
          <a:xfrm>
            <a:off x="4422507" y="4155110"/>
            <a:ext cx="2167561" cy="2049737"/>
            <a:chOff x="3486674" y="4722298"/>
            <a:chExt cx="2642831" cy="2205396"/>
          </a:xfrm>
          <a:solidFill>
            <a:schemeClr val="bg1">
              <a:alpha val="50000"/>
            </a:schemeClr>
          </a:solidFill>
        </p:grpSpPr>
        <p:sp>
          <p:nvSpPr>
            <p:cNvPr id="22" name="Oval 21"/>
            <p:cNvSpPr/>
            <p:nvPr/>
          </p:nvSpPr>
          <p:spPr>
            <a:xfrm>
              <a:off x="3486674" y="4722298"/>
              <a:ext cx="2642831" cy="220539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TextBox 22"/>
            <p:cNvSpPr txBox="1"/>
            <p:nvPr/>
          </p:nvSpPr>
          <p:spPr>
            <a:xfrm>
              <a:off x="4130396" y="5523651"/>
              <a:ext cx="1679225" cy="629183"/>
            </a:xfrm>
            <a:prstGeom prst="rect">
              <a:avLst/>
            </a:prstGeom>
            <a:grpFill/>
          </p:spPr>
          <p:txBody>
            <a:bodyPr wrap="square" rtlCol="0">
              <a:spAutoFit/>
            </a:bodyPr>
            <a:lstStyle/>
            <a:p>
              <a:r>
                <a:rPr lang="is-IS" sz="1600" dirty="0" err="1" smtClean="0"/>
                <a:t>Menntamála-stofnun</a:t>
              </a:r>
              <a:endParaRPr lang="is-IS" sz="1600" dirty="0"/>
            </a:p>
          </p:txBody>
        </p:sp>
      </p:grpSp>
      <p:grpSp>
        <p:nvGrpSpPr>
          <p:cNvPr id="25" name="Group 24"/>
          <p:cNvGrpSpPr/>
          <p:nvPr/>
        </p:nvGrpSpPr>
        <p:grpSpPr>
          <a:xfrm>
            <a:off x="2007710" y="3719497"/>
            <a:ext cx="2441842" cy="2140219"/>
            <a:chOff x="3436939" y="2148913"/>
            <a:chExt cx="2989312" cy="2592288"/>
          </a:xfrm>
          <a:solidFill>
            <a:schemeClr val="bg1">
              <a:alpha val="50000"/>
            </a:schemeClr>
          </a:solidFill>
        </p:grpSpPr>
        <p:sp>
          <p:nvSpPr>
            <p:cNvPr id="26" name="Oval 25"/>
            <p:cNvSpPr/>
            <p:nvPr/>
          </p:nvSpPr>
          <p:spPr>
            <a:xfrm>
              <a:off x="3436939" y="2148913"/>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7" name="TextBox 26"/>
            <p:cNvSpPr txBox="1"/>
            <p:nvPr/>
          </p:nvSpPr>
          <p:spPr>
            <a:xfrm>
              <a:off x="4304265" y="3031329"/>
              <a:ext cx="1475656" cy="369332"/>
            </a:xfrm>
            <a:prstGeom prst="rect">
              <a:avLst/>
            </a:prstGeom>
            <a:grpFill/>
          </p:spPr>
          <p:txBody>
            <a:bodyPr wrap="square" rtlCol="0">
              <a:spAutoFit/>
            </a:bodyPr>
            <a:lstStyle/>
            <a:p>
              <a:r>
                <a:rPr lang="is-IS" dirty="0" smtClean="0"/>
                <a:t>Foreldrar</a:t>
              </a:r>
              <a:endParaRPr lang="is-IS" dirty="0"/>
            </a:p>
          </p:txBody>
        </p:sp>
      </p:grpSp>
      <p:grpSp>
        <p:nvGrpSpPr>
          <p:cNvPr id="29" name="Group 28"/>
          <p:cNvGrpSpPr/>
          <p:nvPr/>
        </p:nvGrpSpPr>
        <p:grpSpPr>
          <a:xfrm>
            <a:off x="2900712" y="5061212"/>
            <a:ext cx="2138900" cy="1694087"/>
            <a:chOff x="3436939" y="2148913"/>
            <a:chExt cx="2989312" cy="2592288"/>
          </a:xfrm>
          <a:solidFill>
            <a:schemeClr val="bg1">
              <a:alpha val="50000"/>
            </a:schemeClr>
          </a:solidFill>
        </p:grpSpPr>
        <p:sp>
          <p:nvSpPr>
            <p:cNvPr id="30" name="Oval 29"/>
            <p:cNvSpPr/>
            <p:nvPr/>
          </p:nvSpPr>
          <p:spPr>
            <a:xfrm>
              <a:off x="3436939" y="2148913"/>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1" name="TextBox 30"/>
            <p:cNvSpPr txBox="1"/>
            <p:nvPr/>
          </p:nvSpPr>
          <p:spPr>
            <a:xfrm>
              <a:off x="3937940" y="3547882"/>
              <a:ext cx="2408699" cy="518055"/>
            </a:xfrm>
            <a:prstGeom prst="rect">
              <a:avLst/>
            </a:prstGeom>
            <a:grpFill/>
          </p:spPr>
          <p:txBody>
            <a:bodyPr wrap="square" rtlCol="0">
              <a:spAutoFit/>
            </a:bodyPr>
            <a:lstStyle/>
            <a:p>
              <a:r>
                <a:rPr lang="is-IS" sz="1600" dirty="0" smtClean="0"/>
                <a:t>Almenningur</a:t>
              </a:r>
              <a:endParaRPr lang="is-IS" sz="1600" dirty="0"/>
            </a:p>
          </p:txBody>
        </p:sp>
      </p:grpSp>
      <p:grpSp>
        <p:nvGrpSpPr>
          <p:cNvPr id="32" name="Group 31"/>
          <p:cNvGrpSpPr/>
          <p:nvPr/>
        </p:nvGrpSpPr>
        <p:grpSpPr>
          <a:xfrm>
            <a:off x="7747369" y="934491"/>
            <a:ext cx="1384470" cy="1700365"/>
            <a:chOff x="4038157" y="2105170"/>
            <a:chExt cx="2277027" cy="2312055"/>
          </a:xfrm>
          <a:solidFill>
            <a:schemeClr val="bg1">
              <a:alpha val="50000"/>
            </a:schemeClr>
          </a:solidFill>
        </p:grpSpPr>
        <p:sp>
          <p:nvSpPr>
            <p:cNvPr id="33" name="Oval 32"/>
            <p:cNvSpPr/>
            <p:nvPr/>
          </p:nvSpPr>
          <p:spPr>
            <a:xfrm>
              <a:off x="4038157" y="2105170"/>
              <a:ext cx="2277027" cy="231205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4" name="TextBox 33"/>
            <p:cNvSpPr txBox="1"/>
            <p:nvPr/>
          </p:nvSpPr>
          <p:spPr>
            <a:xfrm>
              <a:off x="4393023" y="2974945"/>
              <a:ext cx="1475656" cy="969595"/>
            </a:xfrm>
            <a:prstGeom prst="rect">
              <a:avLst/>
            </a:prstGeom>
            <a:grpFill/>
          </p:spPr>
          <p:txBody>
            <a:bodyPr wrap="square" rtlCol="0">
              <a:spAutoFit/>
            </a:bodyPr>
            <a:lstStyle/>
            <a:p>
              <a:r>
                <a:rPr lang="is-IS" sz="1600" dirty="0" smtClean="0"/>
                <a:t>Fræða–</a:t>
              </a:r>
              <a:r>
                <a:rPr lang="is-IS" sz="1600" dirty="0" err="1" smtClean="0"/>
                <a:t>heimur-inn</a:t>
              </a:r>
              <a:r>
                <a:rPr lang="is-IS" sz="1600" dirty="0" smtClean="0"/>
                <a:t> </a:t>
              </a:r>
              <a:endParaRPr lang="is-IS" sz="1600" dirty="0"/>
            </a:p>
          </p:txBody>
        </p:sp>
      </p:grpSp>
      <p:grpSp>
        <p:nvGrpSpPr>
          <p:cNvPr id="37" name="Group 36"/>
          <p:cNvGrpSpPr/>
          <p:nvPr/>
        </p:nvGrpSpPr>
        <p:grpSpPr>
          <a:xfrm>
            <a:off x="5822872" y="253699"/>
            <a:ext cx="2140261" cy="1696881"/>
            <a:chOff x="3308121" y="2288496"/>
            <a:chExt cx="2342981" cy="2051321"/>
          </a:xfrm>
          <a:solidFill>
            <a:schemeClr val="bg1">
              <a:alpha val="50000"/>
            </a:schemeClr>
          </a:solidFill>
        </p:grpSpPr>
        <p:sp>
          <p:nvSpPr>
            <p:cNvPr id="38" name="Oval 37"/>
            <p:cNvSpPr/>
            <p:nvPr/>
          </p:nvSpPr>
          <p:spPr>
            <a:xfrm>
              <a:off x="3308121" y="2288496"/>
              <a:ext cx="2342981" cy="205132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9" name="TextBox 38"/>
            <p:cNvSpPr txBox="1"/>
            <p:nvPr/>
          </p:nvSpPr>
          <p:spPr>
            <a:xfrm>
              <a:off x="3928079" y="3101285"/>
              <a:ext cx="1475656" cy="646331"/>
            </a:xfrm>
            <a:prstGeom prst="rect">
              <a:avLst/>
            </a:prstGeom>
            <a:grpFill/>
          </p:spPr>
          <p:txBody>
            <a:bodyPr wrap="square" rtlCol="0">
              <a:spAutoFit/>
            </a:bodyPr>
            <a:lstStyle/>
            <a:p>
              <a:r>
                <a:rPr lang="is-IS" dirty="0" smtClean="0"/>
                <a:t>Kennara–menntun</a:t>
              </a:r>
              <a:endParaRPr lang="is-IS" dirty="0"/>
            </a:p>
          </p:txBody>
        </p:sp>
      </p:grpSp>
      <p:grpSp>
        <p:nvGrpSpPr>
          <p:cNvPr id="42" name="Group 41"/>
          <p:cNvGrpSpPr/>
          <p:nvPr/>
        </p:nvGrpSpPr>
        <p:grpSpPr>
          <a:xfrm>
            <a:off x="1408308" y="635594"/>
            <a:ext cx="1818696" cy="1985255"/>
            <a:chOff x="3662844" y="2332713"/>
            <a:chExt cx="2763407" cy="2408486"/>
          </a:xfrm>
          <a:solidFill>
            <a:schemeClr val="bg1">
              <a:alpha val="50000"/>
            </a:schemeClr>
          </a:solidFill>
        </p:grpSpPr>
        <p:sp>
          <p:nvSpPr>
            <p:cNvPr id="43" name="Oval 42"/>
            <p:cNvSpPr/>
            <p:nvPr/>
          </p:nvSpPr>
          <p:spPr>
            <a:xfrm>
              <a:off x="3662844" y="2332713"/>
              <a:ext cx="2763407" cy="240848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4" name="TextBox 43"/>
            <p:cNvSpPr txBox="1"/>
            <p:nvPr/>
          </p:nvSpPr>
          <p:spPr>
            <a:xfrm>
              <a:off x="3984000" y="3031329"/>
              <a:ext cx="1795921" cy="722830"/>
            </a:xfrm>
            <a:prstGeom prst="rect">
              <a:avLst/>
            </a:prstGeom>
            <a:grpFill/>
          </p:spPr>
          <p:txBody>
            <a:bodyPr wrap="square" rtlCol="0">
              <a:spAutoFit/>
            </a:bodyPr>
            <a:lstStyle/>
            <a:p>
              <a:r>
                <a:rPr lang="is-IS" sz="1600" dirty="0" err="1" smtClean="0"/>
                <a:t>Kennara-samtökin</a:t>
              </a:r>
              <a:endParaRPr lang="is-IS" sz="1600" dirty="0"/>
            </a:p>
          </p:txBody>
        </p:sp>
      </p:grpSp>
      <p:grpSp>
        <p:nvGrpSpPr>
          <p:cNvPr id="6" name="Group 5"/>
          <p:cNvGrpSpPr/>
          <p:nvPr/>
        </p:nvGrpSpPr>
        <p:grpSpPr>
          <a:xfrm>
            <a:off x="7183236" y="2656424"/>
            <a:ext cx="1838272" cy="1949589"/>
            <a:chOff x="7183236" y="2656424"/>
            <a:chExt cx="1838272" cy="1949589"/>
          </a:xfrm>
        </p:grpSpPr>
        <p:sp>
          <p:nvSpPr>
            <p:cNvPr id="41" name="Oval 40"/>
            <p:cNvSpPr/>
            <p:nvPr/>
          </p:nvSpPr>
          <p:spPr>
            <a:xfrm>
              <a:off x="7183236" y="2656424"/>
              <a:ext cx="1838272" cy="1949589"/>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5" name="TextBox 44"/>
            <p:cNvSpPr txBox="1"/>
            <p:nvPr/>
          </p:nvSpPr>
          <p:spPr>
            <a:xfrm>
              <a:off x="7707934" y="2959763"/>
              <a:ext cx="1079034" cy="1077218"/>
            </a:xfrm>
            <a:prstGeom prst="rect">
              <a:avLst/>
            </a:prstGeom>
            <a:solidFill>
              <a:schemeClr val="bg1">
                <a:alpha val="50000"/>
              </a:schemeClr>
            </a:solidFill>
          </p:spPr>
          <p:txBody>
            <a:bodyPr wrap="square" rtlCol="0">
              <a:spAutoFit/>
            </a:bodyPr>
            <a:lstStyle/>
            <a:p>
              <a:r>
                <a:rPr lang="is-IS" sz="1600" dirty="0" err="1" smtClean="0"/>
                <a:t>Stjórn-mála-menn</a:t>
              </a:r>
              <a:r>
                <a:rPr lang="is-IS" sz="1600" dirty="0" smtClean="0"/>
                <a:t> á landsvísu</a:t>
              </a:r>
              <a:endParaRPr lang="is-IS" sz="1600" dirty="0"/>
            </a:p>
          </p:txBody>
        </p:sp>
      </p:grpSp>
      <p:grpSp>
        <p:nvGrpSpPr>
          <p:cNvPr id="10" name="Group 9"/>
          <p:cNvGrpSpPr/>
          <p:nvPr/>
        </p:nvGrpSpPr>
        <p:grpSpPr>
          <a:xfrm>
            <a:off x="2699792" y="980727"/>
            <a:ext cx="2469328" cy="2261977"/>
            <a:chOff x="3124200" y="2187729"/>
            <a:chExt cx="2989312" cy="2592288"/>
          </a:xfrm>
          <a:solidFill>
            <a:schemeClr val="accent6">
              <a:lumMod val="60000"/>
              <a:lumOff val="40000"/>
            </a:schemeClr>
          </a:solidFill>
        </p:grpSpPr>
        <p:sp>
          <p:nvSpPr>
            <p:cNvPr id="11" name="Oval 10"/>
            <p:cNvSpPr/>
            <p:nvPr/>
          </p:nvSpPr>
          <p:spPr>
            <a:xfrm>
              <a:off x="3124200" y="2187729"/>
              <a:ext cx="2989312" cy="2592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TextBox 11"/>
            <p:cNvSpPr txBox="1"/>
            <p:nvPr/>
          </p:nvSpPr>
          <p:spPr>
            <a:xfrm>
              <a:off x="4067944" y="3299207"/>
              <a:ext cx="1475656" cy="423265"/>
            </a:xfrm>
            <a:prstGeom prst="rect">
              <a:avLst/>
            </a:prstGeom>
            <a:grpFill/>
          </p:spPr>
          <p:txBody>
            <a:bodyPr wrap="square" rtlCol="0">
              <a:spAutoFit/>
            </a:bodyPr>
            <a:lstStyle/>
            <a:p>
              <a:r>
                <a:rPr lang="is-IS" dirty="0" smtClean="0"/>
                <a:t>Kennarar</a:t>
              </a:r>
            </a:p>
          </p:txBody>
        </p:sp>
      </p:grpSp>
      <p:grpSp>
        <p:nvGrpSpPr>
          <p:cNvPr id="7" name="Group 6"/>
          <p:cNvGrpSpPr/>
          <p:nvPr/>
        </p:nvGrpSpPr>
        <p:grpSpPr>
          <a:xfrm>
            <a:off x="3486674" y="2204864"/>
            <a:ext cx="2989312" cy="2592288"/>
            <a:chOff x="3124200" y="2187729"/>
            <a:chExt cx="2989312" cy="2592288"/>
          </a:xfrm>
        </p:grpSpPr>
        <p:sp>
          <p:nvSpPr>
            <p:cNvPr id="2" name="Oval 1"/>
            <p:cNvSpPr/>
            <p:nvPr/>
          </p:nvSpPr>
          <p:spPr>
            <a:xfrm>
              <a:off x="3124200" y="2187729"/>
              <a:ext cx="2989312" cy="259228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 name="TextBox 3"/>
            <p:cNvSpPr txBox="1"/>
            <p:nvPr/>
          </p:nvSpPr>
          <p:spPr>
            <a:xfrm>
              <a:off x="4067944" y="3299207"/>
              <a:ext cx="1475656" cy="369332"/>
            </a:xfrm>
            <a:prstGeom prst="rect">
              <a:avLst/>
            </a:prstGeom>
            <a:noFill/>
          </p:spPr>
          <p:txBody>
            <a:bodyPr wrap="square" rtlCol="0">
              <a:spAutoFit/>
            </a:bodyPr>
            <a:lstStyle/>
            <a:p>
              <a:r>
                <a:rPr lang="is-IS" dirty="0" smtClean="0"/>
                <a:t>Nemendur</a:t>
              </a:r>
              <a:endParaRPr lang="is-IS" dirty="0"/>
            </a:p>
          </p:txBody>
        </p:sp>
      </p:grpSp>
      <p:grpSp>
        <p:nvGrpSpPr>
          <p:cNvPr id="46" name="Group 45"/>
          <p:cNvGrpSpPr/>
          <p:nvPr/>
        </p:nvGrpSpPr>
        <p:grpSpPr>
          <a:xfrm>
            <a:off x="325474" y="1574154"/>
            <a:ext cx="4097033" cy="3222997"/>
            <a:chOff x="7183236" y="2656424"/>
            <a:chExt cx="1838272" cy="1949589"/>
          </a:xfrm>
        </p:grpSpPr>
        <p:sp>
          <p:nvSpPr>
            <p:cNvPr id="47" name="Oval 46"/>
            <p:cNvSpPr/>
            <p:nvPr/>
          </p:nvSpPr>
          <p:spPr>
            <a:xfrm>
              <a:off x="7183236" y="2656424"/>
              <a:ext cx="1838272" cy="1949589"/>
            </a:xfrm>
            <a:prstGeom prst="ellipse">
              <a:avLst/>
            </a:prstGeom>
            <a:solidFill>
              <a:srgbClr val="49BB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8" name="TextBox 47"/>
            <p:cNvSpPr txBox="1"/>
            <p:nvPr/>
          </p:nvSpPr>
          <p:spPr>
            <a:xfrm>
              <a:off x="7501572" y="3116757"/>
              <a:ext cx="1133528" cy="949486"/>
            </a:xfrm>
            <a:prstGeom prst="rect">
              <a:avLst/>
            </a:prstGeom>
            <a:solidFill>
              <a:srgbClr val="49BB43"/>
            </a:solidFill>
          </p:spPr>
          <p:txBody>
            <a:bodyPr wrap="square" rtlCol="0">
              <a:spAutoFit/>
            </a:bodyPr>
            <a:lstStyle/>
            <a:p>
              <a:endParaRPr lang="is-IS" sz="1600" dirty="0" smtClean="0"/>
            </a:p>
            <a:p>
              <a:r>
                <a:rPr lang="is-IS" sz="2000" dirty="0" smtClean="0">
                  <a:solidFill>
                    <a:schemeClr val="bg1"/>
                  </a:solidFill>
                </a:rPr>
                <a:t>Spurning: Vantar hér inn í mjög stóran eða jafnvel nokkra mjög stóra hópa?</a:t>
              </a:r>
              <a:endParaRPr lang="is-IS" sz="2000" dirty="0">
                <a:solidFill>
                  <a:schemeClr val="bg1"/>
                </a:solidFill>
              </a:endParaRPr>
            </a:p>
          </p:txBody>
        </p:sp>
      </p:grpSp>
      <p:grpSp>
        <p:nvGrpSpPr>
          <p:cNvPr id="13" name="Group 12"/>
          <p:cNvGrpSpPr/>
          <p:nvPr/>
        </p:nvGrpSpPr>
        <p:grpSpPr>
          <a:xfrm>
            <a:off x="4567072" y="980727"/>
            <a:ext cx="2284284" cy="2301792"/>
            <a:chOff x="3124200" y="2187729"/>
            <a:chExt cx="2989312" cy="2592288"/>
          </a:xfrm>
        </p:grpSpPr>
        <p:sp>
          <p:nvSpPr>
            <p:cNvPr id="14" name="Oval 13"/>
            <p:cNvSpPr/>
            <p:nvPr/>
          </p:nvSpPr>
          <p:spPr>
            <a:xfrm>
              <a:off x="3124200" y="2187729"/>
              <a:ext cx="2989312" cy="259228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5" name="TextBox 14"/>
            <p:cNvSpPr txBox="1"/>
            <p:nvPr/>
          </p:nvSpPr>
          <p:spPr>
            <a:xfrm>
              <a:off x="3880844" y="3299207"/>
              <a:ext cx="1662755" cy="577799"/>
            </a:xfrm>
            <a:prstGeom prst="rect">
              <a:avLst/>
            </a:prstGeom>
            <a:noFill/>
          </p:spPr>
          <p:txBody>
            <a:bodyPr wrap="square" rtlCol="0">
              <a:spAutoFit/>
            </a:bodyPr>
            <a:lstStyle/>
            <a:p>
              <a:r>
                <a:rPr lang="is-IS" sz="1600" dirty="0" err="1" smtClean="0"/>
                <a:t>Skóla-stjórnendur</a:t>
              </a:r>
              <a:endParaRPr lang="is-IS" sz="1600" dirty="0"/>
            </a:p>
          </p:txBody>
        </p:sp>
      </p:grpSp>
    </p:spTree>
    <p:extLst>
      <p:ext uri="{BB962C8B-B14F-4D97-AF65-F5344CB8AC3E}">
        <p14:creationId xmlns:p14="http://schemas.microsoft.com/office/powerpoint/2010/main" val="422738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r>
              <a:rPr lang="en-US" altLang="is-IS" smtClean="0"/>
              <a:t>JTJ / Skólaþing 2019 - Á réttu róli?</a:t>
            </a:r>
            <a:endParaRPr lang="en-US" altLang="is-IS" dirty="0"/>
          </a:p>
        </p:txBody>
      </p:sp>
      <p:sp>
        <p:nvSpPr>
          <p:cNvPr id="468994" name="Rectangle 2"/>
          <p:cNvSpPr>
            <a:spLocks noGrp="1" noChangeArrowheads="1"/>
          </p:cNvSpPr>
          <p:nvPr>
            <p:ph type="title"/>
          </p:nvPr>
        </p:nvSpPr>
        <p:spPr>
          <a:xfrm>
            <a:off x="7201" y="1988840"/>
            <a:ext cx="9144000" cy="980728"/>
          </a:xfrm>
          <a:gradFill flip="none" rotWithShape="1">
            <a:gsLst>
              <a:gs pos="0">
                <a:schemeClr val="accent1">
                  <a:lumMod val="5000"/>
                  <a:lumOff val="95000"/>
                </a:schemeClr>
              </a:gs>
              <a:gs pos="100000">
                <a:schemeClr val="accent6">
                  <a:lumMod val="75000"/>
                </a:schemeClr>
              </a:gs>
            </a:gsLst>
            <a:lin ang="2700000" scaled="1"/>
            <a:tileRect/>
          </a:gradFill>
        </p:spPr>
        <p:txBody>
          <a:bodyPr/>
          <a:lstStyle/>
          <a:p>
            <a:r>
              <a:rPr lang="is-IS" sz="2400" dirty="0" smtClean="0"/>
              <a:t>Inntak menntunar og skólastarfs – um hvað gæti það snúist</a:t>
            </a:r>
            <a:endParaRPr lang="is-IS" sz="2400" dirty="0"/>
          </a:p>
        </p:txBody>
      </p:sp>
      <p:sp>
        <p:nvSpPr>
          <p:cNvPr id="3" name="Slide Number Placeholder 2"/>
          <p:cNvSpPr>
            <a:spLocks noGrp="1"/>
          </p:cNvSpPr>
          <p:nvPr>
            <p:ph type="sldNum" sz="quarter" idx="12"/>
          </p:nvPr>
        </p:nvSpPr>
        <p:spPr/>
        <p:txBody>
          <a:bodyPr/>
          <a:lstStyle/>
          <a:p>
            <a:pPr>
              <a:defRPr/>
            </a:pPr>
            <a:fld id="{3EA4B7BF-264C-43AF-9B5C-435D93AEAA2A}" type="slidenum">
              <a:rPr lang="en-US" smtClean="0"/>
              <a:pPr>
                <a:defRPr/>
              </a:pPr>
              <a:t>9</a:t>
            </a:fld>
            <a:endParaRPr lang="en-US" dirty="0"/>
          </a:p>
        </p:txBody>
      </p:sp>
      <p:sp>
        <p:nvSpPr>
          <p:cNvPr id="4" name="TextBox 3"/>
          <p:cNvSpPr txBox="1"/>
          <p:nvPr/>
        </p:nvSpPr>
        <p:spPr>
          <a:xfrm>
            <a:off x="1259633" y="3146475"/>
            <a:ext cx="6955680" cy="3139321"/>
          </a:xfrm>
          <a:prstGeom prst="rect">
            <a:avLst/>
          </a:prstGeom>
          <a:noFill/>
        </p:spPr>
        <p:txBody>
          <a:bodyPr wrap="square" rtlCol="0">
            <a:spAutoFit/>
          </a:bodyPr>
          <a:lstStyle/>
          <a:p>
            <a:r>
              <a:rPr lang="is-IS" dirty="0" smtClean="0"/>
              <a:t>Svo það fari ekki á milli mála þá tel ég þetta mikilvægasta og vanreifaðsta verkefni skólans. </a:t>
            </a:r>
          </a:p>
          <a:p>
            <a:endParaRPr lang="is-IS" dirty="0" smtClean="0"/>
          </a:p>
          <a:p>
            <a:r>
              <a:rPr lang="is-IS" dirty="0" smtClean="0"/>
              <a:t>Það er eins og fjölmörgum sé fyrirmunað að skilja að þetta er brýnasta verkefni aðstandenda skóla á hverjum tíma. </a:t>
            </a:r>
          </a:p>
          <a:p>
            <a:endParaRPr lang="is-IS" dirty="0"/>
          </a:p>
          <a:p>
            <a:r>
              <a:rPr lang="is-IS" dirty="0" smtClean="0"/>
              <a:t>Í þessu efni liggur að mínu mati mesta tilefni breytinga – þarna liggur líka mesta íhaldssemin og þröngsýnin. Samt sem áður, þegar á heildina er litið, sýnist mér íslenskt kerfi vera kvikara og opnara, ekki aðeins í skipulagi en einnig í inntaki, en það sem mér finnst ég sjá víða(</a:t>
            </a:r>
            <a:r>
              <a:rPr lang="is-IS" dirty="0" err="1" smtClean="0"/>
              <a:t>st</a:t>
            </a:r>
            <a:r>
              <a:rPr lang="is-IS" dirty="0" smtClean="0"/>
              <a:t>) annars staðar. En það dugar frekar skammt. </a:t>
            </a:r>
            <a:endParaRPr lang="is-IS" dirty="0"/>
          </a:p>
        </p:txBody>
      </p:sp>
    </p:spTree>
    <p:extLst>
      <p:ext uri="{BB962C8B-B14F-4D97-AF65-F5344CB8AC3E}">
        <p14:creationId xmlns:p14="http://schemas.microsoft.com/office/powerpoint/2010/main" val="101107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8CE276FAD1B9458D95D5C58BF30BBE" ma:contentTypeVersion="11" ma:contentTypeDescription="Create a new document." ma:contentTypeScope="" ma:versionID="809fd8bdcf260583f85112d884f88337">
  <xsd:schema xmlns:xsd="http://www.w3.org/2001/XMLSchema" xmlns:xs="http://www.w3.org/2001/XMLSchema" xmlns:p="http://schemas.microsoft.com/office/2006/metadata/properties" xmlns:ns3="f7793a5e-b85b-4490-9cb5-1bbed60b8f28" xmlns:ns4="299f563c-b5a7-42b7-997e-1237181322ca" targetNamespace="http://schemas.microsoft.com/office/2006/metadata/properties" ma:root="true" ma:fieldsID="0c19f60a95878b004f3f974783dc4f24" ns3:_="" ns4:_="">
    <xsd:import namespace="f7793a5e-b85b-4490-9cb5-1bbed60b8f28"/>
    <xsd:import namespace="299f563c-b5a7-42b7-997e-1237181322ca"/>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93a5e-b85b-4490-9cb5-1bbed60b8f28"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9f563c-b5a7-42b7-997e-1237181322c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D3C477-E134-4354-8171-5AF2106D0D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793a5e-b85b-4490-9cb5-1bbed60b8f28"/>
    <ds:schemaRef ds:uri="299f563c-b5a7-42b7-997e-123718132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E4F00E-3436-499C-B643-BCE9BDA5D56A}">
  <ds:schemaRefs>
    <ds:schemaRef ds:uri="299f563c-b5a7-42b7-997e-1237181322ca"/>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f7793a5e-b85b-4490-9cb5-1bbed60b8f28"/>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DE7DCD3F-D41C-4884-BC40-1CBE987DE6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19557</TotalTime>
  <Words>7118</Words>
  <Application>Microsoft Office PowerPoint</Application>
  <PresentationFormat>On-screen Show (4:3)</PresentationFormat>
  <Paragraphs>580</Paragraphs>
  <Slides>36</Slides>
  <Notes>36</Notes>
  <HiddenSlides>17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1_Office Theme</vt:lpstr>
      <vt:lpstr>Skólaþing sveitarfélaga 4. nóvember 2019</vt:lpstr>
      <vt:lpstr>Á réttu róli</vt:lpstr>
      <vt:lpstr>Samtal fólks, ólíkra hagsmuna og sjónarmiða</vt:lpstr>
      <vt:lpstr>Samtalið ræktað – fyrir því eru praktísk en ekki rómantísk rök</vt:lpstr>
      <vt:lpstr>PowerPoint Presentation</vt:lpstr>
      <vt:lpstr>PowerPoint Presentation</vt:lpstr>
      <vt:lpstr>PowerPoint Presentation</vt:lpstr>
      <vt:lpstr>PowerPoint Presentation</vt:lpstr>
      <vt:lpstr>Inntak menntunar og skólastarfs – um hvað gæti það snúist</vt:lpstr>
      <vt:lpstr>PowerPoint Presentation</vt:lpstr>
      <vt:lpstr>PowerPoint Presentation</vt:lpstr>
      <vt:lpstr>Menntun - skólastarf</vt:lpstr>
      <vt:lpstr>Nýr heimur eða nýir heimar menntamála??? Skólamála? Hvað tilheyrir menntun? Hvað tilheyrir skólanum?</vt:lpstr>
      <vt:lpstr>Nýr heimur eða nýir heimar menntamála??? Skólamála? Hvað tilheyrir menntun? Hvað tilheyrir skólanum?</vt:lpstr>
      <vt:lpstr>PowerPoint Presentation</vt:lpstr>
      <vt:lpstr>Kerfið – ætti það að þróast, breytast – getur það breyst?</vt:lpstr>
      <vt:lpstr>Hvað stýrir breytingum? Hvað einkennir breytingarnar?</vt:lpstr>
      <vt:lpstr>Hvað einkennir breytingarnar? Hvað stýrir þeim? </vt:lpstr>
      <vt:lpstr>Hvað einkennir breytingarnar? Hvað stýrir þeim? </vt:lpstr>
      <vt:lpstr>Hvað einkennir breytingarnar? Hvað stýrir þeim? </vt:lpstr>
      <vt:lpstr>Um stjórnun menntamála og þróun skólastarfs</vt:lpstr>
      <vt:lpstr>Um frumkvæði - frumkvæðisskyldu</vt:lpstr>
      <vt:lpstr>Á hvaða ferðalagi er skólinn? Er hann á réttu róli?</vt:lpstr>
      <vt:lpstr>Samantekt</vt:lpstr>
      <vt:lpstr>Á hvaða ferðalagi er skólinn?</vt:lpstr>
      <vt:lpstr>Á hvaða ferðalagi er skólinn?</vt:lpstr>
      <vt:lpstr>Á hvaða ferðalagi er skólinn?</vt:lpstr>
      <vt:lpstr>Á hvaða ferðalagi er skólinn?</vt:lpstr>
      <vt:lpstr>Takk fyrir</vt:lpstr>
      <vt:lpstr>Nokkrir þættir erindis JTJ – efni – flutt með dæmum – staldrað við *-merkt</vt:lpstr>
      <vt:lpstr>Nokkrir þættir erindis JTJ – efni – flutt með dæmum – staldrað við *-merkt</vt:lpstr>
      <vt:lpstr>PowerPoint Presentation</vt:lpstr>
      <vt:lpstr>PowerPoint Presentation</vt:lpstr>
      <vt:lpstr>PowerPoint Presentation</vt:lpstr>
      <vt:lpstr>Tæpitungan: Um gagnvirkt samtal um (öll) viðkvæmu eða erfiðu málin</vt:lpstr>
      <vt:lpstr>Kinkað kolli og yppt öxlum</vt:lpstr>
    </vt:vector>
  </TitlesOfParts>
  <Company>Espur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Jón Torfi Jónasson</dc:creator>
  <cp:lastModifiedBy>Jón Torfi Jónasson</cp:lastModifiedBy>
  <cp:revision>1026</cp:revision>
  <dcterms:created xsi:type="dcterms:W3CDTF">2009-05-18T15:52:34Z</dcterms:created>
  <dcterms:modified xsi:type="dcterms:W3CDTF">2019-10-31T10:43:24Z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0x010100F98CE276FAD1B9458D95D5C58BF30BBE</vt:lpwstr>
  </property>
</Properties>
</file>