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autoCompressPictures="0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263" r:id="rId2"/>
    <p:sldId id="270" r:id="rId3"/>
    <p:sldId id="268" r:id="rId4"/>
    <p:sldId id="267" r:id="rId5"/>
    <p:sldId id="271" r:id="rId6"/>
    <p:sldId id="288" r:id="rId7"/>
    <p:sldId id="287" r:id="rId8"/>
    <p:sldId id="286" r:id="rId9"/>
    <p:sldId id="289" r:id="rId10"/>
    <p:sldId id="292" r:id="rId11"/>
    <p:sldId id="290" r:id="rId12"/>
    <p:sldId id="291" r:id="rId13"/>
  </p:sldIdLst>
  <p:sldSz cx="9144000" cy="6858000" type="screen4x3"/>
  <p:notesSz cx="6858000" cy="9144000"/>
  <p:embeddedFontLst>
    <p:embeddedFont>
      <p:font typeface="Jost Medium" pitchFamily="2" charset="0"/>
      <p:regular r:id="rId16"/>
      <p: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099F"/>
    <a:srgbClr val="F5CF47"/>
    <a:srgbClr val="FFC91D"/>
    <a:srgbClr val="FF9848"/>
    <a:srgbClr val="00CBBB"/>
    <a:srgbClr val="FAC55B"/>
    <a:srgbClr val="EEEEEE"/>
    <a:srgbClr val="00FFBA"/>
    <a:srgbClr val="FC8484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ðal stíll 2 - Áhersla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51"/>
    <p:restoredTop sz="94826"/>
  </p:normalViewPr>
  <p:slideViewPr>
    <p:cSldViewPr snapToGrid="0" snapToObjects="1">
      <p:cViewPr varScale="1">
        <p:scale>
          <a:sx n="110" d="100"/>
          <a:sy n="110" d="100"/>
        </p:scale>
        <p:origin x="4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426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E09557-5F17-0643-9E6C-C434772555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DC4768-644B-CD4B-9954-83AD6C7040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A3163-D888-4040-A2D8-2B7E2DDBB574}" type="datetimeFigureOut">
              <a:t>1/17/2024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20FB6-8020-C24A-A415-DB5EF186AC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B06A01-4E34-F345-9ED4-1823080D9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76437-1D96-D943-A8F5-FBAE6119EDD8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603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6F5D6-271C-4B49-AB2F-92C9112ADFBC}" type="datetimeFigureOut">
              <a:rPr lang="is-IS" smtClean="0"/>
              <a:t>17.1.2024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BA84E-AA58-4C73-B21A-18275D8DBC0D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6272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1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4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35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íð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C6C10-AEEE-2242-8CA6-22E89276E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060" y="2878815"/>
            <a:ext cx="4588505" cy="1362457"/>
          </a:xfrm>
          <a:solidFill>
            <a:schemeClr val="bg1"/>
          </a:solidFill>
        </p:spPr>
        <p:txBody>
          <a:bodyPr wrap="square" lIns="180000" tIns="180000" rIns="180000" bIns="72000" anchor="t" anchorCtr="0">
            <a:spAutoFit/>
          </a:bodyPr>
          <a:lstStyle>
            <a:lvl1pPr algn="l">
              <a:lnSpc>
                <a:spcPct val="100000"/>
              </a:lnSpc>
              <a:defRPr sz="3600" b="0" i="0">
                <a:solidFill>
                  <a:srgbClr val="10099F"/>
                </a:solidFill>
                <a:latin typeface="Jost Medium" pitchFamily="2" charset="77"/>
                <a:ea typeface="Jost Medium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5F35A1D-E001-644A-9371-98B252712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060" y="4762404"/>
            <a:ext cx="6831688" cy="517037"/>
          </a:xfrm>
          <a:solidFill>
            <a:schemeClr val="bg1"/>
          </a:solidFill>
        </p:spPr>
        <p:txBody>
          <a:bodyPr lIns="180000" tIns="144000" bIns="72000">
            <a:spAutoFit/>
          </a:bodyPr>
          <a:lstStyle>
            <a:lvl1pPr marL="0" indent="0" algn="l">
              <a:buNone/>
              <a:defRPr sz="2100">
                <a:solidFill>
                  <a:srgbClr val="10099F"/>
                </a:solidFill>
              </a:defRPr>
            </a:lvl1pPr>
            <a:lvl2pPr marL="435586" indent="0" algn="ctr">
              <a:buNone/>
              <a:defRPr/>
            </a:lvl2pPr>
            <a:lvl3pPr marL="871172" indent="0" algn="ctr">
              <a:buNone/>
              <a:defRPr/>
            </a:lvl3pPr>
            <a:lvl4pPr marL="1306757" indent="0" algn="ctr">
              <a:buNone/>
              <a:defRPr/>
            </a:lvl4pPr>
            <a:lvl5pPr marL="1742344" indent="0" algn="ctr">
              <a:buNone/>
              <a:defRPr/>
            </a:lvl5pPr>
            <a:lvl6pPr marL="2177930" indent="0" algn="ctr">
              <a:buNone/>
              <a:defRPr/>
            </a:lvl6pPr>
            <a:lvl7pPr marL="2613515" indent="0" algn="ctr">
              <a:buNone/>
              <a:defRPr/>
            </a:lvl7pPr>
            <a:lvl8pPr marL="3049101" indent="0" algn="ctr">
              <a:buNone/>
              <a:defRPr/>
            </a:lvl8pPr>
            <a:lvl9pPr marL="348468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50417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lliforsíð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54D4DB1-75E3-5B4A-9E5C-7E351A3DB8DB}"/>
              </a:ext>
            </a:extLst>
          </p:cNvPr>
          <p:cNvSpPr/>
          <p:nvPr userDrawn="1"/>
        </p:nvSpPr>
        <p:spPr>
          <a:xfrm>
            <a:off x="0" y="4162927"/>
            <a:ext cx="9144000" cy="2700000"/>
          </a:xfrm>
          <a:prstGeom prst="rect">
            <a:avLst/>
          </a:prstGeom>
          <a:solidFill>
            <a:srgbClr val="FC8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BFA17A-0476-4545-A0BD-809A62A8D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07" y="3844623"/>
            <a:ext cx="5458076" cy="717852"/>
          </a:xfrm>
          <a:solidFill>
            <a:schemeClr val="bg1"/>
          </a:solidFill>
        </p:spPr>
        <p:txBody>
          <a:bodyPr lIns="180000" tIns="180000" rIns="180000" bIns="108000" anchor="b">
            <a:sp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26512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4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3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6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9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0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3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3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68291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6829163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80152D-7217-E14A-9367-75F7DD69FB2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665603" y="494601"/>
            <a:ext cx="1478397" cy="85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8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6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10099F"/>
          </a:solidFill>
          <a:latin typeface="Jost Medium" pitchFamily="2" charset="77"/>
          <a:ea typeface="Jost Medium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Jost Medium" pitchFamily="2" charset="77"/>
          <a:ea typeface="Jost Medium" pitchFamily="2" charset="77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Jost Medium" pitchFamily="2" charset="77"/>
          <a:ea typeface="Jost Medium" pitchFamily="2" charset="77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Jost Medium" pitchFamily="2" charset="77"/>
          <a:ea typeface="Jost Medium" pitchFamily="2" charset="77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Jost Medium" pitchFamily="2" charset="77"/>
          <a:ea typeface="Jost Medium" pitchFamily="2" charset="77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Jost Medium" pitchFamily="2" charset="77"/>
          <a:ea typeface="Jost Medium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4ABA288-0A32-F94E-935E-662C6254F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126" y="2207904"/>
            <a:ext cx="7268324" cy="167023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s-IS" sz="4800" b="1"/>
              <a:t>Icelandic Heritage</a:t>
            </a:r>
            <a:br>
              <a:rPr lang="is-IS" sz="4400" b="1"/>
            </a:br>
            <a:r>
              <a:rPr lang="is-IS" sz="4400" b="1"/>
              <a:t>in North America</a:t>
            </a:r>
            <a:endParaRPr lang="x-none" sz="4400" b="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FE5143-D13F-2E47-9EE2-425F6565C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603" y="494601"/>
            <a:ext cx="1478397" cy="85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3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6829163" cy="752188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Efnisyfirlit bókarinnar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3800"/>
            <a:ext cx="7222881" cy="5299074"/>
          </a:xfrm>
        </p:spPr>
        <p:txBody>
          <a:bodyPr>
            <a:normAutofit fontScale="92500" lnSpcReduction="10000"/>
          </a:bodyPr>
          <a:lstStyle/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FF0000"/>
                </a:solidFill>
              </a:rPr>
              <a:t>Málfræði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FF0000"/>
                </a:solidFill>
              </a:rPr>
              <a:t>	</a:t>
            </a:r>
            <a:r>
              <a:rPr lang="en-US" sz="2400"/>
              <a:t>Moving a language between continents ...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		</a:t>
            </a:r>
            <a:r>
              <a:rPr lang="en-US" sz="2000"/>
              <a:t>Ásta Svavarsdóttir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</a:t>
            </a:r>
            <a:r>
              <a:rPr lang="en-US" sz="2400"/>
              <a:t>Word Meanings in North American Icelandic ...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2000"/>
              <a:t>Matthew Whelpton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</a:t>
            </a:r>
            <a:r>
              <a:rPr lang="en-US" sz="2400"/>
              <a:t>Understanding Complex Sentences ...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2000"/>
              <a:t>Sigríður Magnúsdóttir, Iris Edda Nowenstein, 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	og Höskuldur Þráinsson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</a:t>
            </a:r>
            <a:r>
              <a:rPr lang="en-US" sz="2400"/>
              <a:t>“And the Dog Is Sleeping Too” ... 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2000"/>
              <a:t>Kristín M. Jóhannsdóttir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</a:t>
            </a:r>
            <a:r>
              <a:rPr lang="en-US" sz="2400"/>
              <a:t>The Heritage Language Project ...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2000"/>
              <a:t>Birna Arnbjörnsdóttir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	</a:t>
            </a:r>
            <a:endParaRPr lang="x-none" sz="2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41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6829163" cy="752188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Efnisyfirlit bókarinnar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3800"/>
            <a:ext cx="6829163" cy="529907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FF0000"/>
                </a:solidFill>
              </a:rPr>
              <a:t>Saga og samfélag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2400">
                <a:solidFill>
                  <a:srgbClr val="FF0000"/>
                </a:solidFill>
              </a:rPr>
              <a:t>	</a:t>
            </a:r>
            <a:r>
              <a:rPr lang="en-US" sz="2400"/>
              <a:t>Icelanders and America ...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1600"/>
              <a:t>		</a:t>
            </a:r>
            <a:r>
              <a:rPr lang="en-US" sz="2000"/>
              <a:t>Ólafur Arnar Sveinsson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endParaRPr lang="en-US" sz="2000"/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2000">
                <a:solidFill>
                  <a:srgbClr val="FF0000"/>
                </a:solidFill>
              </a:rPr>
              <a:t>	</a:t>
            </a:r>
            <a:r>
              <a:rPr lang="en-US" sz="2400"/>
              <a:t>Acculturation on Their Own Terms ...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1400"/>
              <a:t>		</a:t>
            </a:r>
            <a:r>
              <a:rPr lang="en-US" sz="2000"/>
              <a:t>Vilhelm Vilhelmsson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2000"/>
              <a:t> 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2000">
                <a:solidFill>
                  <a:srgbClr val="FF0000"/>
                </a:solidFill>
              </a:rPr>
              <a:t>	</a:t>
            </a:r>
            <a:r>
              <a:rPr lang="en-US" sz="2400"/>
              <a:t>The Barnason Brothers in Nebraska ...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1400"/>
              <a:t>		</a:t>
            </a:r>
            <a:r>
              <a:rPr lang="en-US" sz="2000"/>
              <a:t>Alda Möller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endParaRPr lang="en-US" sz="2000"/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1400"/>
              <a:t>	</a:t>
            </a:r>
            <a:r>
              <a:rPr lang="en-US" sz="2400"/>
              <a:t>Ralph E. Halldorson and the Great War 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1400"/>
              <a:t>		</a:t>
            </a:r>
            <a:r>
              <a:rPr lang="en-US" sz="2000"/>
              <a:t>Úlfar Bragason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endParaRPr lang="en-US" sz="2000"/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2000">
                <a:solidFill>
                  <a:srgbClr val="FF0000"/>
                </a:solidFill>
              </a:rPr>
              <a:t>	</a:t>
            </a:r>
            <a:r>
              <a:rPr lang="en-US" sz="2400"/>
              <a:t>Language and Identity ...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  <a:tabLst>
                <a:tab pos="536575" algn="l"/>
              </a:tabLst>
            </a:pPr>
            <a:r>
              <a:rPr lang="en-US" sz="2400"/>
              <a:t> </a:t>
            </a:r>
            <a:r>
              <a:rPr lang="en-US" sz="1400"/>
              <a:t>		</a:t>
            </a:r>
            <a:r>
              <a:rPr lang="en-US" sz="2000"/>
              <a:t>Laura Moquin og Kirsten Wolf</a:t>
            </a:r>
            <a:endParaRPr lang="en-US" sz="200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	</a:t>
            </a:r>
            <a:endParaRPr lang="x-none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67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6829163" cy="752188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Efnisyfirlit bókarinnar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3800"/>
            <a:ext cx="6829163" cy="52990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FF0000"/>
                </a:solidFill>
              </a:rPr>
              <a:t>Bókmenntir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FF0000"/>
                </a:solidFill>
              </a:rPr>
              <a:t>	</a:t>
            </a:r>
            <a:r>
              <a:rPr lang="en-US" sz="2400"/>
              <a:t>Icelandic Immigrants, Modernity ... </a:t>
            </a:r>
            <a:r>
              <a:rPr lang="en-US" sz="1600"/>
              <a:t>		</a:t>
            </a:r>
            <a:r>
              <a:rPr lang="en-US" sz="2000"/>
              <a:t>Guðrún Björk Guðsteinsdóttir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rgbClr val="FF0000"/>
                </a:solidFill>
              </a:rPr>
              <a:t>	</a:t>
            </a:r>
            <a:r>
              <a:rPr lang="en-US" sz="2400"/>
              <a:t>Another Emigrant Ship Crossing ... 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2000"/>
              <a:t>Birna Bjarnadóttir 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rgbClr val="FF0000"/>
                </a:solidFill>
              </a:rPr>
              <a:t>	</a:t>
            </a:r>
            <a:r>
              <a:rPr lang="en-US" sz="2400"/>
              <a:t>The Young Icelander Grows Up ... 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2000"/>
              <a:t>Dagný Kristjánsdóttir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rgbClr val="FF0000"/>
                </a:solidFill>
              </a:rPr>
              <a:t>	</a:t>
            </a:r>
            <a:r>
              <a:rPr lang="en-US" sz="2400"/>
              <a:t>Icelandic-Canadian Oral Lore ...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2000"/>
              <a:t>Gísli Sigurðsson 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>
                <a:solidFill>
                  <a:srgbClr val="FF0000"/>
                </a:solidFill>
              </a:rPr>
              <a:t>	</a:t>
            </a:r>
            <a:r>
              <a:rPr lang="en-US" sz="2400"/>
              <a:t>Raven Tracks across the Prairies ...</a:t>
            </a:r>
          </a:p>
          <a:p>
            <a:pPr marL="536575" indent="-536575" defTabSz="89693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/>
              <a:t>		</a:t>
            </a:r>
            <a:r>
              <a:rPr lang="en-US" sz="2000"/>
              <a:t> Katelin Parsons</a:t>
            </a:r>
            <a:endParaRPr lang="x-none" sz="200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58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6829163" cy="752188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Rannsóknaverkefnið að baki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49569"/>
            <a:ext cx="6950319" cy="554330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is-IS" altLang="is-IS" sz="3600"/>
              <a:t>Rannsóknastyrkur til verkefnisins </a:t>
            </a:r>
            <a:r>
              <a:rPr lang="is-IS" altLang="is-IS" sz="3600" b="1"/>
              <a:t>„Mál, málbreytingar og menningarleg sjálfsmynd“</a:t>
            </a:r>
            <a:r>
              <a:rPr lang="is-IS" altLang="is-IS" sz="3600"/>
              <a:t> 2013–2015. Verkefnisstjórar Birna Arnbjörnsdóttir og Höskuldur Þráinsson. Aðrir í verkefnisstjórn Ásta Svavarsdóttir, Daisy Neijmann, Kristján Árnason, Matthew Whelpton og Úlfar Bragason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is-IS" altLang="is-IS" sz="3600"/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is-IS" altLang="is-IS" sz="3600" b="1"/>
              <a:t>Markmið verkefnisins:</a:t>
            </a:r>
          </a:p>
          <a:p>
            <a:pPr marL="360363" lvl="1" indent="-18415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s-IS" altLang="is-IS" sz="3600"/>
              <a:t>að safna upplýsingum og efni um vesturíslenskt mál og menningu við upphaf 21. aldar og bera þetta saman við eldri heimildir</a:t>
            </a:r>
          </a:p>
          <a:p>
            <a:pPr marL="360363" lvl="1" indent="-18415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s-IS" altLang="is-IS" sz="3600"/>
              <a:t>bera þróun vesturíslensku saman við þróun „heimaíslensku“ og við þróun annarra „erfðarmála“ vestanhafs</a:t>
            </a:r>
          </a:p>
          <a:p>
            <a:pPr marL="360363" lvl="1" indent="-18415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s-IS" altLang="is-IS" sz="3600"/>
              <a:t>að kanna hvaða hlutverki íslenska gegnir ennþá í menningarlegri sjálfsmynd fólks af ísl. uppruna vestra</a:t>
            </a:r>
          </a:p>
          <a:p>
            <a:pPr marL="360363" lvl="1" indent="-18415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s-IS" altLang="is-IS" sz="3600" b="1"/>
              <a:t>koma rannsóknarniðurstöðum á framfæri, m.a. þverfaglega eftir föngum</a:t>
            </a:r>
          </a:p>
          <a:p>
            <a:pPr marL="0" indent="0">
              <a:buNone/>
            </a:pPr>
            <a:endParaRPr lang="x-non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61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6829163" cy="524559"/>
          </a:xfrm>
        </p:spPr>
        <p:txBody>
          <a:bodyPr>
            <a:noAutofit/>
          </a:bodyPr>
          <a:lstStyle/>
          <a:p>
            <a:pPr algn="ctr"/>
            <a:r>
              <a:rPr lang="en-US" sz="3600" b="1"/>
              <a:t>Systurbækur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89686"/>
            <a:ext cx="7786301" cy="5466666"/>
          </a:xfrm>
        </p:spPr>
        <p:txBody>
          <a:bodyPr>
            <a:normAutofit/>
          </a:bodyPr>
          <a:lstStyle/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endParaRPr lang="is-IS" sz="2400" i="1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is-IS" sz="2400">
                <a:latin typeface="Jost Medium" panose="020B0604020202020204" charset="0"/>
                <a:ea typeface="Jost Medium" panose="020B0604020202020204" charset="0"/>
              </a:rPr>
              <a:t>	UMP 2023		   Háskólaútgáfan 2018</a:t>
            </a:r>
          </a:p>
          <a:p>
            <a:endParaRPr lang="x-non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EA9F1A5D-96FD-2942-BF85-A0FE8A45E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121" y="1414245"/>
            <a:ext cx="2757299" cy="3922021"/>
          </a:xfrm>
          <a:prstGeom prst="rect">
            <a:avLst/>
          </a:prstGeom>
        </p:spPr>
      </p:pic>
      <p:pic>
        <p:nvPicPr>
          <p:cNvPr id="10" name="Picture 9" descr="Text, letter, whiteboard&#10;&#10;Description automatically generated">
            <a:extLst>
              <a:ext uri="{FF2B5EF4-FFF2-40B4-BE49-F238E27FC236}">
                <a16:creationId xmlns:a16="http://schemas.microsoft.com/office/drawing/2014/main" id="{245D248C-10AA-3AAF-7B6B-A24430844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649" y="1414245"/>
            <a:ext cx="2664191" cy="399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6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6829163" cy="752188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Efniviður bókanna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7315"/>
            <a:ext cx="6974417" cy="5375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b="1">
                <a:latin typeface="Jost Medium" panose="020B0604020202020204" charset="0"/>
                <a:ea typeface="Jost Medium" panose="020B0604020202020204" charset="0"/>
              </a:rPr>
              <a:t>1.	Úrvinnsla úr ýmsu efni sem var til</a:t>
            </a:r>
          </a:p>
          <a:p>
            <a:r>
              <a:rPr lang="is-IS" sz="2400">
                <a:latin typeface="Jost Medium" panose="020B0604020202020204" charset="0"/>
                <a:ea typeface="Jost Medium" panose="020B0604020202020204" charset="0"/>
              </a:rPr>
              <a:t>Prentað efni, t.d. vesturíslensk blöð (mest af þeim aðgengilegt á </a:t>
            </a:r>
            <a:r>
              <a:rPr lang="is-IS" sz="2400" i="1">
                <a:latin typeface="Jost Medium" panose="020B0604020202020204" charset="0"/>
                <a:ea typeface="Jost Medium" panose="020B0604020202020204" charset="0"/>
              </a:rPr>
              <a:t>tímarit.is</a:t>
            </a:r>
            <a:r>
              <a:rPr lang="is-IS" sz="2400">
                <a:latin typeface="Jost Medium" panose="020B0604020202020204" charset="0"/>
                <a:ea typeface="Jost Medium" panose="020B0604020202020204" charset="0"/>
              </a:rPr>
              <a:t>) og bækur</a:t>
            </a:r>
          </a:p>
          <a:p>
            <a:r>
              <a:rPr lang="is-IS" sz="2400">
                <a:latin typeface="Jost Medium" panose="020B0604020202020204" charset="0"/>
                <a:ea typeface="Jost Medium" panose="020B0604020202020204" charset="0"/>
              </a:rPr>
              <a:t>Bækur og greinar um mál og menningu vestanhafs, ýmist skrifaðar hér eða vestra, skáldverk þar með talin</a:t>
            </a:r>
          </a:p>
          <a:p>
            <a:r>
              <a:rPr lang="is-IS" sz="2400">
                <a:latin typeface="Jost Medium" panose="020B0604020202020204" charset="0"/>
                <a:ea typeface="Jost Medium" panose="020B0604020202020204" charset="0"/>
              </a:rPr>
              <a:t>Efni sem hafði verið dregið saman áður, t.d. bréfasöfn Böðvars Guðmundssonar</a:t>
            </a:r>
          </a:p>
          <a:p>
            <a:r>
              <a:rPr lang="is-IS" sz="2400">
                <a:latin typeface="Jost Medium" panose="020B0604020202020204" charset="0"/>
                <a:ea typeface="Jost Medium" panose="020B0604020202020204" charset="0"/>
              </a:rPr>
              <a:t>Efni sem hafði verið safnað vestra áður, t.d. viðtöl Hallfreðar Arnar og Olgu, viðtöl Gísla Sigurðssonar</a:t>
            </a:r>
          </a:p>
          <a:p>
            <a:endParaRPr lang="is-IS" sz="2400">
              <a:latin typeface="Jost Medium" panose="020B0604020202020204" charset="0"/>
              <a:ea typeface="Jost Medium" panose="020B0604020202020204" charset="0"/>
            </a:endParaRPr>
          </a:p>
          <a:p>
            <a:pPr marL="0" indent="0">
              <a:buNone/>
            </a:pPr>
            <a:endParaRPr lang="is-IS" sz="2400">
              <a:latin typeface="Jost Medium" panose="020B0604020202020204" charset="0"/>
              <a:ea typeface="Jost Medium" panose="020B060402020202020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9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829163" cy="980789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Efniviður bókanna, frh.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5916"/>
            <a:ext cx="6829163" cy="51469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s-IS" b="1"/>
              <a:t>2. Nýtt efni sem var safnað</a:t>
            </a:r>
          </a:p>
          <a:p>
            <a:r>
              <a:rPr lang="is-IS" sz="2400"/>
              <a:t>Viðtöl og ýmiss konar vettvangskannanir 2013‒2014:</a:t>
            </a:r>
          </a:p>
          <a:p>
            <a:pPr marL="720725" indent="-360363">
              <a:buFont typeface="Wingdings" panose="05000000000000000000" pitchFamily="2" charset="2"/>
              <a:buChar char="Ø"/>
            </a:pPr>
            <a:r>
              <a:rPr lang="is-IS" sz="2400"/>
              <a:t>viðtöl við 126 einstaklinga </a:t>
            </a:r>
            <a:r>
              <a:rPr lang="is-IS" altLang="is-IS" sz="2400"/>
              <a:t>sem töluðu íslensku að einhverju marki – og ýmiss konar próf og kannanir lögð fyrir þá</a:t>
            </a:r>
          </a:p>
          <a:p>
            <a:pPr marL="720725" indent="-360363">
              <a:buFont typeface="Wingdings" panose="05000000000000000000" pitchFamily="2" charset="2"/>
              <a:buChar char="Ø"/>
            </a:pPr>
            <a:r>
              <a:rPr lang="is-IS" altLang="is-IS" sz="2400"/>
              <a:t>viðtöl á ensku við rúmlega 100 til samanburðar, m.a. um hlutverk eða gildi íslenskunnar í sjálfsmyndinni (Daisy) og vegna samanburðar við íslensku og ensku (Matthew og Þórhalla)</a:t>
            </a:r>
          </a:p>
          <a:p>
            <a:r>
              <a:rPr lang="is-IS" sz="2400"/>
              <a:t>Fleiri bréf sem var safnað, m.a. á Ísafirði og á Blönduósi (sbr. grein Sigríðar Mjallar Björnsdóttur í </a:t>
            </a:r>
            <a:r>
              <a:rPr lang="is-IS" sz="2400" i="1"/>
              <a:t>Sigurtungu</a:t>
            </a:r>
            <a:r>
              <a:rPr lang="is-IS" sz="2400"/>
              <a:t>)</a:t>
            </a:r>
          </a:p>
          <a:p>
            <a:pPr marL="0" indent="0">
              <a:buNone/>
            </a:pPr>
            <a:endParaRPr lang="is-IS" sz="2400"/>
          </a:p>
          <a:p>
            <a:pPr marL="0" indent="0">
              <a:buNone/>
            </a:pPr>
            <a:endParaRPr lang="is-IS" sz="2400"/>
          </a:p>
          <a:p>
            <a:pPr marL="0" indent="0">
              <a:buNone/>
            </a:pPr>
            <a:endParaRPr lang="is-IS" sz="2400"/>
          </a:p>
          <a:p>
            <a:pPr marL="0" indent="0">
              <a:buNone/>
            </a:pPr>
            <a:endParaRPr lang="is-IS" sz="2400"/>
          </a:p>
          <a:p>
            <a:pPr marL="0" indent="0">
              <a:buNone/>
            </a:pPr>
            <a:endParaRPr lang="is-IS" sz="2400"/>
          </a:p>
          <a:p>
            <a:pPr marL="0" indent="0">
              <a:buNone/>
            </a:pPr>
            <a:endParaRPr lang="is-IS" sz="2400"/>
          </a:p>
          <a:p>
            <a:pPr marL="0" indent="0">
              <a:buNone/>
            </a:pPr>
            <a:endParaRPr lang="is-IS" sz="2400"/>
          </a:p>
          <a:p>
            <a:endParaRPr lang="x-non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5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829163" cy="980789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Ferðaþáttur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5916"/>
            <a:ext cx="6829163" cy="5146958"/>
          </a:xfrm>
        </p:spPr>
        <p:txBody>
          <a:bodyPr/>
          <a:lstStyle/>
          <a:p>
            <a:pPr marL="360363" indent="-360363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is-IS" b="1"/>
              <a:t>Manitoba í maí 2013: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s-IS"/>
              <a:t>	</a:t>
            </a:r>
            <a:r>
              <a:rPr lang="is-IS" sz="2400"/>
              <a:t>Winnipeg, Gimli, Riverton, Árborg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buNone/>
              <a:tabLst>
                <a:tab pos="360363" algn="l"/>
              </a:tabLst>
            </a:pPr>
            <a:r>
              <a:rPr lang="is-IS"/>
              <a:t>2</a:t>
            </a:r>
            <a:r>
              <a:rPr lang="is-IS" b="1"/>
              <a:t>. Alberta, British Columbia, Washington State í maí 2014: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buNone/>
              <a:tabLst>
                <a:tab pos="360363" algn="l"/>
              </a:tabLst>
            </a:pPr>
            <a:r>
              <a:rPr lang="is-IS"/>
              <a:t>			</a:t>
            </a:r>
            <a:r>
              <a:rPr lang="is-IS" sz="2400"/>
              <a:t>Edmonton, Vancouver, Nanaimo, </a:t>
            </a:r>
          </a:p>
          <a:p>
            <a:pPr marL="447675" indent="-447675">
              <a:lnSpc>
                <a:spcPct val="100000"/>
              </a:lnSpc>
              <a:spcBef>
                <a:spcPts val="0"/>
              </a:spcBef>
              <a:buNone/>
              <a:tabLst>
                <a:tab pos="360363" algn="l"/>
              </a:tabLst>
            </a:pPr>
            <a:r>
              <a:rPr lang="is-IS" sz="2400"/>
              <a:t>			Point Roberts, Blaine, Seattle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 startAt="3"/>
              <a:tabLst>
                <a:tab pos="360363" algn="l"/>
              </a:tabLst>
            </a:pPr>
            <a:r>
              <a:rPr lang="is-IS" b="1"/>
              <a:t>Manitoba, North Dakota, Saskatchewan í ágúst 2014: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360363" algn="l"/>
              </a:tabLst>
            </a:pPr>
            <a:r>
              <a:rPr lang="is-IS"/>
              <a:t>		</a:t>
            </a:r>
            <a:r>
              <a:rPr lang="is-IS" sz="2400"/>
              <a:t>Winnipeg, Gimli, Lundar, Brandon,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360363" algn="l"/>
              </a:tabLst>
            </a:pPr>
            <a:r>
              <a:rPr lang="is-IS" sz="2400"/>
              <a:t>			og Portage La Prairie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360363" algn="l"/>
              </a:tabLst>
            </a:pPr>
            <a:r>
              <a:rPr lang="is-IS" sz="2400"/>
              <a:t>		Fargo og Mountain,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360363" algn="l"/>
              </a:tabLst>
            </a:pPr>
            <a:r>
              <a:rPr lang="is-IS" sz="2400"/>
              <a:t>		Regina, Wynyard og Foam Lake</a:t>
            </a:r>
            <a:endParaRPr lang="is-IS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endParaRPr lang="x-non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9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829163" cy="980789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Ferðaþáttur, frh.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8560"/>
            <a:ext cx="6829163" cy="53143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is-IS" sz="2400"/>
              <a:t>Eftir eru m.a.: Meira í Alberta (Calgary), Utah (Spanish Fork), Minnesota (Minneapolis o.fl.) ... </a:t>
            </a:r>
          </a:p>
          <a:p>
            <a:pPr marL="0" indent="0">
              <a:buNone/>
            </a:pPr>
            <a:r>
              <a:rPr lang="is-IS" sz="2400"/>
              <a:t>– og svo náttúrulega Brasilía </a:t>
            </a:r>
            <a:r>
              <a:rPr lang="is-IS" sz="2400">
                <a:sym typeface="Wingdings" panose="05000000000000000000" pitchFamily="2" charset="2"/>
              </a:rPr>
              <a:t> </a:t>
            </a:r>
            <a:endParaRPr lang="is-IS" sz="2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3203ADDC-2426-772F-529C-148738958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486" y="1444589"/>
            <a:ext cx="7628660" cy="370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0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6829163" cy="980789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Greinarnar í bókinni núna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5916"/>
            <a:ext cx="7161335" cy="5146958"/>
          </a:xfrm>
        </p:spPr>
        <p:txBody>
          <a:bodyPr/>
          <a:lstStyle/>
          <a:p>
            <a:pPr marL="0" indent="0">
              <a:buNone/>
            </a:pPr>
            <a:r>
              <a:rPr lang="is-IS" b="1"/>
              <a:t>Ólík markmið og ólíkir lesendahópar:</a:t>
            </a:r>
          </a:p>
          <a:p>
            <a:r>
              <a:rPr lang="is-IS" sz="2400"/>
              <a:t>að „hinn almenni Vestur-Íslendingur“ gæti lesið þær og haft gagn og gaman af þeim</a:t>
            </a:r>
          </a:p>
          <a:p>
            <a:r>
              <a:rPr lang="is-IS" sz="2400"/>
              <a:t>að fræðimenn á sviði vesturíslenskra og íslenskra bókmennta og sögu gætu haft gagn af sumum þeirra</a:t>
            </a:r>
          </a:p>
          <a:p>
            <a:r>
              <a:rPr lang="is-IS" sz="2400"/>
              <a:t>að fræðimenn sem rannsaka íslenskt mál og erfðarmál (e. </a:t>
            </a:r>
            <a:r>
              <a:rPr lang="is-IS" sz="2400" i="1"/>
              <a:t>heritage languages</a:t>
            </a:r>
            <a:r>
              <a:rPr lang="is-IS" sz="2400"/>
              <a:t>) gætu haft gagn af sumum þeirra</a:t>
            </a:r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pPr marL="0" indent="0">
              <a:buNone/>
            </a:pPr>
            <a:endParaRPr lang="is-IS"/>
          </a:p>
          <a:p>
            <a:endParaRPr lang="x-non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7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F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3D4082F-AF14-7A4A-9351-3A1547D28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6829163" cy="752188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Efnisyfirlit bókarinnar</a:t>
            </a:r>
            <a:endParaRPr lang="x-none" sz="3600" b="1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4843-CAD5-2140-A4B4-A089870A9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3800"/>
            <a:ext cx="7222881" cy="5299074"/>
          </a:xfrm>
        </p:spPr>
        <p:txBody>
          <a:bodyPr>
            <a:normAutofit/>
          </a:bodyPr>
          <a:lstStyle/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FF0000"/>
                </a:solidFill>
              </a:rPr>
              <a:t>Formáli 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	</a:t>
            </a:r>
            <a:r>
              <a:rPr lang="en-US" sz="2000"/>
              <a:t>Guðni Th. Jóhannesson og Eliza Reid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endParaRPr lang="en-US" sz="2000"/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solidFill>
                  <a:srgbClr val="FF0000"/>
                </a:solidFill>
              </a:rPr>
              <a:t>Inngangur</a:t>
            </a:r>
            <a:r>
              <a:rPr lang="en-US" sz="2400"/>
              <a:t> (og yfirlit yfir fyrri rannsóknir):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/>
              <a:t>	</a:t>
            </a:r>
            <a:r>
              <a:rPr lang="en-US" sz="2000"/>
              <a:t>Birna Arnbjörnsdóttir, Höskuldur Þráinsson og Úlfar Bragason</a:t>
            </a:r>
          </a:p>
          <a:p>
            <a:pPr marL="536575" indent="-536575">
              <a:lnSpc>
                <a:spcPct val="100000"/>
              </a:lnSpc>
              <a:spcBef>
                <a:spcPts val="0"/>
              </a:spcBef>
              <a:buNone/>
            </a:pPr>
            <a:endParaRPr lang="x-none" sz="240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26. apríl 2023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Höskuldur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0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17183</TotalTime>
  <Words>783</Words>
  <Application>Microsoft Office PowerPoint</Application>
  <PresentationFormat>On-screen Show (4:3)</PresentationFormat>
  <Paragraphs>170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Jost Medium</vt:lpstr>
      <vt:lpstr>Arial</vt:lpstr>
      <vt:lpstr>Wingdings</vt:lpstr>
      <vt:lpstr>Office Theme</vt:lpstr>
      <vt:lpstr>Icelandic Heritage in North America</vt:lpstr>
      <vt:lpstr>Rannsóknaverkefnið að baki</vt:lpstr>
      <vt:lpstr>Systurbækur</vt:lpstr>
      <vt:lpstr>Efniviður bókanna</vt:lpstr>
      <vt:lpstr>Efniviður bókanna, frh.</vt:lpstr>
      <vt:lpstr>Ferðaþáttur</vt:lpstr>
      <vt:lpstr>Ferðaþáttur, frh.</vt:lpstr>
      <vt:lpstr>Greinarnar í bókinni núna</vt:lpstr>
      <vt:lpstr>Efnisyfirlit bókarinnar</vt:lpstr>
      <vt:lpstr>Efnisyfirlit bókarinnar</vt:lpstr>
      <vt:lpstr>Efnisyfirlit bókarinnar</vt:lpstr>
      <vt:lpstr>Efnisyfirlit bókarinnar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Hafsteinn Sv. Hafsteinsson</dc:creator>
  <cp:lastModifiedBy>Höskuldur Þráinsson - HI</cp:lastModifiedBy>
  <cp:revision>77</cp:revision>
  <dcterms:created xsi:type="dcterms:W3CDTF">2021-06-02T15:18:55Z</dcterms:created>
  <dcterms:modified xsi:type="dcterms:W3CDTF">2024-01-17T18:03:35Z</dcterms:modified>
</cp:coreProperties>
</file>