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3"/>
  </p:notesMasterIdLst>
  <p:handoutMasterIdLst>
    <p:handoutMasterId r:id="rId24"/>
  </p:handoutMasterIdLst>
  <p:sldIdLst>
    <p:sldId id="469" r:id="rId2"/>
    <p:sldId id="445" r:id="rId3"/>
    <p:sldId id="553" r:id="rId4"/>
    <p:sldId id="563" r:id="rId5"/>
    <p:sldId id="554" r:id="rId6"/>
    <p:sldId id="555" r:id="rId7"/>
    <p:sldId id="556" r:id="rId8"/>
    <p:sldId id="548" r:id="rId9"/>
    <p:sldId id="551" r:id="rId10"/>
    <p:sldId id="557" r:id="rId11"/>
    <p:sldId id="566" r:id="rId12"/>
    <p:sldId id="565" r:id="rId13"/>
    <p:sldId id="564" r:id="rId14"/>
    <p:sldId id="558" r:id="rId15"/>
    <p:sldId id="559" r:id="rId16"/>
    <p:sldId id="569" r:id="rId17"/>
    <p:sldId id="560" r:id="rId18"/>
    <p:sldId id="567" r:id="rId19"/>
    <p:sldId id="561" r:id="rId20"/>
    <p:sldId id="568" r:id="rId21"/>
    <p:sldId id="512" r:id="rId22"/>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159" algn="l" rtl="0" fontAlgn="base">
      <a:spcBef>
        <a:spcPct val="0"/>
      </a:spcBef>
      <a:spcAft>
        <a:spcPct val="0"/>
      </a:spcAft>
      <a:defRPr kern="1200">
        <a:solidFill>
          <a:schemeClr val="tx1"/>
        </a:solidFill>
        <a:latin typeface="Arial" charset="0"/>
        <a:ea typeface="+mn-ea"/>
        <a:cs typeface="+mn-cs"/>
      </a:defRPr>
    </a:lvl2pPr>
    <a:lvl3pPr marL="914318" algn="l" rtl="0" fontAlgn="base">
      <a:spcBef>
        <a:spcPct val="0"/>
      </a:spcBef>
      <a:spcAft>
        <a:spcPct val="0"/>
      </a:spcAft>
      <a:defRPr kern="1200">
        <a:solidFill>
          <a:schemeClr val="tx1"/>
        </a:solidFill>
        <a:latin typeface="Arial" charset="0"/>
        <a:ea typeface="+mn-ea"/>
        <a:cs typeface="+mn-cs"/>
      </a:defRPr>
    </a:lvl3pPr>
    <a:lvl4pPr marL="1371477" algn="l" rtl="0" fontAlgn="base">
      <a:spcBef>
        <a:spcPct val="0"/>
      </a:spcBef>
      <a:spcAft>
        <a:spcPct val="0"/>
      </a:spcAft>
      <a:defRPr kern="1200">
        <a:solidFill>
          <a:schemeClr val="tx1"/>
        </a:solidFill>
        <a:latin typeface="Arial" charset="0"/>
        <a:ea typeface="+mn-ea"/>
        <a:cs typeface="+mn-cs"/>
      </a:defRPr>
    </a:lvl4pPr>
    <a:lvl5pPr marL="1828636" algn="l" rtl="0" fontAlgn="base">
      <a:spcBef>
        <a:spcPct val="0"/>
      </a:spcBef>
      <a:spcAft>
        <a:spcPct val="0"/>
      </a:spcAft>
      <a:defRPr kern="1200">
        <a:solidFill>
          <a:schemeClr val="tx1"/>
        </a:solidFill>
        <a:latin typeface="Arial" charset="0"/>
        <a:ea typeface="+mn-ea"/>
        <a:cs typeface="+mn-cs"/>
      </a:defRPr>
    </a:lvl5pPr>
    <a:lvl6pPr marL="2285795" algn="l" defTabSz="914318" rtl="0" eaLnBrk="1" latinLnBrk="0" hangingPunct="1">
      <a:defRPr kern="1200">
        <a:solidFill>
          <a:schemeClr val="tx1"/>
        </a:solidFill>
        <a:latin typeface="Arial" charset="0"/>
        <a:ea typeface="+mn-ea"/>
        <a:cs typeface="+mn-cs"/>
      </a:defRPr>
    </a:lvl6pPr>
    <a:lvl7pPr marL="2742954" algn="l" defTabSz="914318" rtl="0" eaLnBrk="1" latinLnBrk="0" hangingPunct="1">
      <a:defRPr kern="1200">
        <a:solidFill>
          <a:schemeClr val="tx1"/>
        </a:solidFill>
        <a:latin typeface="Arial" charset="0"/>
        <a:ea typeface="+mn-ea"/>
        <a:cs typeface="+mn-cs"/>
      </a:defRPr>
    </a:lvl7pPr>
    <a:lvl8pPr marL="3200113" algn="l" defTabSz="914318" rtl="0" eaLnBrk="1" latinLnBrk="0" hangingPunct="1">
      <a:defRPr kern="1200">
        <a:solidFill>
          <a:schemeClr val="tx1"/>
        </a:solidFill>
        <a:latin typeface="Arial" charset="0"/>
        <a:ea typeface="+mn-ea"/>
        <a:cs typeface="+mn-cs"/>
      </a:defRPr>
    </a:lvl8pPr>
    <a:lvl9pPr marL="3657272" algn="l" defTabSz="914318"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ðal stíll 2 - Áhersla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634" autoAdjust="0"/>
  </p:normalViewPr>
  <p:slideViewPr>
    <p:cSldViewPr>
      <p:cViewPr varScale="1">
        <p:scale>
          <a:sx n="101" d="100"/>
          <a:sy n="101" d="100"/>
        </p:scale>
        <p:origin x="-978" y="-96"/>
      </p:cViewPr>
      <p:guideLst>
        <p:guide orient="horz" pos="2160"/>
        <p:guide pos="2880"/>
      </p:guideLst>
    </p:cSldViewPr>
  </p:slideViewPr>
  <p:outlineViewPr>
    <p:cViewPr>
      <p:scale>
        <a:sx n="33" d="100"/>
        <a:sy n="33" d="100"/>
      </p:scale>
      <p:origin x="0" y="-4661"/>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6412"/>
          </a:xfrm>
          <a:prstGeom prst="rect">
            <a:avLst/>
          </a:prstGeom>
        </p:spPr>
        <p:txBody>
          <a:bodyPr vert="horz" lIns="92071" tIns="46035" rIns="92071" bIns="46035" rtlCol="0"/>
          <a:lstStyle>
            <a:lvl1pPr algn="l">
              <a:defRPr sz="1200"/>
            </a:lvl1pPr>
          </a:lstStyle>
          <a:p>
            <a:endParaRPr lang="is-IS"/>
          </a:p>
        </p:txBody>
      </p:sp>
      <p:sp>
        <p:nvSpPr>
          <p:cNvPr id="3" name="Dagsetningarstaðgengill 2"/>
          <p:cNvSpPr>
            <a:spLocks noGrp="1"/>
          </p:cNvSpPr>
          <p:nvPr>
            <p:ph type="dt" sz="quarter" idx="1"/>
          </p:nvPr>
        </p:nvSpPr>
        <p:spPr>
          <a:xfrm>
            <a:off x="3850443" y="0"/>
            <a:ext cx="2945659" cy="496412"/>
          </a:xfrm>
          <a:prstGeom prst="rect">
            <a:avLst/>
          </a:prstGeom>
        </p:spPr>
        <p:txBody>
          <a:bodyPr vert="horz" lIns="92071" tIns="46035" rIns="92071" bIns="46035" rtlCol="0"/>
          <a:lstStyle>
            <a:lvl1pPr algn="r">
              <a:defRPr sz="1200"/>
            </a:lvl1pPr>
          </a:lstStyle>
          <a:p>
            <a:fld id="{3421CC49-D992-48B5-B839-7C9C7F4F10B3}" type="datetimeFigureOut">
              <a:rPr lang="is-IS" smtClean="0"/>
              <a:pPr/>
              <a:t>8.9.2016</a:t>
            </a:fld>
            <a:endParaRPr lang="is-IS"/>
          </a:p>
        </p:txBody>
      </p:sp>
      <p:sp>
        <p:nvSpPr>
          <p:cNvPr id="4" name="Síðufótarstaðgengill 3"/>
          <p:cNvSpPr>
            <a:spLocks noGrp="1"/>
          </p:cNvSpPr>
          <p:nvPr>
            <p:ph type="ftr" sz="quarter" idx="2"/>
          </p:nvPr>
        </p:nvSpPr>
        <p:spPr>
          <a:xfrm>
            <a:off x="0" y="9430090"/>
            <a:ext cx="2945659" cy="496412"/>
          </a:xfrm>
          <a:prstGeom prst="rect">
            <a:avLst/>
          </a:prstGeom>
        </p:spPr>
        <p:txBody>
          <a:bodyPr vert="horz" lIns="92071" tIns="46035" rIns="92071" bIns="46035" rtlCol="0" anchor="b"/>
          <a:lstStyle>
            <a:lvl1pPr algn="l">
              <a:defRPr sz="1200"/>
            </a:lvl1pPr>
          </a:lstStyle>
          <a:p>
            <a:endParaRPr lang="is-IS"/>
          </a:p>
        </p:txBody>
      </p:sp>
      <p:sp>
        <p:nvSpPr>
          <p:cNvPr id="5" name="Skyggnunúmersstaðgengill 4"/>
          <p:cNvSpPr>
            <a:spLocks noGrp="1"/>
          </p:cNvSpPr>
          <p:nvPr>
            <p:ph type="sldNum" sz="quarter" idx="3"/>
          </p:nvPr>
        </p:nvSpPr>
        <p:spPr>
          <a:xfrm>
            <a:off x="3850443" y="9430090"/>
            <a:ext cx="2945659" cy="496412"/>
          </a:xfrm>
          <a:prstGeom prst="rect">
            <a:avLst/>
          </a:prstGeom>
        </p:spPr>
        <p:txBody>
          <a:bodyPr vert="horz" lIns="92071" tIns="46035" rIns="92071" bIns="46035" rtlCol="0" anchor="b"/>
          <a:lstStyle>
            <a:lvl1pPr algn="r">
              <a:defRPr sz="1200"/>
            </a:lvl1pPr>
          </a:lstStyle>
          <a:p>
            <a:fld id="{E5BA73BE-1A98-4E19-80B8-7BEFC2F99F77}" type="slidenum">
              <a:rPr lang="is-IS" smtClean="0"/>
              <a:pPr/>
              <a:t>‹#›</a:t>
            </a:fld>
            <a:endParaRPr lang="is-IS"/>
          </a:p>
        </p:txBody>
      </p:sp>
    </p:spTree>
    <p:extLst>
      <p:ext uri="{BB962C8B-B14F-4D97-AF65-F5344CB8AC3E}">
        <p14:creationId xmlns:p14="http://schemas.microsoft.com/office/powerpoint/2010/main" val="2722476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6412"/>
          </a:xfrm>
          <a:prstGeom prst="rect">
            <a:avLst/>
          </a:prstGeom>
        </p:spPr>
        <p:txBody>
          <a:bodyPr vert="horz" lIns="92071" tIns="46035" rIns="92071" bIns="46035" rtlCol="0"/>
          <a:lstStyle>
            <a:lvl1pPr algn="l">
              <a:defRPr sz="1200">
                <a:latin typeface="Arial" pitchFamily="34" charset="0"/>
              </a:defRPr>
            </a:lvl1pPr>
          </a:lstStyle>
          <a:p>
            <a:pPr>
              <a:defRPr/>
            </a:pPr>
            <a:endParaRPr lang="is-IS"/>
          </a:p>
        </p:txBody>
      </p:sp>
      <p:sp>
        <p:nvSpPr>
          <p:cNvPr id="3" name="Dagsetningarstaðgengill 2"/>
          <p:cNvSpPr>
            <a:spLocks noGrp="1"/>
          </p:cNvSpPr>
          <p:nvPr>
            <p:ph type="dt" idx="1"/>
          </p:nvPr>
        </p:nvSpPr>
        <p:spPr>
          <a:xfrm>
            <a:off x="3850443" y="0"/>
            <a:ext cx="2945659" cy="496412"/>
          </a:xfrm>
          <a:prstGeom prst="rect">
            <a:avLst/>
          </a:prstGeom>
        </p:spPr>
        <p:txBody>
          <a:bodyPr vert="horz" lIns="92071" tIns="46035" rIns="92071" bIns="46035" rtlCol="0"/>
          <a:lstStyle>
            <a:lvl1pPr algn="r">
              <a:defRPr sz="1200">
                <a:latin typeface="Arial" pitchFamily="34" charset="0"/>
              </a:defRPr>
            </a:lvl1pPr>
          </a:lstStyle>
          <a:p>
            <a:pPr>
              <a:defRPr/>
            </a:pPr>
            <a:fld id="{50031ED1-DF09-4912-9433-D19082DBBD94}" type="datetimeFigureOut">
              <a:rPr lang="is-IS"/>
              <a:pPr>
                <a:defRPr/>
              </a:pPr>
              <a:t>8.9.2016</a:t>
            </a:fld>
            <a:endParaRPr lang="is-IS"/>
          </a:p>
        </p:txBody>
      </p:sp>
      <p:sp>
        <p:nvSpPr>
          <p:cNvPr id="4" name="Skyggnumyndastaðgengill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071" tIns="46035" rIns="92071" bIns="46035" rtlCol="0" anchor="ctr"/>
          <a:lstStyle/>
          <a:p>
            <a:pPr lvl="0"/>
            <a:endParaRPr lang="is-IS" noProof="0"/>
          </a:p>
        </p:txBody>
      </p:sp>
      <p:sp>
        <p:nvSpPr>
          <p:cNvPr id="5" name="Minnispunktastaðgengill 4"/>
          <p:cNvSpPr>
            <a:spLocks noGrp="1"/>
          </p:cNvSpPr>
          <p:nvPr>
            <p:ph type="body" sz="quarter" idx="3"/>
          </p:nvPr>
        </p:nvSpPr>
        <p:spPr>
          <a:xfrm>
            <a:off x="679768" y="4715907"/>
            <a:ext cx="5438140" cy="4467702"/>
          </a:xfrm>
          <a:prstGeom prst="rect">
            <a:avLst/>
          </a:prstGeom>
        </p:spPr>
        <p:txBody>
          <a:bodyPr vert="horz" lIns="92071" tIns="46035" rIns="92071" bIns="46035" rtlCol="0">
            <a:normAutofit/>
          </a:bodyPr>
          <a:lstStyle/>
          <a:p>
            <a:pPr lvl="0"/>
            <a:r>
              <a:rPr lang="is-IS" noProof="0" smtClean="0"/>
              <a:t>Smelltu til að breyta stílum aðaltexta</a:t>
            </a:r>
          </a:p>
          <a:p>
            <a:pPr lvl="1"/>
            <a:r>
              <a:rPr lang="is-IS" noProof="0" smtClean="0"/>
              <a:t>Annað stig</a:t>
            </a:r>
          </a:p>
          <a:p>
            <a:pPr lvl="2"/>
            <a:r>
              <a:rPr lang="is-IS" noProof="0" smtClean="0"/>
              <a:t>Þriðja stig</a:t>
            </a:r>
          </a:p>
          <a:p>
            <a:pPr lvl="3"/>
            <a:r>
              <a:rPr lang="is-IS" noProof="0" smtClean="0"/>
              <a:t>Fjórða stig</a:t>
            </a:r>
          </a:p>
          <a:p>
            <a:pPr lvl="4"/>
            <a:r>
              <a:rPr lang="is-IS" noProof="0" smtClean="0"/>
              <a:t>Fimmta stig</a:t>
            </a:r>
            <a:endParaRPr lang="is-IS" noProof="0"/>
          </a:p>
        </p:txBody>
      </p:sp>
      <p:sp>
        <p:nvSpPr>
          <p:cNvPr id="6" name="Síðufótarstaðgengill 5"/>
          <p:cNvSpPr>
            <a:spLocks noGrp="1"/>
          </p:cNvSpPr>
          <p:nvPr>
            <p:ph type="ftr" sz="quarter" idx="4"/>
          </p:nvPr>
        </p:nvSpPr>
        <p:spPr>
          <a:xfrm>
            <a:off x="0" y="9430090"/>
            <a:ext cx="2945659" cy="496412"/>
          </a:xfrm>
          <a:prstGeom prst="rect">
            <a:avLst/>
          </a:prstGeom>
        </p:spPr>
        <p:txBody>
          <a:bodyPr vert="horz" lIns="92071" tIns="46035" rIns="92071" bIns="46035" rtlCol="0" anchor="b"/>
          <a:lstStyle>
            <a:lvl1pPr algn="l">
              <a:defRPr sz="1200">
                <a:latin typeface="Arial" pitchFamily="34" charset="0"/>
              </a:defRPr>
            </a:lvl1pPr>
          </a:lstStyle>
          <a:p>
            <a:pPr>
              <a:defRPr/>
            </a:pPr>
            <a:endParaRPr lang="is-IS"/>
          </a:p>
        </p:txBody>
      </p:sp>
      <p:sp>
        <p:nvSpPr>
          <p:cNvPr id="7" name="Skyggnunúmersstaðgengill 6"/>
          <p:cNvSpPr>
            <a:spLocks noGrp="1"/>
          </p:cNvSpPr>
          <p:nvPr>
            <p:ph type="sldNum" sz="quarter" idx="5"/>
          </p:nvPr>
        </p:nvSpPr>
        <p:spPr>
          <a:xfrm>
            <a:off x="3850443" y="9430090"/>
            <a:ext cx="2945659" cy="496412"/>
          </a:xfrm>
          <a:prstGeom prst="rect">
            <a:avLst/>
          </a:prstGeom>
        </p:spPr>
        <p:txBody>
          <a:bodyPr vert="horz" lIns="92071" tIns="46035" rIns="92071" bIns="46035" rtlCol="0" anchor="b"/>
          <a:lstStyle>
            <a:lvl1pPr algn="r">
              <a:defRPr sz="1200">
                <a:latin typeface="Arial" pitchFamily="34" charset="0"/>
              </a:defRPr>
            </a:lvl1pPr>
          </a:lstStyle>
          <a:p>
            <a:pPr>
              <a:defRPr/>
            </a:pPr>
            <a:fld id="{4AFB9761-B769-4673-936B-1E86841575B7}" type="slidenum">
              <a:rPr lang="is-IS"/>
              <a:pPr>
                <a:defRPr/>
              </a:pPr>
              <a:t>‹#›</a:t>
            </a:fld>
            <a:endParaRPr lang="is-IS"/>
          </a:p>
        </p:txBody>
      </p:sp>
    </p:spTree>
    <p:extLst>
      <p:ext uri="{BB962C8B-B14F-4D97-AF65-F5344CB8AC3E}">
        <p14:creationId xmlns:p14="http://schemas.microsoft.com/office/powerpoint/2010/main" val="403251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59" algn="l" rtl="0" eaLnBrk="0" fontAlgn="base" hangingPunct="0">
      <a:spcBef>
        <a:spcPct val="30000"/>
      </a:spcBef>
      <a:spcAft>
        <a:spcPct val="0"/>
      </a:spcAft>
      <a:defRPr sz="1200" kern="1200">
        <a:solidFill>
          <a:schemeClr val="tx1"/>
        </a:solidFill>
        <a:latin typeface="+mn-lt"/>
        <a:ea typeface="+mn-ea"/>
        <a:cs typeface="+mn-cs"/>
      </a:defRPr>
    </a:lvl2pPr>
    <a:lvl3pPr marL="914318" algn="l" rtl="0" eaLnBrk="0" fontAlgn="base" hangingPunct="0">
      <a:spcBef>
        <a:spcPct val="30000"/>
      </a:spcBef>
      <a:spcAft>
        <a:spcPct val="0"/>
      </a:spcAft>
      <a:defRPr sz="1200" kern="1200">
        <a:solidFill>
          <a:schemeClr val="tx1"/>
        </a:solidFill>
        <a:latin typeface="+mn-lt"/>
        <a:ea typeface="+mn-ea"/>
        <a:cs typeface="+mn-cs"/>
      </a:defRPr>
    </a:lvl3pPr>
    <a:lvl4pPr marL="1371477" algn="l" rtl="0" eaLnBrk="0" fontAlgn="base" hangingPunct="0">
      <a:spcBef>
        <a:spcPct val="30000"/>
      </a:spcBef>
      <a:spcAft>
        <a:spcPct val="0"/>
      </a:spcAft>
      <a:defRPr sz="1200" kern="1200">
        <a:solidFill>
          <a:schemeClr val="tx1"/>
        </a:solidFill>
        <a:latin typeface="+mn-lt"/>
        <a:ea typeface="+mn-ea"/>
        <a:cs typeface="+mn-cs"/>
      </a:defRPr>
    </a:lvl4pPr>
    <a:lvl5pPr marL="1828636" algn="l" rtl="0" eaLnBrk="0" fontAlgn="base" hangingPunct="0">
      <a:spcBef>
        <a:spcPct val="30000"/>
      </a:spcBef>
      <a:spcAft>
        <a:spcPct val="0"/>
      </a:spcAft>
      <a:defRPr sz="1200" kern="1200">
        <a:solidFill>
          <a:schemeClr val="tx1"/>
        </a:solidFill>
        <a:latin typeface="+mn-lt"/>
        <a:ea typeface="+mn-ea"/>
        <a:cs typeface="+mn-cs"/>
      </a:defRPr>
    </a:lvl5pPr>
    <a:lvl6pPr marL="2285795" algn="l" defTabSz="914318" rtl="0" eaLnBrk="1" latinLnBrk="0" hangingPunct="1">
      <a:defRPr sz="1200" kern="1200">
        <a:solidFill>
          <a:schemeClr val="tx1"/>
        </a:solidFill>
        <a:latin typeface="+mn-lt"/>
        <a:ea typeface="+mn-ea"/>
        <a:cs typeface="+mn-cs"/>
      </a:defRPr>
    </a:lvl6pPr>
    <a:lvl7pPr marL="2742954" algn="l" defTabSz="914318" rtl="0" eaLnBrk="1" latinLnBrk="0" hangingPunct="1">
      <a:defRPr sz="1200" kern="1200">
        <a:solidFill>
          <a:schemeClr val="tx1"/>
        </a:solidFill>
        <a:latin typeface="+mn-lt"/>
        <a:ea typeface="+mn-ea"/>
        <a:cs typeface="+mn-cs"/>
      </a:defRPr>
    </a:lvl7pPr>
    <a:lvl8pPr marL="3200113" algn="l" defTabSz="914318" rtl="0" eaLnBrk="1" latinLnBrk="0" hangingPunct="1">
      <a:defRPr sz="1200" kern="1200">
        <a:solidFill>
          <a:schemeClr val="tx1"/>
        </a:solidFill>
        <a:latin typeface="+mn-lt"/>
        <a:ea typeface="+mn-ea"/>
        <a:cs typeface="+mn-cs"/>
      </a:defRPr>
    </a:lvl8pPr>
    <a:lvl9pPr marL="3657272"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1</a:t>
            </a:fld>
            <a:endParaRPr lang="is-IS"/>
          </a:p>
        </p:txBody>
      </p:sp>
    </p:spTree>
    <p:extLst>
      <p:ext uri="{BB962C8B-B14F-4D97-AF65-F5344CB8AC3E}">
        <p14:creationId xmlns:p14="http://schemas.microsoft.com/office/powerpoint/2010/main" val="336419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10</a:t>
            </a:fld>
            <a:endParaRPr lang="is-IS"/>
          </a:p>
        </p:txBody>
      </p:sp>
    </p:spTree>
    <p:extLst>
      <p:ext uri="{BB962C8B-B14F-4D97-AF65-F5344CB8AC3E}">
        <p14:creationId xmlns:p14="http://schemas.microsoft.com/office/powerpoint/2010/main" val="3087357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11</a:t>
            </a:fld>
            <a:endParaRPr lang="is-IS"/>
          </a:p>
        </p:txBody>
      </p:sp>
    </p:spTree>
    <p:extLst>
      <p:ext uri="{BB962C8B-B14F-4D97-AF65-F5344CB8AC3E}">
        <p14:creationId xmlns:p14="http://schemas.microsoft.com/office/powerpoint/2010/main" val="424207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12</a:t>
            </a:fld>
            <a:endParaRPr lang="is-IS"/>
          </a:p>
        </p:txBody>
      </p:sp>
    </p:spTree>
    <p:extLst>
      <p:ext uri="{BB962C8B-B14F-4D97-AF65-F5344CB8AC3E}">
        <p14:creationId xmlns:p14="http://schemas.microsoft.com/office/powerpoint/2010/main" val="225553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13</a:t>
            </a:fld>
            <a:endParaRPr lang="is-IS"/>
          </a:p>
        </p:txBody>
      </p:sp>
    </p:spTree>
    <p:extLst>
      <p:ext uri="{BB962C8B-B14F-4D97-AF65-F5344CB8AC3E}">
        <p14:creationId xmlns:p14="http://schemas.microsoft.com/office/powerpoint/2010/main" val="83646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14</a:t>
            </a:fld>
            <a:endParaRPr lang="is-IS"/>
          </a:p>
        </p:txBody>
      </p:sp>
    </p:spTree>
    <p:extLst>
      <p:ext uri="{BB962C8B-B14F-4D97-AF65-F5344CB8AC3E}">
        <p14:creationId xmlns:p14="http://schemas.microsoft.com/office/powerpoint/2010/main" val="2196195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15</a:t>
            </a:fld>
            <a:endParaRPr lang="is-IS"/>
          </a:p>
        </p:txBody>
      </p:sp>
    </p:spTree>
    <p:extLst>
      <p:ext uri="{BB962C8B-B14F-4D97-AF65-F5344CB8AC3E}">
        <p14:creationId xmlns:p14="http://schemas.microsoft.com/office/powerpoint/2010/main" val="4089287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16</a:t>
            </a:fld>
            <a:endParaRPr lang="is-IS"/>
          </a:p>
        </p:txBody>
      </p:sp>
    </p:spTree>
    <p:extLst>
      <p:ext uri="{BB962C8B-B14F-4D97-AF65-F5344CB8AC3E}">
        <p14:creationId xmlns:p14="http://schemas.microsoft.com/office/powerpoint/2010/main" val="4089287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17</a:t>
            </a:fld>
            <a:endParaRPr lang="is-IS"/>
          </a:p>
        </p:txBody>
      </p:sp>
    </p:spTree>
    <p:extLst>
      <p:ext uri="{BB962C8B-B14F-4D97-AF65-F5344CB8AC3E}">
        <p14:creationId xmlns:p14="http://schemas.microsoft.com/office/powerpoint/2010/main" val="308480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18</a:t>
            </a:fld>
            <a:endParaRPr lang="is-IS" dirty="0"/>
          </a:p>
        </p:txBody>
      </p:sp>
    </p:spTree>
    <p:extLst>
      <p:ext uri="{BB962C8B-B14F-4D97-AF65-F5344CB8AC3E}">
        <p14:creationId xmlns:p14="http://schemas.microsoft.com/office/powerpoint/2010/main" val="3455560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19</a:t>
            </a:fld>
            <a:endParaRPr lang="is-IS"/>
          </a:p>
        </p:txBody>
      </p:sp>
    </p:spTree>
    <p:extLst>
      <p:ext uri="{BB962C8B-B14F-4D97-AF65-F5344CB8AC3E}">
        <p14:creationId xmlns:p14="http://schemas.microsoft.com/office/powerpoint/2010/main" val="151713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2</a:t>
            </a:fld>
            <a:endParaRPr lang="is-IS"/>
          </a:p>
        </p:txBody>
      </p:sp>
    </p:spTree>
    <p:extLst>
      <p:ext uri="{BB962C8B-B14F-4D97-AF65-F5344CB8AC3E}">
        <p14:creationId xmlns:p14="http://schemas.microsoft.com/office/powerpoint/2010/main" val="706782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20</a:t>
            </a:fld>
            <a:endParaRPr lang="is-IS"/>
          </a:p>
        </p:txBody>
      </p:sp>
    </p:spTree>
    <p:extLst>
      <p:ext uri="{BB962C8B-B14F-4D97-AF65-F5344CB8AC3E}">
        <p14:creationId xmlns:p14="http://schemas.microsoft.com/office/powerpoint/2010/main" val="172830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3</a:t>
            </a:fld>
            <a:endParaRPr lang="is-IS"/>
          </a:p>
        </p:txBody>
      </p:sp>
    </p:spTree>
    <p:extLst>
      <p:ext uri="{BB962C8B-B14F-4D97-AF65-F5344CB8AC3E}">
        <p14:creationId xmlns:p14="http://schemas.microsoft.com/office/powerpoint/2010/main" val="292263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4</a:t>
            </a:fld>
            <a:endParaRPr lang="is-IS"/>
          </a:p>
        </p:txBody>
      </p:sp>
    </p:spTree>
    <p:extLst>
      <p:ext uri="{BB962C8B-B14F-4D97-AF65-F5344CB8AC3E}">
        <p14:creationId xmlns:p14="http://schemas.microsoft.com/office/powerpoint/2010/main" val="222933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5</a:t>
            </a:fld>
            <a:endParaRPr lang="is-IS"/>
          </a:p>
        </p:txBody>
      </p:sp>
    </p:spTree>
    <p:extLst>
      <p:ext uri="{BB962C8B-B14F-4D97-AF65-F5344CB8AC3E}">
        <p14:creationId xmlns:p14="http://schemas.microsoft.com/office/powerpoint/2010/main" val="56261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6</a:t>
            </a:fld>
            <a:endParaRPr lang="is-IS"/>
          </a:p>
        </p:txBody>
      </p:sp>
    </p:spTree>
    <p:extLst>
      <p:ext uri="{BB962C8B-B14F-4D97-AF65-F5344CB8AC3E}">
        <p14:creationId xmlns:p14="http://schemas.microsoft.com/office/powerpoint/2010/main" val="312253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7</a:t>
            </a:fld>
            <a:endParaRPr lang="is-IS"/>
          </a:p>
        </p:txBody>
      </p:sp>
    </p:spTree>
    <p:extLst>
      <p:ext uri="{BB962C8B-B14F-4D97-AF65-F5344CB8AC3E}">
        <p14:creationId xmlns:p14="http://schemas.microsoft.com/office/powerpoint/2010/main" val="265578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8</a:t>
            </a:fld>
            <a:endParaRPr lang="is-IS"/>
          </a:p>
        </p:txBody>
      </p:sp>
    </p:spTree>
    <p:extLst>
      <p:ext uri="{BB962C8B-B14F-4D97-AF65-F5344CB8AC3E}">
        <p14:creationId xmlns:p14="http://schemas.microsoft.com/office/powerpoint/2010/main" val="85940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9</a:t>
            </a:fld>
            <a:endParaRPr lang="is-IS"/>
          </a:p>
        </p:txBody>
      </p:sp>
    </p:spTree>
    <p:extLst>
      <p:ext uri="{BB962C8B-B14F-4D97-AF65-F5344CB8AC3E}">
        <p14:creationId xmlns:p14="http://schemas.microsoft.com/office/powerpoint/2010/main" val="422039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p:cNvSpPr>
            <a:spLocks noGrp="1"/>
          </p:cNvSpPr>
          <p:nvPr>
            <p:ph type="ctrTitle"/>
          </p:nvPr>
        </p:nvSpPr>
        <p:spPr>
          <a:xfrm>
            <a:off x="685800" y="2130426"/>
            <a:ext cx="7772400" cy="1470025"/>
          </a:xfrm>
        </p:spPr>
        <p:txBody>
          <a:bodyPr/>
          <a:lstStyle/>
          <a:p>
            <a:r>
              <a:rPr lang="is-IS" smtClean="0"/>
              <a:t>Smelltu til að breyta stíl aðaltitils</a:t>
            </a:r>
            <a:endParaRPr lang="is-IS"/>
          </a:p>
        </p:txBody>
      </p:sp>
      <p:sp>
        <p:nvSpPr>
          <p:cNvPr id="3" name="Undirtitill 2"/>
          <p:cNvSpPr>
            <a:spLocks noGrp="1"/>
          </p:cNvSpPr>
          <p:nvPr>
            <p:ph type="subTitle" idx="1"/>
          </p:nvPr>
        </p:nvSpPr>
        <p:spPr>
          <a:xfrm>
            <a:off x="1371600" y="3886200"/>
            <a:ext cx="6400800" cy="1752600"/>
          </a:xfrm>
        </p:spPr>
        <p:txBody>
          <a:bodyPr/>
          <a:lstStyle>
            <a:lvl1pPr marL="0" indent="0" algn="ctr">
              <a:buNone/>
              <a:defRPr/>
            </a:lvl1pPr>
            <a:lvl2pPr marL="457159" indent="0" algn="ctr">
              <a:buNone/>
              <a:defRPr/>
            </a:lvl2pPr>
            <a:lvl3pPr marL="914318" indent="0" algn="ctr">
              <a:buNone/>
              <a:defRPr/>
            </a:lvl3pPr>
            <a:lvl4pPr marL="1371477" indent="0" algn="ctr">
              <a:buNone/>
              <a:defRPr/>
            </a:lvl4pPr>
            <a:lvl5pPr marL="1828636" indent="0" algn="ctr">
              <a:buNone/>
              <a:defRPr/>
            </a:lvl5pPr>
            <a:lvl6pPr marL="2285795" indent="0" algn="ctr">
              <a:buNone/>
              <a:defRPr/>
            </a:lvl6pPr>
            <a:lvl7pPr marL="2742954" indent="0" algn="ctr">
              <a:buNone/>
              <a:defRPr/>
            </a:lvl7pPr>
            <a:lvl8pPr marL="3200113" indent="0" algn="ctr">
              <a:buNone/>
              <a:defRPr/>
            </a:lvl8pPr>
            <a:lvl9pPr marL="3657272" indent="0" algn="ctr">
              <a:buNone/>
              <a:defRPr/>
            </a:lvl9pPr>
          </a:lstStyle>
          <a:p>
            <a:r>
              <a:rPr lang="is-IS" smtClean="0"/>
              <a:t>Smelltu til að breyta stíl aðalundirtitla</a:t>
            </a:r>
            <a:endParaRPr lang="is-IS"/>
          </a:p>
        </p:txBody>
      </p:sp>
      <p:sp>
        <p:nvSpPr>
          <p:cNvPr id="4" name="Date Placeholder 3"/>
          <p:cNvSpPr>
            <a:spLocks noGrp="1"/>
          </p:cNvSpPr>
          <p:nvPr>
            <p:ph type="dt" sz="half" idx="10"/>
          </p:nvPr>
        </p:nvSpPr>
        <p:spPr/>
        <p:txBody>
          <a:bodyPr/>
          <a:lstStyle>
            <a:lvl1pPr>
              <a:defRPr/>
            </a:lvl1pPr>
          </a:lstStyle>
          <a:p>
            <a:pPr>
              <a:defRPr/>
            </a:pPr>
            <a:fld id="{E1FE4162-D10D-4ECC-8E3F-64BAA9FC7BA2}" type="datetime1">
              <a:rPr lang="is-IS" smtClean="0"/>
              <a:t>8.9.2016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MVS Fjölbreyttar leiðir til læsis 8.9.2016  Jón Torfi Jónasson</a:t>
            </a:r>
            <a:endParaRPr lang="is-IS"/>
          </a:p>
        </p:txBody>
      </p:sp>
      <p:sp>
        <p:nvSpPr>
          <p:cNvPr id="6" name="Slide Number Placeholder 5"/>
          <p:cNvSpPr>
            <a:spLocks noGrp="1"/>
          </p:cNvSpPr>
          <p:nvPr>
            <p:ph type="sldNum" sz="quarter" idx="12"/>
          </p:nvPr>
        </p:nvSpPr>
        <p:spPr/>
        <p:txBody>
          <a:bodyPr/>
          <a:lstStyle>
            <a:lvl1pPr>
              <a:defRPr/>
            </a:lvl1pPr>
          </a:lstStyle>
          <a:p>
            <a:pPr>
              <a:defRPr/>
            </a:pPr>
            <a:fld id="{79E08B89-1198-4F8D-9675-AA74DF3E8B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lárétts texta 2"/>
          <p:cNvSpPr>
            <a:spLocks noGrp="1"/>
          </p:cNvSpPr>
          <p:nvPr>
            <p:ph type="body" orient="vert" idx="1"/>
          </p:nvPr>
        </p:nvSpPr>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te Placeholder 3"/>
          <p:cNvSpPr>
            <a:spLocks noGrp="1"/>
          </p:cNvSpPr>
          <p:nvPr>
            <p:ph type="dt" sz="half" idx="10"/>
          </p:nvPr>
        </p:nvSpPr>
        <p:spPr/>
        <p:txBody>
          <a:bodyPr/>
          <a:lstStyle>
            <a:lvl1pPr>
              <a:defRPr/>
            </a:lvl1pPr>
          </a:lstStyle>
          <a:p>
            <a:pPr>
              <a:defRPr/>
            </a:pPr>
            <a:fld id="{67AE6CEE-3C3B-4639-9E17-9593F257FEEA}" type="datetime1">
              <a:rPr lang="is-IS" smtClean="0"/>
              <a:t>8.9.2016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MVS Fjölbreyttar leiðir til læsis 8.9.2016  Jón Torfi Jónasson</a:t>
            </a:r>
            <a:endParaRPr lang="is-IS"/>
          </a:p>
        </p:txBody>
      </p:sp>
      <p:sp>
        <p:nvSpPr>
          <p:cNvPr id="6" name="Slide Number Placeholder 5"/>
          <p:cNvSpPr>
            <a:spLocks noGrp="1"/>
          </p:cNvSpPr>
          <p:nvPr>
            <p:ph type="sldNum" sz="quarter" idx="12"/>
          </p:nvPr>
        </p:nvSpPr>
        <p:spPr/>
        <p:txBody>
          <a:bodyPr/>
          <a:lstStyle>
            <a:lvl1pPr>
              <a:defRPr/>
            </a:lvl1pPr>
          </a:lstStyle>
          <a:p>
            <a:pPr>
              <a:defRPr/>
            </a:pPr>
            <a:fld id="{E15FCC4C-58FE-4287-8281-39429E218A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p:cNvSpPr>
            <a:spLocks noGrp="1"/>
          </p:cNvSpPr>
          <p:nvPr>
            <p:ph type="title" orient="vert"/>
          </p:nvPr>
        </p:nvSpPr>
        <p:spPr>
          <a:xfrm>
            <a:off x="6638925" y="404814"/>
            <a:ext cx="2058988" cy="5721350"/>
          </a:xfrm>
        </p:spPr>
        <p:txBody>
          <a:bodyPr vert="eaVert"/>
          <a:lstStyle/>
          <a:p>
            <a:r>
              <a:rPr lang="is-IS" smtClean="0"/>
              <a:t>Smelltu til að breyta stíl aðaltitils</a:t>
            </a:r>
            <a:endParaRPr lang="is-IS"/>
          </a:p>
        </p:txBody>
      </p:sp>
      <p:sp>
        <p:nvSpPr>
          <p:cNvPr id="3" name="Staðgengill lárétts texta 2"/>
          <p:cNvSpPr>
            <a:spLocks noGrp="1"/>
          </p:cNvSpPr>
          <p:nvPr>
            <p:ph type="body" orient="vert" idx="1"/>
          </p:nvPr>
        </p:nvSpPr>
        <p:spPr>
          <a:xfrm>
            <a:off x="457201" y="404814"/>
            <a:ext cx="6029325" cy="5721350"/>
          </a:xfrm>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te Placeholder 3"/>
          <p:cNvSpPr>
            <a:spLocks noGrp="1"/>
          </p:cNvSpPr>
          <p:nvPr>
            <p:ph type="dt" sz="half" idx="10"/>
          </p:nvPr>
        </p:nvSpPr>
        <p:spPr/>
        <p:txBody>
          <a:bodyPr/>
          <a:lstStyle>
            <a:lvl1pPr>
              <a:defRPr/>
            </a:lvl1pPr>
          </a:lstStyle>
          <a:p>
            <a:pPr>
              <a:defRPr/>
            </a:pPr>
            <a:fld id="{CCC7D5DA-A431-4AC5-B3C1-053D03918325}" type="datetime1">
              <a:rPr lang="is-IS" smtClean="0"/>
              <a:t>8.9.2016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MVS Fjölbreyttar leiðir til læsis 8.9.2016  Jón Torfi Jónasson</a:t>
            </a:r>
            <a:endParaRPr lang="is-IS"/>
          </a:p>
        </p:txBody>
      </p:sp>
      <p:sp>
        <p:nvSpPr>
          <p:cNvPr id="6" name="Slide Number Placeholder 5"/>
          <p:cNvSpPr>
            <a:spLocks noGrp="1"/>
          </p:cNvSpPr>
          <p:nvPr>
            <p:ph type="sldNum" sz="quarter" idx="12"/>
          </p:nvPr>
        </p:nvSpPr>
        <p:spPr/>
        <p:txBody>
          <a:bodyPr/>
          <a:lstStyle>
            <a:lvl1pPr>
              <a:defRPr/>
            </a:lvl1pPr>
          </a:lstStyle>
          <a:p>
            <a:pPr>
              <a:defRPr/>
            </a:pPr>
            <a:fld id="{1D35050F-E50A-4FC4-B006-ED68275DB1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idx="1"/>
          </p:nvPr>
        </p:nvSpPr>
        <p:spPr/>
        <p:txBody>
          <a:bodyPr/>
          <a:lstStyle/>
          <a:p>
            <a:pPr lvl="0"/>
            <a:r>
              <a:rPr lang="is-IS" dirty="0" smtClean="0"/>
              <a:t>Smelltu til að breyta stílum aðaltexta</a:t>
            </a:r>
          </a:p>
          <a:p>
            <a:pPr lvl="1"/>
            <a:r>
              <a:rPr lang="is-IS" dirty="0" smtClean="0"/>
              <a:t>Annað stig</a:t>
            </a:r>
          </a:p>
          <a:p>
            <a:pPr lvl="2"/>
            <a:r>
              <a:rPr lang="is-IS" dirty="0" smtClean="0"/>
              <a:t>Þriðja stig</a:t>
            </a:r>
          </a:p>
          <a:p>
            <a:pPr lvl="3"/>
            <a:r>
              <a:rPr lang="is-IS" dirty="0" smtClean="0"/>
              <a:t>Fjórða stig</a:t>
            </a:r>
          </a:p>
          <a:p>
            <a:pPr lvl="4"/>
            <a:r>
              <a:rPr lang="is-IS" dirty="0" smtClean="0"/>
              <a:t>Fimmta stig</a:t>
            </a:r>
            <a:endParaRPr lang="is-IS" dirty="0"/>
          </a:p>
        </p:txBody>
      </p:sp>
      <p:sp>
        <p:nvSpPr>
          <p:cNvPr id="4" name="Dagsetningarstaðgengill 3"/>
          <p:cNvSpPr>
            <a:spLocks noGrp="1"/>
          </p:cNvSpPr>
          <p:nvPr>
            <p:ph type="dt" sz="half" idx="10"/>
          </p:nvPr>
        </p:nvSpPr>
        <p:spPr/>
        <p:txBody>
          <a:bodyPr/>
          <a:lstStyle>
            <a:lvl1pPr>
              <a:defRPr/>
            </a:lvl1pPr>
          </a:lstStyle>
          <a:p>
            <a:pPr>
              <a:defRPr/>
            </a:pPr>
            <a:fld id="{32217B6D-1350-4FAE-9A09-8A4DBE0B5D0B}" type="datetime1">
              <a:rPr lang="is-IS" smtClean="0"/>
              <a:t>8.9.2016</a:t>
            </a:fld>
            <a:endParaRPr lang="en-US"/>
          </a:p>
        </p:txBody>
      </p:sp>
      <p:sp>
        <p:nvSpPr>
          <p:cNvPr id="5" name="Síðufótarstaðgengill 4"/>
          <p:cNvSpPr>
            <a:spLocks noGrp="1"/>
          </p:cNvSpPr>
          <p:nvPr>
            <p:ph type="ftr" sz="quarter" idx="11"/>
          </p:nvPr>
        </p:nvSpPr>
        <p:spPr/>
        <p:txBody>
          <a:bodyPr/>
          <a:lstStyle>
            <a:lvl1pPr>
              <a:defRPr/>
            </a:lvl1pPr>
          </a:lstStyle>
          <a:p>
            <a:pPr>
              <a:defRPr/>
            </a:pPr>
            <a:r>
              <a:rPr lang="es-ES" smtClean="0"/>
              <a:t>MVS Fjölbreyttar leiðir til læsis 8.9.2016  Jón Torfi Jónasson</a:t>
            </a:r>
            <a:endParaRPr lang="is-IS" dirty="0"/>
          </a:p>
        </p:txBody>
      </p:sp>
      <p:sp>
        <p:nvSpPr>
          <p:cNvPr id="6" name="Skyggnunúmersstaðgengill 5"/>
          <p:cNvSpPr>
            <a:spLocks noGrp="1"/>
          </p:cNvSpPr>
          <p:nvPr>
            <p:ph type="sldNum" sz="quarter" idx="12"/>
          </p:nvPr>
        </p:nvSpPr>
        <p:spPr>
          <a:xfrm>
            <a:off x="6553200" y="6356351"/>
            <a:ext cx="1662113" cy="365125"/>
          </a:xfrm>
        </p:spPr>
        <p:txBody>
          <a:bodyPr/>
          <a:lstStyle>
            <a:lvl1pPr>
              <a:defRPr sz="1400">
                <a:solidFill>
                  <a:schemeClr val="tx1"/>
                </a:solidFill>
              </a:defRPr>
            </a:lvl1pPr>
          </a:lstStyle>
          <a:p>
            <a:pPr>
              <a:defRPr/>
            </a:pPr>
            <a:fld id="{3EA4B7BF-264C-43AF-9B5C-435D93AEAA2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p:cNvSpPr>
            <a:spLocks noGrp="1"/>
          </p:cNvSpPr>
          <p:nvPr>
            <p:ph type="title"/>
          </p:nvPr>
        </p:nvSpPr>
        <p:spPr>
          <a:xfrm>
            <a:off x="722313" y="4406901"/>
            <a:ext cx="7772400" cy="1362075"/>
          </a:xfrm>
        </p:spPr>
        <p:txBody>
          <a:bodyPr anchor="t"/>
          <a:lstStyle>
            <a:lvl1pPr algn="l">
              <a:defRPr sz="4000" b="1" cap="all"/>
            </a:lvl1pPr>
          </a:lstStyle>
          <a:p>
            <a:r>
              <a:rPr lang="is-IS" smtClean="0"/>
              <a:t>Smelltu til að breyta stíl aðaltitils</a:t>
            </a:r>
            <a:endParaRPr lang="is-IS"/>
          </a:p>
        </p:txBody>
      </p:sp>
      <p:sp>
        <p:nvSpPr>
          <p:cNvPr id="3" name="Textastaðgengill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6" indent="0">
              <a:buNone/>
              <a:defRPr sz="1400"/>
            </a:lvl5pPr>
            <a:lvl6pPr marL="2285795" indent="0">
              <a:buNone/>
              <a:defRPr sz="1400"/>
            </a:lvl6pPr>
            <a:lvl7pPr marL="2742954" indent="0">
              <a:buNone/>
              <a:defRPr sz="1400"/>
            </a:lvl7pPr>
            <a:lvl8pPr marL="3200113" indent="0">
              <a:buNone/>
              <a:defRPr sz="1400"/>
            </a:lvl8pPr>
            <a:lvl9pPr marL="3657272" indent="0">
              <a:buNone/>
              <a:defRPr sz="1400"/>
            </a:lvl9pPr>
          </a:lstStyle>
          <a:p>
            <a:pPr lvl="0"/>
            <a:r>
              <a:rPr lang="is-IS" smtClean="0"/>
              <a:t>Smelltu til að breyta stílum aðaltexta</a:t>
            </a:r>
          </a:p>
        </p:txBody>
      </p:sp>
      <p:sp>
        <p:nvSpPr>
          <p:cNvPr id="4" name="Date Placeholder 3"/>
          <p:cNvSpPr>
            <a:spLocks noGrp="1"/>
          </p:cNvSpPr>
          <p:nvPr>
            <p:ph type="dt" sz="half" idx="10"/>
          </p:nvPr>
        </p:nvSpPr>
        <p:spPr/>
        <p:txBody>
          <a:bodyPr/>
          <a:lstStyle>
            <a:lvl1pPr>
              <a:defRPr/>
            </a:lvl1pPr>
          </a:lstStyle>
          <a:p>
            <a:pPr>
              <a:defRPr/>
            </a:pPr>
            <a:fld id="{E856AD42-F314-4C36-A200-4D453FC6E3CB}" type="datetime1">
              <a:rPr lang="is-IS" smtClean="0"/>
              <a:t>8.9.2016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MVS Fjölbreyttar leiðir til læsis 8.9.2016  Jón Torfi Jónasson</a:t>
            </a:r>
            <a:endParaRPr lang="is-IS"/>
          </a:p>
        </p:txBody>
      </p:sp>
      <p:sp>
        <p:nvSpPr>
          <p:cNvPr id="6" name="Slide Number Placeholder 5"/>
          <p:cNvSpPr>
            <a:spLocks noGrp="1"/>
          </p:cNvSpPr>
          <p:nvPr>
            <p:ph type="sldNum" sz="quarter" idx="12"/>
          </p:nvPr>
        </p:nvSpPr>
        <p:spPr/>
        <p:txBody>
          <a:bodyPr/>
          <a:lstStyle>
            <a:lvl1pPr>
              <a:defRPr/>
            </a:lvl1pPr>
          </a:lstStyle>
          <a:p>
            <a:pPr>
              <a:defRPr/>
            </a:pPr>
            <a:fld id="{7580A3BB-2DBF-4E16-90B5-D871F347BF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Staðgengill efnis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Date Placeholder 3"/>
          <p:cNvSpPr>
            <a:spLocks noGrp="1"/>
          </p:cNvSpPr>
          <p:nvPr>
            <p:ph type="dt" sz="half" idx="10"/>
          </p:nvPr>
        </p:nvSpPr>
        <p:spPr/>
        <p:txBody>
          <a:bodyPr/>
          <a:lstStyle>
            <a:lvl1pPr>
              <a:defRPr/>
            </a:lvl1pPr>
          </a:lstStyle>
          <a:p>
            <a:pPr>
              <a:defRPr/>
            </a:pPr>
            <a:fld id="{074A2C91-825D-427B-860B-B5ED1F5E2D54}" type="datetime1">
              <a:rPr lang="is-IS" smtClean="0"/>
              <a:t>8.9.2016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s-ES" smtClean="0"/>
              <a:t>MVS Fjölbreyttar leiðir til læsis 8.9.2016  Jón Torfi Jónasson</a:t>
            </a:r>
            <a:endParaRPr lang="is-IS"/>
          </a:p>
        </p:txBody>
      </p:sp>
      <p:sp>
        <p:nvSpPr>
          <p:cNvPr id="7" name="Slide Number Placeholder 5"/>
          <p:cNvSpPr>
            <a:spLocks noGrp="1"/>
          </p:cNvSpPr>
          <p:nvPr>
            <p:ph type="sldNum" sz="quarter" idx="12"/>
          </p:nvPr>
        </p:nvSpPr>
        <p:spPr/>
        <p:txBody>
          <a:bodyPr/>
          <a:lstStyle>
            <a:lvl1pPr>
              <a:defRPr/>
            </a:lvl1pPr>
          </a:lstStyle>
          <a:p>
            <a:pPr>
              <a:defRPr/>
            </a:pPr>
            <a:fld id="{80069C10-F4B3-43D6-881B-C75B41405C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p:cNvSpPr>
            <a:spLocks noGrp="1"/>
          </p:cNvSpPr>
          <p:nvPr>
            <p:ph type="title"/>
          </p:nvPr>
        </p:nvSpPr>
        <p:spPr>
          <a:xfrm>
            <a:off x="457200" y="274638"/>
            <a:ext cx="8229600" cy="1143000"/>
          </a:xfrm>
        </p:spPr>
        <p:txBody>
          <a:bodyPr/>
          <a:lstStyle>
            <a:lvl1pPr>
              <a:defRPr/>
            </a:lvl1pPr>
          </a:lstStyle>
          <a:p>
            <a:r>
              <a:rPr lang="is-IS" smtClean="0"/>
              <a:t>Smelltu til að breyta stíl aðaltitils</a:t>
            </a:r>
            <a:endParaRPr lang="is-IS"/>
          </a:p>
        </p:txBody>
      </p:sp>
      <p:sp>
        <p:nvSpPr>
          <p:cNvPr id="3" name="Textastaðgengill 2"/>
          <p:cNvSpPr>
            <a:spLocks noGrp="1"/>
          </p:cNvSpPr>
          <p:nvPr>
            <p:ph type="body" idx="1"/>
          </p:nvPr>
        </p:nvSpPr>
        <p:spPr>
          <a:xfrm>
            <a:off x="457200" y="1535113"/>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6" indent="0">
              <a:buNone/>
              <a:defRPr sz="1600" b="1"/>
            </a:lvl5pPr>
            <a:lvl6pPr marL="2285795" indent="0">
              <a:buNone/>
              <a:defRPr sz="1600" b="1"/>
            </a:lvl6pPr>
            <a:lvl7pPr marL="2742954" indent="0">
              <a:buNone/>
              <a:defRPr sz="1600" b="1"/>
            </a:lvl7pPr>
            <a:lvl8pPr marL="3200113" indent="0">
              <a:buNone/>
              <a:defRPr sz="1600" b="1"/>
            </a:lvl8pPr>
            <a:lvl9pPr marL="3657272" indent="0">
              <a:buNone/>
              <a:defRPr sz="1600" b="1"/>
            </a:lvl9pPr>
          </a:lstStyle>
          <a:p>
            <a:pPr lvl="0"/>
            <a:r>
              <a:rPr lang="is-IS" smtClean="0"/>
              <a:t>Smelltu til að breyta stílum aðaltexta</a:t>
            </a:r>
          </a:p>
        </p:txBody>
      </p:sp>
      <p:sp>
        <p:nvSpPr>
          <p:cNvPr id="4" name="Staðgengill efnis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Textastaðgengill 4"/>
          <p:cNvSpPr>
            <a:spLocks noGrp="1"/>
          </p:cNvSpPr>
          <p:nvPr>
            <p:ph type="body" sz="quarter" idx="3"/>
          </p:nvPr>
        </p:nvSpPr>
        <p:spPr>
          <a:xfrm>
            <a:off x="4645025" y="1535113"/>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6" indent="0">
              <a:buNone/>
              <a:defRPr sz="1600" b="1"/>
            </a:lvl5pPr>
            <a:lvl6pPr marL="2285795" indent="0">
              <a:buNone/>
              <a:defRPr sz="1600" b="1"/>
            </a:lvl6pPr>
            <a:lvl7pPr marL="2742954" indent="0">
              <a:buNone/>
              <a:defRPr sz="1600" b="1"/>
            </a:lvl7pPr>
            <a:lvl8pPr marL="3200113" indent="0">
              <a:buNone/>
              <a:defRPr sz="1600" b="1"/>
            </a:lvl8pPr>
            <a:lvl9pPr marL="3657272" indent="0">
              <a:buNone/>
              <a:defRPr sz="1600" b="1"/>
            </a:lvl9pPr>
          </a:lstStyle>
          <a:p>
            <a:pPr lvl="0"/>
            <a:r>
              <a:rPr lang="is-IS" smtClean="0"/>
              <a:t>Smelltu til að breyta stílum aðaltexta</a:t>
            </a:r>
          </a:p>
        </p:txBody>
      </p:sp>
      <p:sp>
        <p:nvSpPr>
          <p:cNvPr id="6" name="Staðgengill efnis 5"/>
          <p:cNvSpPr>
            <a:spLocks noGrp="1"/>
          </p:cNvSpPr>
          <p:nvPr>
            <p:ph sz="quarter" idx="4"/>
          </p:nvPr>
        </p:nvSpPr>
        <p:spPr>
          <a:xfrm>
            <a:off x="4645025"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7" name="Date Placeholder 3"/>
          <p:cNvSpPr>
            <a:spLocks noGrp="1"/>
          </p:cNvSpPr>
          <p:nvPr>
            <p:ph type="dt" sz="half" idx="10"/>
          </p:nvPr>
        </p:nvSpPr>
        <p:spPr/>
        <p:txBody>
          <a:bodyPr/>
          <a:lstStyle>
            <a:lvl1pPr>
              <a:defRPr/>
            </a:lvl1pPr>
          </a:lstStyle>
          <a:p>
            <a:pPr>
              <a:defRPr/>
            </a:pPr>
            <a:fld id="{0BDF47D4-E11A-48DB-BBB9-2A5A17C5B18B}" type="datetime1">
              <a:rPr lang="is-IS" smtClean="0"/>
              <a:t>8.9.2016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s-ES" smtClean="0"/>
              <a:t>MVS Fjölbreyttar leiðir til læsis 8.9.2016  Jón Torfi Jónasson</a:t>
            </a:r>
            <a:endParaRPr lang="is-IS"/>
          </a:p>
        </p:txBody>
      </p:sp>
      <p:sp>
        <p:nvSpPr>
          <p:cNvPr id="9" name="Slide Number Placeholder 5"/>
          <p:cNvSpPr>
            <a:spLocks noGrp="1"/>
          </p:cNvSpPr>
          <p:nvPr>
            <p:ph type="sldNum" sz="quarter" idx="12"/>
          </p:nvPr>
        </p:nvSpPr>
        <p:spPr/>
        <p:txBody>
          <a:bodyPr/>
          <a:lstStyle>
            <a:lvl1pPr>
              <a:defRPr/>
            </a:lvl1pPr>
          </a:lstStyle>
          <a:p>
            <a:pPr>
              <a:defRPr/>
            </a:pPr>
            <a:fld id="{AF9261FA-0CCA-479A-9125-BFFA99EDDA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Date Placeholder 3"/>
          <p:cNvSpPr>
            <a:spLocks noGrp="1"/>
          </p:cNvSpPr>
          <p:nvPr>
            <p:ph type="dt" sz="half" idx="10"/>
          </p:nvPr>
        </p:nvSpPr>
        <p:spPr/>
        <p:txBody>
          <a:bodyPr/>
          <a:lstStyle>
            <a:lvl1pPr>
              <a:defRPr/>
            </a:lvl1pPr>
          </a:lstStyle>
          <a:p>
            <a:pPr>
              <a:defRPr/>
            </a:pPr>
            <a:fld id="{1857D038-5806-4BEB-B5FA-B7B32A8B6577}" type="datetime1">
              <a:rPr lang="is-IS" smtClean="0"/>
              <a:t>8.9.2016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s-ES" smtClean="0"/>
              <a:t>MVS Fjölbreyttar leiðir til læsis 8.9.2016  Jón Torfi Jónasson</a:t>
            </a:r>
            <a:endParaRPr lang="is-IS"/>
          </a:p>
        </p:txBody>
      </p:sp>
      <p:sp>
        <p:nvSpPr>
          <p:cNvPr id="5" name="Slide Number Placeholder 5"/>
          <p:cNvSpPr>
            <a:spLocks noGrp="1"/>
          </p:cNvSpPr>
          <p:nvPr>
            <p:ph type="sldNum" sz="quarter" idx="12"/>
          </p:nvPr>
        </p:nvSpPr>
        <p:spPr/>
        <p:txBody>
          <a:bodyPr/>
          <a:lstStyle>
            <a:lvl1pPr>
              <a:defRPr/>
            </a:lvl1pPr>
          </a:lstStyle>
          <a:p>
            <a:pPr>
              <a:defRPr/>
            </a:pPr>
            <a:fld id="{0791B089-A212-49FA-9F22-83BA3A0EFF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36465B-B640-4AC4-94A0-3ACC0F3C3444}" type="datetime1">
              <a:rPr lang="is-IS" smtClean="0"/>
              <a:t>8.9.2016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s-ES" smtClean="0"/>
              <a:t>MVS Fjölbreyttar leiðir til læsis 8.9.2016  Jón Torfi Jónasson</a:t>
            </a:r>
            <a:endParaRPr lang="is-IS"/>
          </a:p>
        </p:txBody>
      </p:sp>
      <p:sp>
        <p:nvSpPr>
          <p:cNvPr id="4" name="Slide Number Placeholder 5"/>
          <p:cNvSpPr>
            <a:spLocks noGrp="1"/>
          </p:cNvSpPr>
          <p:nvPr>
            <p:ph type="sldNum" sz="quarter" idx="12"/>
          </p:nvPr>
        </p:nvSpPr>
        <p:spPr/>
        <p:txBody>
          <a:bodyPr/>
          <a:lstStyle>
            <a:lvl1pPr>
              <a:defRPr/>
            </a:lvl1pPr>
          </a:lstStyle>
          <a:p>
            <a:pPr>
              <a:defRPr/>
            </a:pPr>
            <a:fld id="{8300E14E-7570-4D85-9435-C00EFB3826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457201" y="273050"/>
            <a:ext cx="3008313" cy="1162050"/>
          </a:xfrm>
        </p:spPr>
        <p:txBody>
          <a:bodyPr anchor="b"/>
          <a:lstStyle>
            <a:lvl1pPr algn="l">
              <a:defRPr sz="2000" b="1"/>
            </a:lvl1pPr>
          </a:lstStyle>
          <a:p>
            <a:r>
              <a:rPr lang="is-IS" smtClean="0"/>
              <a:t>Smelltu til að breyta stíl aðaltitils</a:t>
            </a:r>
            <a:endParaRPr lang="is-IS"/>
          </a:p>
        </p:txBody>
      </p:sp>
      <p:sp>
        <p:nvSpPr>
          <p:cNvPr id="3" name="Staðgengill efnis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Textastaðgengill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6" indent="0">
              <a:buNone/>
              <a:defRPr sz="900"/>
            </a:lvl5pPr>
            <a:lvl6pPr marL="2285795" indent="0">
              <a:buNone/>
              <a:defRPr sz="900"/>
            </a:lvl6pPr>
            <a:lvl7pPr marL="2742954" indent="0">
              <a:buNone/>
              <a:defRPr sz="900"/>
            </a:lvl7pPr>
            <a:lvl8pPr marL="3200113" indent="0">
              <a:buNone/>
              <a:defRPr sz="900"/>
            </a:lvl8pPr>
            <a:lvl9pPr marL="3657272" indent="0">
              <a:buNone/>
              <a:defRPr sz="900"/>
            </a:lvl9pPr>
          </a:lstStyle>
          <a:p>
            <a:pPr lvl="0"/>
            <a:r>
              <a:rPr lang="is-IS" smtClean="0"/>
              <a:t>Smelltu til að breyta stílum aðaltexta</a:t>
            </a:r>
          </a:p>
        </p:txBody>
      </p:sp>
      <p:sp>
        <p:nvSpPr>
          <p:cNvPr id="5" name="Date Placeholder 3"/>
          <p:cNvSpPr>
            <a:spLocks noGrp="1"/>
          </p:cNvSpPr>
          <p:nvPr>
            <p:ph type="dt" sz="half" idx="10"/>
          </p:nvPr>
        </p:nvSpPr>
        <p:spPr/>
        <p:txBody>
          <a:bodyPr/>
          <a:lstStyle>
            <a:lvl1pPr>
              <a:defRPr/>
            </a:lvl1pPr>
          </a:lstStyle>
          <a:p>
            <a:pPr>
              <a:defRPr/>
            </a:pPr>
            <a:fld id="{F39510F7-B8F0-4127-B614-A65FC176D715}" type="datetime1">
              <a:rPr lang="is-IS" smtClean="0"/>
              <a:t>8.9.2016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s-ES" smtClean="0"/>
              <a:t>MVS Fjölbreyttar leiðir til læsis 8.9.2016  Jón Torfi Jónasson</a:t>
            </a:r>
            <a:endParaRPr lang="is-IS"/>
          </a:p>
        </p:txBody>
      </p:sp>
      <p:sp>
        <p:nvSpPr>
          <p:cNvPr id="7" name="Slide Number Placeholder 5"/>
          <p:cNvSpPr>
            <a:spLocks noGrp="1"/>
          </p:cNvSpPr>
          <p:nvPr>
            <p:ph type="sldNum" sz="quarter" idx="12"/>
          </p:nvPr>
        </p:nvSpPr>
        <p:spPr/>
        <p:txBody>
          <a:bodyPr/>
          <a:lstStyle>
            <a:lvl1pPr>
              <a:defRPr/>
            </a:lvl1pPr>
          </a:lstStyle>
          <a:p>
            <a:pPr>
              <a:defRPr/>
            </a:pPr>
            <a:fld id="{C8F1913C-411B-4C56-9535-AD7ECD583B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1792288" y="4800600"/>
            <a:ext cx="5486400" cy="566738"/>
          </a:xfrm>
        </p:spPr>
        <p:txBody>
          <a:bodyPr anchor="b"/>
          <a:lstStyle>
            <a:lvl1pPr algn="l">
              <a:defRPr sz="2000" b="1"/>
            </a:lvl1pPr>
          </a:lstStyle>
          <a:p>
            <a:r>
              <a:rPr lang="is-IS" smtClean="0"/>
              <a:t>Smelltu til að breyta stíl aðaltitils</a:t>
            </a:r>
            <a:endParaRPr lang="is-IS"/>
          </a:p>
        </p:txBody>
      </p:sp>
      <p:sp>
        <p:nvSpPr>
          <p:cNvPr id="3" name="Myndastaðgengill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6" indent="0">
              <a:buNone/>
              <a:defRPr sz="2000"/>
            </a:lvl5pPr>
            <a:lvl6pPr marL="2285795" indent="0">
              <a:buNone/>
              <a:defRPr sz="2000"/>
            </a:lvl6pPr>
            <a:lvl7pPr marL="2742954" indent="0">
              <a:buNone/>
              <a:defRPr sz="2000"/>
            </a:lvl7pPr>
            <a:lvl8pPr marL="3200113" indent="0">
              <a:buNone/>
              <a:defRPr sz="2000"/>
            </a:lvl8pPr>
            <a:lvl9pPr marL="3657272" indent="0">
              <a:buNone/>
              <a:defRPr sz="2000"/>
            </a:lvl9pPr>
          </a:lstStyle>
          <a:p>
            <a:pPr lvl="0"/>
            <a:endParaRPr lang="is-IS" noProof="0"/>
          </a:p>
        </p:txBody>
      </p:sp>
      <p:sp>
        <p:nvSpPr>
          <p:cNvPr id="4" name="Textastaðgengill 3"/>
          <p:cNvSpPr>
            <a:spLocks noGrp="1"/>
          </p:cNvSpPr>
          <p:nvPr>
            <p:ph type="body" sz="half" idx="2"/>
          </p:nvPr>
        </p:nvSpPr>
        <p:spPr>
          <a:xfrm>
            <a:off x="1792288" y="5367338"/>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6" indent="0">
              <a:buNone/>
              <a:defRPr sz="900"/>
            </a:lvl5pPr>
            <a:lvl6pPr marL="2285795" indent="0">
              <a:buNone/>
              <a:defRPr sz="900"/>
            </a:lvl6pPr>
            <a:lvl7pPr marL="2742954" indent="0">
              <a:buNone/>
              <a:defRPr sz="900"/>
            </a:lvl7pPr>
            <a:lvl8pPr marL="3200113" indent="0">
              <a:buNone/>
              <a:defRPr sz="900"/>
            </a:lvl8pPr>
            <a:lvl9pPr marL="3657272" indent="0">
              <a:buNone/>
              <a:defRPr sz="900"/>
            </a:lvl9pPr>
          </a:lstStyle>
          <a:p>
            <a:pPr lvl="0"/>
            <a:r>
              <a:rPr lang="is-IS" smtClean="0"/>
              <a:t>Smelltu til að breyta stílum aðaltexta</a:t>
            </a:r>
          </a:p>
        </p:txBody>
      </p:sp>
      <p:sp>
        <p:nvSpPr>
          <p:cNvPr id="5" name="Date Placeholder 3"/>
          <p:cNvSpPr>
            <a:spLocks noGrp="1"/>
          </p:cNvSpPr>
          <p:nvPr>
            <p:ph type="dt" sz="half" idx="10"/>
          </p:nvPr>
        </p:nvSpPr>
        <p:spPr/>
        <p:txBody>
          <a:bodyPr/>
          <a:lstStyle>
            <a:lvl1pPr>
              <a:defRPr/>
            </a:lvl1pPr>
          </a:lstStyle>
          <a:p>
            <a:pPr>
              <a:defRPr/>
            </a:pPr>
            <a:fld id="{A9F8CA2F-A4DB-4D83-8DDE-F493E1DA0750}" type="datetime1">
              <a:rPr lang="is-IS" smtClean="0"/>
              <a:t>8.9.2016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s-ES" smtClean="0"/>
              <a:t>MVS Fjölbreyttar leiðir til læsis 8.9.2016  Jón Torfi Jónasson</a:t>
            </a:r>
            <a:endParaRPr lang="is-IS"/>
          </a:p>
        </p:txBody>
      </p:sp>
      <p:sp>
        <p:nvSpPr>
          <p:cNvPr id="7" name="Slide Number Placeholder 5"/>
          <p:cNvSpPr>
            <a:spLocks noGrp="1"/>
          </p:cNvSpPr>
          <p:nvPr>
            <p:ph type="sldNum" sz="quarter" idx="12"/>
          </p:nvPr>
        </p:nvSpPr>
        <p:spPr/>
        <p:txBody>
          <a:bodyPr/>
          <a:lstStyle>
            <a:lvl1pPr>
              <a:defRPr/>
            </a:lvl1pPr>
          </a:lstStyle>
          <a:p>
            <a:pPr>
              <a:defRPr/>
            </a:pPr>
            <a:fld id="{C1A69360-39D6-4C2E-A2E8-0DE77FA416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pp_forsida_innsida_allirlitir_12.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68313" y="404814"/>
            <a:ext cx="8229600" cy="1143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32" tIns="45716" rIns="91432" bIns="45716" numCol="1" anchor="ctr" anchorCtr="0" compatLnSpc="1">
            <a:prstTxWarp prst="textNoShape">
              <a:avLst/>
            </a:prstTxWarp>
          </a:bodyPr>
          <a:lstStyle>
            <a:lvl1pPr>
              <a:defRPr sz="1200">
                <a:solidFill>
                  <a:srgbClr val="898989"/>
                </a:solidFill>
                <a:latin typeface="+mn-lt"/>
              </a:defRPr>
            </a:lvl1pPr>
          </a:lstStyle>
          <a:p>
            <a:pPr>
              <a:defRPr/>
            </a:pPr>
            <a:fld id="{B54A2FC2-E5BC-4B50-980E-D9C513BAD810}" type="datetime1">
              <a:rPr lang="is-IS" smtClean="0"/>
              <a:t>8.9.2016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32" tIns="45716" rIns="91432" bIns="45716" numCol="1" anchor="ctr" anchorCtr="0" compatLnSpc="1">
            <a:prstTxWarp prst="textNoShape">
              <a:avLst/>
            </a:prstTxWarp>
          </a:bodyPr>
          <a:lstStyle>
            <a:lvl1pPr algn="ctr">
              <a:defRPr sz="1200">
                <a:solidFill>
                  <a:srgbClr val="898989"/>
                </a:solidFill>
                <a:latin typeface="+mn-lt"/>
              </a:defRPr>
            </a:lvl1pPr>
          </a:lstStyle>
          <a:p>
            <a:pPr>
              <a:defRPr/>
            </a:pPr>
            <a:r>
              <a:rPr lang="es-ES" smtClean="0"/>
              <a:t>MVS Fjölbreyttar leiðir til læsis 8.9.2016  Jón Torfi Jónasson</a:t>
            </a:r>
            <a:endParaRPr lang="is-IS"/>
          </a:p>
        </p:txBody>
      </p:sp>
      <p:sp>
        <p:nvSpPr>
          <p:cNvPr id="6" name="Slide Number Placeholder 5"/>
          <p:cNvSpPr>
            <a:spLocks noGrp="1"/>
          </p:cNvSpPr>
          <p:nvPr>
            <p:ph type="sldNum" sz="quarter" idx="4"/>
          </p:nvPr>
        </p:nvSpPr>
        <p:spPr>
          <a:xfrm>
            <a:off x="6553201" y="6356351"/>
            <a:ext cx="2133600" cy="365125"/>
          </a:xfrm>
          <a:prstGeom prst="rect">
            <a:avLst/>
          </a:prstGeom>
        </p:spPr>
        <p:txBody>
          <a:bodyPr vert="horz" wrap="square" lIns="91432" tIns="45716" rIns="91432" bIns="45716" numCol="1" anchor="ctr" anchorCtr="0" compatLnSpc="1">
            <a:prstTxWarp prst="textNoShape">
              <a:avLst/>
            </a:prstTxWarp>
          </a:bodyPr>
          <a:lstStyle>
            <a:lvl1pPr algn="r">
              <a:defRPr sz="1200">
                <a:solidFill>
                  <a:srgbClr val="898989"/>
                </a:solidFill>
                <a:latin typeface="+mn-lt"/>
              </a:defRPr>
            </a:lvl1pPr>
          </a:lstStyle>
          <a:p>
            <a:pPr>
              <a:defRPr/>
            </a:pPr>
            <a:fld id="{AD44EB01-6FC1-4FE7-9496-45F72F60BD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hf hdr="0" dt="0"/>
  <p:txStyles>
    <p:title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p:titleStyle>
    <p:body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p:bodyStyle>
    <p:otherStyle>
      <a:defPPr>
        <a:defRPr lang="is-I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5"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3"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ams.is/lisalib/getfile.aspx?itemid=5ef5d2b4-2771-4ecf-bae4-584b4186294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eb.b.ebscohost.com/ehost/pdfviewer/pdfviewer?sid=d429a045-71aa-443a-9183-f49df4d6fa25@sessionmgr105&amp;vid=1&amp;hid=11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tj@hi.i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lesvefurinn.hi.is/node/13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jtj\Pictures\2014 Torfajökull 20-9-2104\IMG_5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6950" y="260648"/>
            <a:ext cx="4111143" cy="3083357"/>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3"/>
          <p:cNvSpPr>
            <a:spLocks noGrp="1"/>
          </p:cNvSpPr>
          <p:nvPr>
            <p:ph type="body" idx="1"/>
          </p:nvPr>
        </p:nvSpPr>
        <p:spPr>
          <a:xfrm>
            <a:off x="8121" y="404665"/>
            <a:ext cx="4330824" cy="720080"/>
          </a:xfrm>
        </p:spPr>
        <p:txBody>
          <a:bodyPr/>
          <a:lstStyle/>
          <a:p>
            <a:pPr marL="0" indent="0" eaLnBrk="1" hangingPunct="1">
              <a:spcBef>
                <a:spcPts val="1800"/>
              </a:spcBef>
              <a:buNone/>
            </a:pPr>
            <a:r>
              <a:rPr lang="is-IS" sz="4000" dirty="0" smtClean="0">
                <a:solidFill>
                  <a:srgbClr val="0070C0"/>
                </a:solidFill>
              </a:rPr>
              <a:t>Góðan dag</a:t>
            </a:r>
            <a:endParaRPr lang="is-IS" sz="4000" dirty="0">
              <a:solidFill>
                <a:srgbClr val="0070C0"/>
              </a:solidFill>
            </a:endParaRPr>
          </a:p>
          <a:p>
            <a:pPr eaLnBrk="1" hangingPunct="1">
              <a:spcBef>
                <a:spcPts val="1800"/>
              </a:spcBef>
            </a:pPr>
            <a:endParaRPr lang="is-IS" sz="2400" dirty="0" smtClean="0"/>
          </a:p>
          <a:p>
            <a:pPr eaLnBrk="1" hangingPunct="1">
              <a:spcBef>
                <a:spcPts val="1800"/>
              </a:spcBef>
              <a:buNone/>
            </a:pPr>
            <a:endParaRPr lang="is-IS" sz="2400" dirty="0" smtClean="0"/>
          </a:p>
          <a:p>
            <a:pPr eaLnBrk="1" hangingPunct="1">
              <a:spcBef>
                <a:spcPts val="1800"/>
              </a:spcBef>
            </a:pPr>
            <a:endParaRPr lang="is-IS" sz="2400" dirty="0" smtClean="0"/>
          </a:p>
          <a:p>
            <a:pPr eaLnBrk="1" hangingPunct="1"/>
            <a:endParaRPr lang="is-IS" sz="2400" dirty="0" smtClean="0"/>
          </a:p>
          <a:p>
            <a:pPr eaLnBrk="1" hangingPunct="1"/>
            <a:endParaRPr lang="is-IS" sz="2400" dirty="0" smtClean="0"/>
          </a:p>
          <a:p>
            <a:pPr eaLnBrk="1" hangingPunct="1"/>
            <a:endParaRPr lang="is-IS" sz="2400" dirty="0" smtClean="0"/>
          </a:p>
          <a:p>
            <a:pPr eaLnBrk="1" hangingPunct="1"/>
            <a:endParaRPr lang="is-IS" sz="2400" dirty="0" smtClean="0"/>
          </a:p>
          <a:p>
            <a:pPr eaLnBrk="1" hangingPunct="1"/>
            <a:endParaRPr lang="is-IS" sz="2400" dirty="0" smtClean="0"/>
          </a:p>
          <a:p>
            <a:pPr eaLnBrk="1" hangingPunct="1">
              <a:buFont typeface="Arial" charset="0"/>
              <a:buNone/>
            </a:pPr>
            <a:endParaRPr lang="en-GB" sz="2400" dirty="0" smtClean="0"/>
          </a:p>
          <a:p>
            <a:pPr eaLnBrk="1" hangingPunct="1"/>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p:txBody>
      </p:sp>
      <p:pic>
        <p:nvPicPr>
          <p:cNvPr id="8194" name="Picture 2" descr="C:\Users\jtj\Pictures\2014 Torfajökull 20-9-2104\IMG_60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50" y="2636912"/>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s-ES" dirty="0" smtClean="0"/>
              <a:t>MVS </a:t>
            </a:r>
            <a:r>
              <a:rPr lang="es-ES" dirty="0" err="1" smtClean="0"/>
              <a:t>Fjölbreyttar</a:t>
            </a:r>
            <a:r>
              <a:rPr lang="es-ES" smtClean="0"/>
              <a:t> leiðir til læsis 8.9.2016  Jón Torfi Jónasson</a:t>
            </a:r>
            <a:endParaRPr lang="is-IS" dirty="0"/>
          </a:p>
        </p:txBody>
      </p:sp>
      <p:sp>
        <p:nvSpPr>
          <p:cNvPr id="4" name="Slide Number Placeholder 3"/>
          <p:cNvSpPr>
            <a:spLocks noGrp="1"/>
          </p:cNvSpPr>
          <p:nvPr>
            <p:ph type="sldNum" sz="quarter" idx="12"/>
          </p:nvPr>
        </p:nvSpPr>
        <p:spPr/>
        <p:txBody>
          <a:bodyPr/>
          <a:lstStyle/>
          <a:p>
            <a:pPr>
              <a:defRPr/>
            </a:pPr>
            <a:fld id="{3EA4B7BF-264C-43AF-9B5C-435D93AEAA2A}" type="slidenum">
              <a:rPr lang="en-US" smtClean="0"/>
              <a:pPr>
                <a:defRPr/>
              </a:pPr>
              <a:t>1</a:t>
            </a:fld>
            <a:endParaRPr lang="en-US" dirty="0"/>
          </a:p>
        </p:txBody>
      </p:sp>
    </p:spTree>
    <p:extLst>
      <p:ext uri="{BB962C8B-B14F-4D97-AF65-F5344CB8AC3E}">
        <p14:creationId xmlns:p14="http://schemas.microsoft.com/office/powerpoint/2010/main" val="398205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gradFill>
            <a:gsLst>
              <a:gs pos="0">
                <a:srgbClr val="00B050"/>
              </a:gs>
              <a:gs pos="100000">
                <a:schemeClr val="accent1">
                  <a:lumMod val="30000"/>
                  <a:lumOff val="70000"/>
                </a:schemeClr>
              </a:gs>
            </a:gsLst>
          </a:gradFill>
        </p:spPr>
        <p:txBody>
          <a:bodyPr/>
          <a:lstStyle/>
          <a:p>
            <a:pPr eaLnBrk="1" hangingPunct="1"/>
            <a:r>
              <a:rPr lang="is-IS" sz="2000" dirty="0" smtClean="0"/>
              <a:t>Um hvað snýst málið? </a:t>
            </a:r>
            <a:br>
              <a:rPr lang="is-IS" sz="2000" dirty="0" smtClean="0"/>
            </a:br>
            <a:r>
              <a:rPr lang="is-IS" sz="2000" dirty="0" smtClean="0"/>
              <a:t>Nokkrar flækjur sem gagnlegt er að greiða úr </a:t>
            </a:r>
          </a:p>
        </p:txBody>
      </p:sp>
      <p:sp>
        <p:nvSpPr>
          <p:cNvPr id="16386" name="Rectangle 3"/>
          <p:cNvSpPr>
            <a:spLocks noGrp="1"/>
          </p:cNvSpPr>
          <p:nvPr>
            <p:ph type="body" idx="1"/>
          </p:nvPr>
        </p:nvSpPr>
        <p:spPr>
          <a:xfrm>
            <a:off x="251521" y="1600201"/>
            <a:ext cx="8892480" cy="4421087"/>
          </a:xfrm>
        </p:spPr>
        <p:txBody>
          <a:bodyPr/>
          <a:lstStyle/>
          <a:p>
            <a:pPr eaLnBrk="1" hangingPunct="1">
              <a:spcBef>
                <a:spcPts val="1200"/>
              </a:spcBef>
              <a:buFont typeface="Wingdings" panose="05000000000000000000" pitchFamily="2" charset="2"/>
              <a:buChar char="v"/>
            </a:pPr>
            <a:r>
              <a:rPr lang="is-IS" sz="1800" dirty="0" smtClean="0"/>
              <a:t>Einnig hefur merking orðsins breyst í tímans rás (sbr. breyttar skilgreiningar OECD-PISA)</a:t>
            </a:r>
          </a:p>
          <a:p>
            <a:pPr eaLnBrk="1" hangingPunct="1">
              <a:spcBef>
                <a:spcPts val="1200"/>
              </a:spcBef>
            </a:pPr>
            <a:r>
              <a:rPr lang="is-IS" sz="1800" dirty="0" smtClean="0"/>
              <a:t>Ábending í Aðalnámskrá</a:t>
            </a:r>
          </a:p>
        </p:txBody>
      </p:sp>
      <p:sp>
        <p:nvSpPr>
          <p:cNvPr id="9" name="Síðufótarstaðgengill 8"/>
          <p:cNvSpPr>
            <a:spLocks noGrp="1"/>
          </p:cNvSpPr>
          <p:nvPr>
            <p:ph type="ftr" sz="quarter" idx="11"/>
          </p:nvPr>
        </p:nvSpPr>
        <p:spPr/>
        <p:txBody>
          <a:bodyPr/>
          <a:lstStyle/>
          <a:p>
            <a:pPr>
              <a:defRPr/>
            </a:pPr>
            <a:r>
              <a:rPr lang="es-ES" dirty="0" smtClean="0"/>
              <a:t>MVS </a:t>
            </a:r>
            <a:r>
              <a:rPr lang="es-ES" dirty="0" err="1" smtClean="0"/>
              <a:t>Fjölbreyttar</a:t>
            </a:r>
            <a:r>
              <a:rPr lang="es-ES" dirty="0" smtClean="0"/>
              <a:t> </a:t>
            </a:r>
            <a:r>
              <a:rPr lang="es-ES" dirty="0" err="1" smtClean="0"/>
              <a:t>leiðir</a:t>
            </a:r>
            <a:r>
              <a:rPr lang="es-ES" dirty="0" smtClean="0"/>
              <a:t> </a:t>
            </a:r>
            <a:r>
              <a:rPr lang="es-ES" dirty="0" err="1" smtClean="0"/>
              <a:t>til</a:t>
            </a:r>
            <a:r>
              <a:rPr lang="es-ES" dirty="0" smtClean="0"/>
              <a:t> </a:t>
            </a:r>
            <a:r>
              <a:rPr lang="es-ES" dirty="0" err="1" smtClean="0"/>
              <a:t>læsis</a:t>
            </a:r>
            <a:r>
              <a:rPr lang="es-ES" dirty="0" smtClean="0"/>
              <a:t>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10</a:t>
            </a:fld>
            <a:endParaRPr lang="en-US" dirty="0"/>
          </a:p>
        </p:txBody>
      </p:sp>
    </p:spTree>
    <p:extLst>
      <p:ext uri="{BB962C8B-B14F-4D97-AF65-F5344CB8AC3E}">
        <p14:creationId xmlns:p14="http://schemas.microsoft.com/office/powerpoint/2010/main" val="186255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gradFill>
            <a:gsLst>
              <a:gs pos="0">
                <a:srgbClr val="00B050"/>
              </a:gs>
              <a:gs pos="100000">
                <a:schemeClr val="accent1">
                  <a:lumMod val="30000"/>
                  <a:lumOff val="70000"/>
                </a:schemeClr>
              </a:gs>
            </a:gsLst>
          </a:gradFill>
        </p:spPr>
        <p:txBody>
          <a:bodyPr/>
          <a:lstStyle/>
          <a:p>
            <a:pPr eaLnBrk="1" hangingPunct="1"/>
            <a:r>
              <a:rPr lang="is-IS" sz="2000" dirty="0" smtClean="0"/>
              <a:t>Um hvað snýst málið? </a:t>
            </a:r>
            <a:br>
              <a:rPr lang="is-IS" sz="2000" dirty="0" smtClean="0"/>
            </a:br>
            <a:r>
              <a:rPr lang="is-IS" sz="2000" dirty="0" smtClean="0"/>
              <a:t>Aðalnámskráin – Læsi </a:t>
            </a:r>
          </a:p>
        </p:txBody>
      </p:sp>
      <p:sp>
        <p:nvSpPr>
          <p:cNvPr id="16386" name="Rectangle 3"/>
          <p:cNvSpPr>
            <a:spLocks noGrp="1"/>
          </p:cNvSpPr>
          <p:nvPr>
            <p:ph type="body" idx="1"/>
          </p:nvPr>
        </p:nvSpPr>
        <p:spPr>
          <a:xfrm>
            <a:off x="251521" y="1600201"/>
            <a:ext cx="8352927" cy="4421087"/>
          </a:xfrm>
        </p:spPr>
        <p:txBody>
          <a:bodyPr/>
          <a:lstStyle/>
          <a:p>
            <a:pPr marL="0" indent="0" eaLnBrk="1" hangingPunct="1">
              <a:spcBef>
                <a:spcPts val="1200"/>
              </a:spcBef>
              <a:buNone/>
            </a:pPr>
            <a:endParaRPr lang="is-IS" sz="1800" dirty="0" smtClean="0"/>
          </a:p>
          <a:p>
            <a:pPr marL="0" indent="0" eaLnBrk="1" hangingPunct="1">
              <a:spcBef>
                <a:spcPts val="1200"/>
              </a:spcBef>
              <a:buNone/>
            </a:pPr>
            <a:r>
              <a:rPr lang="is-IS" sz="1800" dirty="0" smtClean="0"/>
              <a:t>„Læsi hefur löngum verið tengt við þá kunnáttu og færni sem fólk þarfnast til þess að geta </a:t>
            </a:r>
            <a:r>
              <a:rPr lang="is-IS" sz="1800" dirty="0" err="1" smtClean="0"/>
              <a:t>fært</a:t>
            </a:r>
            <a:r>
              <a:rPr lang="is-IS" sz="1800" dirty="0" smtClean="0"/>
              <a:t> hugsun sína í letur (ritað) og skilið prentaðan texta (lesið).“ Síðan hafa hugmyndir breyst, en ljóst er að „það snýst fyrst og fremst um sköpun merkingar“ sem er aðstæðubundin. Nýir miðlar hafa mikil áhrif á hvaða augum við </a:t>
            </a:r>
            <a:r>
              <a:rPr lang="is-IS" sz="1800" dirty="0" err="1" smtClean="0"/>
              <a:t>lítum</a:t>
            </a:r>
            <a:r>
              <a:rPr lang="is-IS" sz="1800" dirty="0" smtClean="0"/>
              <a:t> læsi. </a:t>
            </a:r>
          </a:p>
          <a:p>
            <a:pPr marL="0" indent="0" eaLnBrk="1" hangingPunct="1">
              <a:spcBef>
                <a:spcPts val="1200"/>
              </a:spcBef>
              <a:buNone/>
            </a:pPr>
            <a:r>
              <a:rPr lang="is-IS" sz="1800" dirty="0" smtClean="0"/>
              <a:t>„Meginmarkmið læsis er að nemendur séu virkir þátttakendur í að umskapa og umskrifa heiminn með því að skapa eigin merkingu og bregðast á persónulegan og skapandi hátt við því sem þeir lesa með hjálp þeirra miðla og tækni sem völ er á.“</a:t>
            </a:r>
          </a:p>
          <a:p>
            <a:pPr marL="0" indent="0" eaLnBrk="1" hangingPunct="1">
              <a:spcBef>
                <a:spcPts val="1200"/>
              </a:spcBef>
              <a:buNone/>
            </a:pPr>
            <a:endParaRPr lang="is-IS" sz="1800" dirty="0" smtClean="0"/>
          </a:p>
          <a:p>
            <a:pPr marL="0" indent="0" eaLnBrk="1" hangingPunct="1">
              <a:spcBef>
                <a:spcPts val="1200"/>
              </a:spcBef>
              <a:buNone/>
            </a:pPr>
            <a:r>
              <a:rPr lang="is-IS" sz="1800" dirty="0" smtClean="0"/>
              <a:t>Stefán Jökulsson segir í upphafi rits síns </a:t>
            </a:r>
            <a:r>
              <a:rPr lang="is-IS" sz="1800" dirty="0">
                <a:hlinkClick r:id="rId3"/>
              </a:rPr>
              <a:t>LÆSI Grunnþáttur í menntun á öllum skólastigum</a:t>
            </a:r>
            <a:r>
              <a:rPr lang="is-IS" sz="1800" dirty="0" smtClean="0"/>
              <a:t>, „Læsi </a:t>
            </a:r>
            <a:r>
              <a:rPr lang="is-IS" sz="1800" dirty="0"/>
              <a:t>er margþætt. </a:t>
            </a:r>
            <a:r>
              <a:rPr lang="is-IS" sz="1800" dirty="0" smtClean="0"/>
              <a:t>… Læsi </a:t>
            </a:r>
            <a:r>
              <a:rPr lang="is-IS" sz="1800" dirty="0"/>
              <a:t>snýst um samband orðanna við lífið sjálft, það sem við köllum raunveruleikann, og flest það sem við tökum okkur fyrir hendur. Það er ansi </a:t>
            </a:r>
            <a:r>
              <a:rPr lang="is-IS" sz="1800" dirty="0" smtClean="0"/>
              <a:t>mikið.“</a:t>
            </a:r>
          </a:p>
        </p:txBody>
      </p:sp>
      <p:sp>
        <p:nvSpPr>
          <p:cNvPr id="9" name="Síðufótarstaðgengill 8"/>
          <p:cNvSpPr>
            <a:spLocks noGrp="1"/>
          </p:cNvSpPr>
          <p:nvPr>
            <p:ph type="ftr" sz="quarter" idx="11"/>
          </p:nvPr>
        </p:nvSpPr>
        <p:spPr/>
        <p:txBody>
          <a:bodyPr/>
          <a:lstStyle/>
          <a:p>
            <a:pPr>
              <a:defRPr/>
            </a:pPr>
            <a:r>
              <a:rPr lang="es-ES" dirty="0" smtClean="0"/>
              <a:t>MVS </a:t>
            </a:r>
            <a:r>
              <a:rPr lang="es-ES" dirty="0" err="1" smtClean="0"/>
              <a:t>Fjölbreyttar</a:t>
            </a:r>
            <a:r>
              <a:rPr lang="es-ES" dirty="0" smtClean="0"/>
              <a:t> </a:t>
            </a:r>
            <a:r>
              <a:rPr lang="es-ES" dirty="0" err="1" smtClean="0"/>
              <a:t>leiðir</a:t>
            </a:r>
            <a:r>
              <a:rPr lang="es-ES" dirty="0" smtClean="0"/>
              <a:t> </a:t>
            </a:r>
            <a:r>
              <a:rPr lang="es-ES" dirty="0" err="1" smtClean="0"/>
              <a:t>til</a:t>
            </a:r>
            <a:r>
              <a:rPr lang="es-ES" dirty="0" smtClean="0"/>
              <a:t> </a:t>
            </a:r>
            <a:r>
              <a:rPr lang="es-ES" dirty="0" err="1" smtClean="0"/>
              <a:t>læsis</a:t>
            </a:r>
            <a:r>
              <a:rPr lang="es-ES" dirty="0" smtClean="0"/>
              <a:t>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11</a:t>
            </a:fld>
            <a:endParaRPr lang="en-US" dirty="0"/>
          </a:p>
        </p:txBody>
      </p:sp>
    </p:spTree>
    <p:extLst>
      <p:ext uri="{BB962C8B-B14F-4D97-AF65-F5344CB8AC3E}">
        <p14:creationId xmlns:p14="http://schemas.microsoft.com/office/powerpoint/2010/main" val="282686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293858"/>
            <a:ext cx="6012160" cy="541203"/>
          </a:xfrm>
          <a:solidFill>
            <a:schemeClr val="bg1"/>
          </a:solidFill>
        </p:spPr>
        <p:txBody>
          <a:bodyPr/>
          <a:lstStyle/>
          <a:p>
            <a:pPr eaLnBrk="1" hangingPunct="1"/>
            <a:r>
              <a:rPr lang="is-IS" sz="2800" dirty="0" smtClean="0"/>
              <a:t>PISA    </a:t>
            </a:r>
            <a:r>
              <a:rPr lang="en-US" sz="2400" dirty="0" smtClean="0"/>
              <a:t>The </a:t>
            </a:r>
            <a:r>
              <a:rPr lang="en-US" sz="2400" dirty="0"/>
              <a:t>2015 </a:t>
            </a:r>
            <a:r>
              <a:rPr lang="en-US" sz="2400" dirty="0" smtClean="0"/>
              <a:t>four literacies:</a:t>
            </a:r>
            <a:r>
              <a:rPr lang="is-IS" sz="2400" dirty="0" smtClean="0"/>
              <a:t> </a:t>
            </a:r>
          </a:p>
        </p:txBody>
      </p:sp>
      <p:sp>
        <p:nvSpPr>
          <p:cNvPr id="16386" name="Rectangle 3"/>
          <p:cNvSpPr>
            <a:spLocks noGrp="1"/>
          </p:cNvSpPr>
          <p:nvPr>
            <p:ph type="body" idx="1"/>
          </p:nvPr>
        </p:nvSpPr>
        <p:spPr>
          <a:xfrm>
            <a:off x="30499" y="1379809"/>
            <a:ext cx="6269534" cy="1830746"/>
          </a:xfrm>
          <a:solidFill>
            <a:schemeClr val="bg1"/>
          </a:solidFill>
        </p:spPr>
        <p:txBody>
          <a:bodyPr/>
          <a:lstStyle/>
          <a:p>
            <a:pPr marL="0" indent="0" eaLnBrk="1" hangingPunct="1">
              <a:spcBef>
                <a:spcPts val="1200"/>
              </a:spcBef>
              <a:buNone/>
            </a:pPr>
            <a:r>
              <a:rPr lang="en-US" sz="2000" dirty="0" smtClean="0"/>
              <a:t>Scientific literacy </a:t>
            </a:r>
            <a:r>
              <a:rPr lang="en-US" sz="1600" dirty="0" smtClean="0"/>
              <a:t>(</a:t>
            </a:r>
            <a:r>
              <a:rPr lang="en-US" sz="1600" dirty="0" err="1" smtClean="0"/>
              <a:t>læsi</a:t>
            </a:r>
            <a:r>
              <a:rPr lang="en-US" sz="1600" dirty="0" smtClean="0"/>
              <a:t> á </a:t>
            </a:r>
            <a:r>
              <a:rPr lang="en-US" sz="1600" dirty="0" err="1" smtClean="0"/>
              <a:t>vísindalega</a:t>
            </a:r>
            <a:r>
              <a:rPr lang="en-US" sz="1600" dirty="0" smtClean="0"/>
              <a:t> </a:t>
            </a:r>
            <a:r>
              <a:rPr lang="en-US" sz="1600" dirty="0" err="1" smtClean="0"/>
              <a:t>aðferð</a:t>
            </a:r>
            <a:r>
              <a:rPr lang="en-US" sz="1600" dirty="0" smtClean="0"/>
              <a:t>, </a:t>
            </a:r>
            <a:r>
              <a:rPr lang="en-US" sz="1600" dirty="0" err="1" smtClean="0"/>
              <a:t>ekki</a:t>
            </a:r>
            <a:r>
              <a:rPr lang="en-US" sz="1600" dirty="0" smtClean="0"/>
              <a:t> </a:t>
            </a:r>
            <a:r>
              <a:rPr lang="en-US" sz="1600" dirty="0" err="1" smtClean="0"/>
              <a:t>vísindalæsi</a:t>
            </a:r>
            <a:r>
              <a:rPr lang="en-US" sz="1600" dirty="0" smtClean="0"/>
              <a:t>) </a:t>
            </a:r>
          </a:p>
          <a:p>
            <a:pPr marL="0" indent="0" eaLnBrk="1" hangingPunct="1">
              <a:spcBef>
                <a:spcPts val="1200"/>
              </a:spcBef>
              <a:buNone/>
            </a:pPr>
            <a:r>
              <a:rPr lang="en-US" sz="2000" dirty="0" smtClean="0"/>
              <a:t>Reading literacy </a:t>
            </a:r>
            <a:r>
              <a:rPr lang="en-US" sz="1600" dirty="0" smtClean="0"/>
              <a:t>(</a:t>
            </a:r>
            <a:r>
              <a:rPr lang="en-US" sz="1600" dirty="0" err="1" smtClean="0"/>
              <a:t>lestrarlæsi</a:t>
            </a:r>
            <a:r>
              <a:rPr lang="en-US" sz="1600" dirty="0" smtClean="0"/>
              <a:t> – </a:t>
            </a:r>
            <a:r>
              <a:rPr lang="en-US" sz="1600" dirty="0" err="1" smtClean="0"/>
              <a:t>ekki</a:t>
            </a:r>
            <a:r>
              <a:rPr lang="en-US" sz="1600" dirty="0" smtClean="0"/>
              <a:t> </a:t>
            </a:r>
            <a:r>
              <a:rPr lang="en-US" sz="1600" dirty="0" err="1" smtClean="0"/>
              <a:t>ritun</a:t>
            </a:r>
            <a:r>
              <a:rPr lang="en-US" sz="1600" dirty="0" smtClean="0"/>
              <a:t>? ) </a:t>
            </a:r>
          </a:p>
          <a:p>
            <a:pPr marL="0" indent="0" eaLnBrk="1" hangingPunct="1">
              <a:spcBef>
                <a:spcPts val="1200"/>
              </a:spcBef>
              <a:buNone/>
            </a:pPr>
            <a:r>
              <a:rPr lang="en-US" sz="2000" dirty="0" smtClean="0"/>
              <a:t>Mathematical literacy </a:t>
            </a:r>
            <a:r>
              <a:rPr lang="en-US" sz="1600" dirty="0" smtClean="0"/>
              <a:t>(</a:t>
            </a:r>
            <a:r>
              <a:rPr lang="en-US" sz="1600" dirty="0" err="1" smtClean="0"/>
              <a:t>stærðfræðilæsi</a:t>
            </a:r>
            <a:r>
              <a:rPr lang="en-US" sz="1600" dirty="0" smtClean="0"/>
              <a:t>, </a:t>
            </a:r>
            <a:r>
              <a:rPr lang="en-US" sz="1600" dirty="0" err="1" smtClean="0"/>
              <a:t>tengsl</a:t>
            </a:r>
            <a:r>
              <a:rPr lang="en-US" sz="1600" dirty="0" smtClean="0"/>
              <a:t> </a:t>
            </a:r>
            <a:r>
              <a:rPr lang="en-US" sz="1600" dirty="0" err="1" smtClean="0"/>
              <a:t>við</a:t>
            </a:r>
            <a:r>
              <a:rPr lang="en-US" sz="1600" dirty="0" smtClean="0"/>
              <a:t> </a:t>
            </a:r>
            <a:r>
              <a:rPr lang="en-US" sz="1600" dirty="0" err="1" smtClean="0"/>
              <a:t>talnalæsi</a:t>
            </a:r>
            <a:r>
              <a:rPr lang="en-US" sz="1600" dirty="0" smtClean="0"/>
              <a:t> </a:t>
            </a:r>
            <a:r>
              <a:rPr lang="en-US" sz="1600" dirty="0" err="1" smtClean="0"/>
              <a:t>óljós</a:t>
            </a:r>
            <a:r>
              <a:rPr lang="en-US" sz="1600" dirty="0" smtClean="0"/>
              <a:t>)</a:t>
            </a:r>
          </a:p>
          <a:p>
            <a:pPr marL="0" indent="0" eaLnBrk="1" hangingPunct="1">
              <a:spcBef>
                <a:spcPts val="1200"/>
              </a:spcBef>
              <a:buNone/>
            </a:pPr>
            <a:r>
              <a:rPr lang="en-US" sz="2000" dirty="0" smtClean="0"/>
              <a:t>Financial literacy </a:t>
            </a:r>
            <a:r>
              <a:rPr lang="en-US" sz="1600" dirty="0" smtClean="0"/>
              <a:t>(</a:t>
            </a:r>
            <a:r>
              <a:rPr lang="en-US" sz="1600" dirty="0" err="1" smtClean="0"/>
              <a:t>fjármálalæsi</a:t>
            </a:r>
            <a:r>
              <a:rPr lang="en-US" sz="1600" dirty="0" smtClean="0"/>
              <a:t>) </a:t>
            </a:r>
          </a:p>
          <a:p>
            <a:pPr marL="0" indent="0" eaLnBrk="1" hangingPunct="1">
              <a:spcBef>
                <a:spcPts val="1200"/>
              </a:spcBef>
              <a:buNone/>
            </a:pPr>
            <a:endParaRPr lang="en-US" sz="2000" dirty="0" smtClean="0"/>
          </a:p>
          <a:p>
            <a:pPr marL="0" indent="0" eaLnBrk="1" hangingPunct="1">
              <a:spcBef>
                <a:spcPts val="1200"/>
              </a:spcBef>
              <a:buNone/>
            </a:pPr>
            <a:endParaRPr lang="en-US" sz="2000" dirty="0" smtClean="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12</a:t>
            </a:fld>
            <a:endParaRPr lang="en-US" dirty="0"/>
          </a:p>
        </p:txBody>
      </p:sp>
      <p:pic>
        <p:nvPicPr>
          <p:cNvPr id="5" name="Picture 4"/>
          <p:cNvPicPr>
            <a:picLocks noChangeAspect="1"/>
          </p:cNvPicPr>
          <p:nvPr/>
        </p:nvPicPr>
        <p:blipFill>
          <a:blip r:embed="rId3"/>
          <a:stretch>
            <a:fillRect/>
          </a:stretch>
        </p:blipFill>
        <p:spPr>
          <a:xfrm>
            <a:off x="6269534" y="24223"/>
            <a:ext cx="2857143" cy="3809524"/>
          </a:xfrm>
          <a:prstGeom prst="rect">
            <a:avLst/>
          </a:prstGeom>
        </p:spPr>
      </p:pic>
      <p:sp>
        <p:nvSpPr>
          <p:cNvPr id="10" name="Rectangle 3"/>
          <p:cNvSpPr txBox="1">
            <a:spLocks/>
          </p:cNvSpPr>
          <p:nvPr/>
        </p:nvSpPr>
        <p:spPr bwMode="auto">
          <a:xfrm>
            <a:off x="6393247" y="3281770"/>
            <a:ext cx="2722969" cy="3439705"/>
          </a:xfrm>
          <a:prstGeom prst="rect">
            <a:avLst/>
          </a:prstGeom>
          <a:solidFill>
            <a:schemeClr val="accent6">
              <a:lumMod val="20000"/>
              <a:lumOff val="80000"/>
            </a:schemeClr>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eaLnBrk="1" hangingPunct="1">
              <a:spcBef>
                <a:spcPts val="1200"/>
              </a:spcBef>
              <a:buFont typeface="Arial" charset="0"/>
              <a:buNone/>
            </a:pPr>
            <a:endParaRPr lang="en-US" sz="1800" kern="0" dirty="0" smtClean="0"/>
          </a:p>
          <a:p>
            <a:pPr marL="0" indent="0" eaLnBrk="1" hangingPunct="1">
              <a:spcBef>
                <a:spcPts val="1200"/>
              </a:spcBef>
              <a:buFont typeface="Arial" charset="0"/>
              <a:buNone/>
            </a:pPr>
            <a:endParaRPr lang="en-US" sz="1800" kern="0" dirty="0"/>
          </a:p>
          <a:p>
            <a:pPr marL="0" indent="0" eaLnBrk="1" hangingPunct="1">
              <a:spcBef>
                <a:spcPts val="1200"/>
              </a:spcBef>
              <a:buFont typeface="Arial" charset="0"/>
              <a:buNone/>
            </a:pPr>
            <a:r>
              <a:rPr lang="en-US" sz="1800" kern="0" dirty="0" err="1" smtClean="0"/>
              <a:t>Skoðum</a:t>
            </a:r>
            <a:r>
              <a:rPr lang="en-US" sz="1800" kern="0" dirty="0" smtClean="0"/>
              <a:t> </a:t>
            </a:r>
            <a:r>
              <a:rPr lang="en-US" sz="1800" kern="0" dirty="0" err="1" smtClean="0"/>
              <a:t>nú</a:t>
            </a:r>
            <a:r>
              <a:rPr lang="en-US" sz="1800" kern="0" dirty="0" smtClean="0"/>
              <a:t> </a:t>
            </a:r>
            <a:r>
              <a:rPr lang="en-US" sz="1800" kern="0" dirty="0" err="1" smtClean="0"/>
              <a:t>aðeins</a:t>
            </a:r>
            <a:r>
              <a:rPr lang="en-US" sz="1800" kern="0" dirty="0" smtClean="0"/>
              <a:t> </a:t>
            </a:r>
            <a:r>
              <a:rPr lang="en-US" sz="1800" kern="0" dirty="0" err="1" smtClean="0"/>
              <a:t>lestrarlæsið</a:t>
            </a:r>
            <a:r>
              <a:rPr lang="en-US" sz="1800" kern="0" dirty="0" smtClean="0"/>
              <a:t>  - reading literacy</a:t>
            </a:r>
            <a:endParaRPr lang="is-IS" sz="1600" kern="0" dirty="0" smtClean="0"/>
          </a:p>
        </p:txBody>
      </p:sp>
      <p:sp>
        <p:nvSpPr>
          <p:cNvPr id="12" name="Rectangle 3"/>
          <p:cNvSpPr txBox="1">
            <a:spLocks/>
          </p:cNvSpPr>
          <p:nvPr/>
        </p:nvSpPr>
        <p:spPr bwMode="auto">
          <a:xfrm>
            <a:off x="79370" y="3501008"/>
            <a:ext cx="6269534" cy="2304256"/>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eaLnBrk="1" hangingPunct="1">
              <a:spcBef>
                <a:spcPts val="0"/>
              </a:spcBef>
              <a:buNone/>
            </a:pPr>
            <a:r>
              <a:rPr lang="is-IS" sz="1800" kern="0" dirty="0" smtClean="0"/>
              <a:t>Nokkur íhugunarefni: </a:t>
            </a:r>
          </a:p>
          <a:p>
            <a:pPr eaLnBrk="1" hangingPunct="1">
              <a:spcBef>
                <a:spcPts val="0"/>
              </a:spcBef>
            </a:pPr>
            <a:r>
              <a:rPr lang="is-IS" sz="1800" kern="0" dirty="0" smtClean="0"/>
              <a:t>Hvernig passar upplegg OECD – PISA við aðrar skilgreiningar? Ekki síst íslensku námskrána?</a:t>
            </a:r>
          </a:p>
          <a:p>
            <a:pPr eaLnBrk="1" hangingPunct="1">
              <a:spcBef>
                <a:spcPts val="0"/>
              </a:spcBef>
            </a:pPr>
            <a:r>
              <a:rPr lang="is-IS" sz="1800" kern="0" dirty="0" smtClean="0"/>
              <a:t>Hvað með myndrænt efni? Hvað með ritun? Hvað með tjáningu almennt?  Hvernig ýtir </a:t>
            </a:r>
            <a:r>
              <a:rPr lang="is-IS" sz="1800" kern="0" dirty="0" err="1" smtClean="0"/>
              <a:t>skema</a:t>
            </a:r>
            <a:r>
              <a:rPr lang="is-IS" sz="1800" kern="0" dirty="0" smtClean="0"/>
              <a:t> PISA undir ræktun tungumálsins, óháð lestri? Hvað með hlustun? </a:t>
            </a:r>
          </a:p>
          <a:p>
            <a:pPr eaLnBrk="1" hangingPunct="1">
              <a:spcBef>
                <a:spcPts val="0"/>
              </a:spcBef>
            </a:pPr>
            <a:r>
              <a:rPr lang="is-IS" sz="1800" kern="0" dirty="0" smtClean="0"/>
              <a:t>Hvernig tryggir PISA hugsmíðaréttmæti kvarða sinna? </a:t>
            </a:r>
          </a:p>
        </p:txBody>
      </p:sp>
    </p:spTree>
    <p:extLst>
      <p:ext uri="{BB962C8B-B14F-4D97-AF65-F5344CB8AC3E}">
        <p14:creationId xmlns:p14="http://schemas.microsoft.com/office/powerpoint/2010/main" val="38133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293858"/>
            <a:ext cx="6012160" cy="541203"/>
          </a:xfrm>
          <a:solidFill>
            <a:schemeClr val="bg1"/>
          </a:solidFill>
        </p:spPr>
        <p:txBody>
          <a:bodyPr/>
          <a:lstStyle/>
          <a:p>
            <a:pPr eaLnBrk="1" hangingPunct="1"/>
            <a:r>
              <a:rPr lang="is-IS" sz="2800" dirty="0" smtClean="0"/>
              <a:t>PISA    </a:t>
            </a:r>
            <a:r>
              <a:rPr lang="en-US" sz="2400" dirty="0" smtClean="0"/>
              <a:t>The </a:t>
            </a:r>
            <a:r>
              <a:rPr lang="en-US" sz="2400" dirty="0"/>
              <a:t>2015 definition of </a:t>
            </a:r>
            <a:r>
              <a:rPr lang="en-US" sz="2400" b="1" dirty="0"/>
              <a:t>reading literacy</a:t>
            </a:r>
            <a:r>
              <a:rPr lang="en-US" sz="2400" dirty="0"/>
              <a:t>:</a:t>
            </a:r>
            <a:r>
              <a:rPr lang="is-IS" sz="2400" dirty="0" smtClean="0"/>
              <a:t> </a:t>
            </a:r>
          </a:p>
        </p:txBody>
      </p:sp>
      <p:sp>
        <p:nvSpPr>
          <p:cNvPr id="16386" name="Rectangle 3"/>
          <p:cNvSpPr>
            <a:spLocks noGrp="1"/>
          </p:cNvSpPr>
          <p:nvPr>
            <p:ph type="body" idx="1"/>
          </p:nvPr>
        </p:nvSpPr>
        <p:spPr>
          <a:xfrm>
            <a:off x="0" y="950182"/>
            <a:ext cx="6269534" cy="1409126"/>
          </a:xfrm>
          <a:solidFill>
            <a:schemeClr val="bg1"/>
          </a:solidFill>
        </p:spPr>
        <p:txBody>
          <a:bodyPr/>
          <a:lstStyle/>
          <a:p>
            <a:pPr marL="0" indent="0" eaLnBrk="1" hangingPunct="1">
              <a:spcBef>
                <a:spcPts val="1200"/>
              </a:spcBef>
              <a:buNone/>
            </a:pPr>
            <a:r>
              <a:rPr lang="en-US" sz="2000" dirty="0"/>
              <a:t>Box 3.1 	</a:t>
            </a:r>
            <a:r>
              <a:rPr lang="en-US" sz="2000" dirty="0" smtClean="0"/>
              <a:t>(</a:t>
            </a:r>
            <a:r>
              <a:rPr lang="en-US" sz="2000" dirty="0" err="1" smtClean="0"/>
              <a:t>bls</a:t>
            </a:r>
            <a:r>
              <a:rPr lang="en-US" sz="2000" dirty="0" smtClean="0"/>
              <a:t>. 49)    Reading </a:t>
            </a:r>
            <a:r>
              <a:rPr lang="en-US" sz="2000" dirty="0"/>
              <a:t>literacy is understanding, using, reflecting on and </a:t>
            </a:r>
            <a:r>
              <a:rPr lang="en-US" sz="2000" u="sng" dirty="0"/>
              <a:t>engaging with </a:t>
            </a:r>
            <a:r>
              <a:rPr lang="en-US" sz="2000" dirty="0"/>
              <a:t>written texts, in order to achieve one’s goals, develop one’s knowledge and potential, and participate in society</a:t>
            </a:r>
            <a:r>
              <a:rPr lang="en-US" sz="2000" dirty="0" smtClean="0"/>
              <a:t>.</a:t>
            </a:r>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13</a:t>
            </a:fld>
            <a:endParaRPr lang="en-US" dirty="0"/>
          </a:p>
        </p:txBody>
      </p:sp>
      <p:pic>
        <p:nvPicPr>
          <p:cNvPr id="5" name="Picture 4"/>
          <p:cNvPicPr>
            <a:picLocks noChangeAspect="1"/>
          </p:cNvPicPr>
          <p:nvPr/>
        </p:nvPicPr>
        <p:blipFill>
          <a:blip r:embed="rId3"/>
          <a:stretch>
            <a:fillRect/>
          </a:stretch>
        </p:blipFill>
        <p:spPr>
          <a:xfrm>
            <a:off x="6269534" y="24223"/>
            <a:ext cx="2857143" cy="3809524"/>
          </a:xfrm>
          <a:prstGeom prst="rect">
            <a:avLst/>
          </a:prstGeom>
        </p:spPr>
      </p:pic>
      <p:sp>
        <p:nvSpPr>
          <p:cNvPr id="10" name="Rectangle 3"/>
          <p:cNvSpPr txBox="1">
            <a:spLocks/>
          </p:cNvSpPr>
          <p:nvPr/>
        </p:nvSpPr>
        <p:spPr bwMode="auto">
          <a:xfrm>
            <a:off x="6393247" y="3281770"/>
            <a:ext cx="2722969" cy="3439705"/>
          </a:xfrm>
          <a:prstGeom prst="rect">
            <a:avLst/>
          </a:prstGeom>
          <a:solidFill>
            <a:schemeClr val="accent6">
              <a:lumMod val="20000"/>
              <a:lumOff val="80000"/>
            </a:schemeClr>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eaLnBrk="1" hangingPunct="1">
              <a:spcBef>
                <a:spcPts val="1200"/>
              </a:spcBef>
              <a:buFont typeface="Arial" charset="0"/>
              <a:buNone/>
            </a:pPr>
            <a:r>
              <a:rPr lang="en-US" sz="1800" kern="0" dirty="0" smtClean="0"/>
              <a:t>Aspect (</a:t>
            </a:r>
            <a:r>
              <a:rPr lang="en-US" sz="1800" kern="0" dirty="0" err="1" smtClean="0"/>
              <a:t>bls</a:t>
            </a:r>
            <a:r>
              <a:rPr lang="en-US" sz="1800" kern="0" dirty="0" smtClean="0"/>
              <a:t>. 54) </a:t>
            </a:r>
          </a:p>
          <a:p>
            <a:pPr marL="0" indent="0" eaLnBrk="1" hangingPunct="1">
              <a:spcBef>
                <a:spcPts val="1200"/>
              </a:spcBef>
              <a:buNone/>
            </a:pPr>
            <a:r>
              <a:rPr lang="en-US" sz="1600" dirty="0" smtClean="0"/>
              <a:t>… five </a:t>
            </a:r>
            <a:r>
              <a:rPr lang="en-US" sz="1600" dirty="0"/>
              <a:t>aspects are </a:t>
            </a:r>
            <a:r>
              <a:rPr lang="en-US" sz="1600" dirty="0" smtClean="0"/>
              <a:t>organized </a:t>
            </a:r>
            <a:r>
              <a:rPr lang="en-US" sz="1600" dirty="0"/>
              <a:t>into three broad aspect categories for reporting on reading literacy: </a:t>
            </a:r>
            <a:endParaRPr lang="en-US" sz="1600" dirty="0" smtClean="0"/>
          </a:p>
          <a:p>
            <a:pPr marL="0" indent="0" eaLnBrk="1" hangingPunct="1">
              <a:spcBef>
                <a:spcPts val="1200"/>
              </a:spcBef>
              <a:buNone/>
            </a:pPr>
            <a:r>
              <a:rPr lang="en-US" sz="1600" dirty="0" smtClean="0"/>
              <a:t>• </a:t>
            </a:r>
            <a:r>
              <a:rPr lang="en-US" sz="1600" dirty="0"/>
              <a:t>access and retrieve </a:t>
            </a:r>
            <a:endParaRPr lang="en-US" sz="1600" dirty="0" smtClean="0"/>
          </a:p>
          <a:p>
            <a:pPr marL="0" indent="0" eaLnBrk="1" hangingPunct="1">
              <a:spcBef>
                <a:spcPts val="1200"/>
              </a:spcBef>
              <a:buNone/>
            </a:pPr>
            <a:r>
              <a:rPr lang="en-US" sz="1600" dirty="0" smtClean="0"/>
              <a:t>• </a:t>
            </a:r>
            <a:r>
              <a:rPr lang="en-US" sz="1600" dirty="0"/>
              <a:t>integrate and interpret </a:t>
            </a:r>
            <a:endParaRPr lang="en-US" sz="1600" dirty="0" smtClean="0"/>
          </a:p>
          <a:p>
            <a:pPr marL="0" indent="0" eaLnBrk="1" hangingPunct="1">
              <a:spcBef>
                <a:spcPts val="1200"/>
              </a:spcBef>
              <a:buNone/>
            </a:pPr>
            <a:r>
              <a:rPr lang="en-US" sz="1600" dirty="0" smtClean="0"/>
              <a:t>• </a:t>
            </a:r>
            <a:r>
              <a:rPr lang="en-US" sz="1600" dirty="0"/>
              <a:t>reflect and evaluate.</a:t>
            </a:r>
            <a:endParaRPr lang="is-IS" sz="1600" kern="0" dirty="0" smtClean="0"/>
          </a:p>
        </p:txBody>
      </p:sp>
      <p:sp>
        <p:nvSpPr>
          <p:cNvPr id="11" name="Rectangle 3"/>
          <p:cNvSpPr txBox="1">
            <a:spLocks/>
          </p:cNvSpPr>
          <p:nvPr/>
        </p:nvSpPr>
        <p:spPr bwMode="auto">
          <a:xfrm>
            <a:off x="24268" y="2282798"/>
            <a:ext cx="6392630" cy="3018409"/>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274638" indent="-274638" eaLnBrk="1" hangingPunct="1">
              <a:spcBef>
                <a:spcPts val="1200"/>
              </a:spcBef>
            </a:pPr>
            <a:r>
              <a:rPr lang="en-US" sz="1800" b="1" kern="0" dirty="0" smtClean="0"/>
              <a:t>Reading literacy </a:t>
            </a:r>
            <a:r>
              <a:rPr lang="en-US" sz="1400" kern="0" dirty="0" smtClean="0"/>
              <a:t>includes a wide range of cognitive competencies, from basic decoding, to knowledge of words, grammar and larger linguistic and textual structures and features, to knowledge about the world.</a:t>
            </a:r>
          </a:p>
          <a:p>
            <a:pPr marL="274638" indent="-274638" eaLnBrk="1" hangingPunct="1">
              <a:spcBef>
                <a:spcPts val="1200"/>
              </a:spcBef>
            </a:pPr>
            <a:r>
              <a:rPr lang="en-US" sz="1800" b="1" kern="0" dirty="0" smtClean="0"/>
              <a:t>is understanding, using, reflecting on </a:t>
            </a:r>
          </a:p>
          <a:p>
            <a:pPr marL="274638" indent="-274638" eaLnBrk="1" hangingPunct="1">
              <a:spcBef>
                <a:spcPts val="1200"/>
              </a:spcBef>
            </a:pPr>
            <a:r>
              <a:rPr lang="en-US" sz="1800" b="1" kern="0" dirty="0" smtClean="0"/>
              <a:t>engaging with </a:t>
            </a:r>
            <a:r>
              <a:rPr lang="en-US" sz="1600" kern="0" dirty="0"/>
              <a:t>(</a:t>
            </a:r>
            <a:r>
              <a:rPr lang="en-US" sz="1600" kern="0" dirty="0" err="1"/>
              <a:t>t.d</a:t>
            </a:r>
            <a:r>
              <a:rPr lang="en-US" sz="1600" kern="0" dirty="0"/>
              <a:t>. </a:t>
            </a:r>
            <a:r>
              <a:rPr lang="en-US" sz="1600" kern="0" dirty="0" err="1"/>
              <a:t>að</a:t>
            </a:r>
            <a:r>
              <a:rPr lang="en-US" sz="1600" kern="0" dirty="0"/>
              <a:t> </a:t>
            </a:r>
            <a:r>
              <a:rPr lang="en-US" sz="1600" kern="0" dirty="0" err="1"/>
              <a:t>njóta</a:t>
            </a:r>
            <a:r>
              <a:rPr lang="en-US" sz="1600" kern="0" dirty="0"/>
              <a:t> </a:t>
            </a:r>
            <a:r>
              <a:rPr lang="en-US" sz="1600" kern="0" dirty="0" err="1"/>
              <a:t>texta</a:t>
            </a:r>
            <a:r>
              <a:rPr lang="en-US" sz="1600" kern="0" dirty="0" smtClean="0"/>
              <a:t>)</a:t>
            </a:r>
            <a:endParaRPr lang="en-US" sz="1600" b="1" kern="0" dirty="0" smtClean="0"/>
          </a:p>
          <a:p>
            <a:pPr marL="274638" indent="-274638" eaLnBrk="1" hangingPunct="1">
              <a:spcBef>
                <a:spcPts val="1200"/>
              </a:spcBef>
            </a:pPr>
            <a:r>
              <a:rPr lang="en-US" sz="1800" b="1" kern="0" dirty="0" smtClean="0"/>
              <a:t>written texts, </a:t>
            </a:r>
            <a:r>
              <a:rPr lang="en-US" sz="1600" kern="0" dirty="0" smtClean="0"/>
              <a:t>(</a:t>
            </a:r>
            <a:r>
              <a:rPr lang="en-US" sz="1600" kern="0" dirty="0" err="1" smtClean="0"/>
              <a:t>þ.e</a:t>
            </a:r>
            <a:r>
              <a:rPr lang="en-US" sz="1600" kern="0" dirty="0" smtClean="0"/>
              <a:t>. </a:t>
            </a:r>
            <a:r>
              <a:rPr lang="en-US" sz="1600" kern="0" dirty="0" err="1" smtClean="0"/>
              <a:t>miklu</a:t>
            </a:r>
            <a:r>
              <a:rPr lang="en-US" sz="1600" kern="0" dirty="0" smtClean="0"/>
              <a:t> </a:t>
            </a:r>
            <a:r>
              <a:rPr lang="en-US" sz="1600" kern="0" dirty="0" err="1"/>
              <a:t>meira</a:t>
            </a:r>
            <a:r>
              <a:rPr lang="en-US" sz="1600" kern="0" dirty="0"/>
              <a:t> </a:t>
            </a:r>
            <a:r>
              <a:rPr lang="en-US" sz="1600" kern="0" dirty="0" err="1"/>
              <a:t>en</a:t>
            </a:r>
            <a:r>
              <a:rPr lang="en-US" sz="1600" kern="0" dirty="0"/>
              <a:t> </a:t>
            </a:r>
            <a:r>
              <a:rPr lang="en-US" sz="1600" kern="0" dirty="0" err="1"/>
              <a:t>aðeins</a:t>
            </a:r>
            <a:r>
              <a:rPr lang="en-US" sz="1600" kern="0" dirty="0"/>
              <a:t> </a:t>
            </a:r>
            <a:r>
              <a:rPr lang="en-US" sz="1600" kern="0" dirty="0" err="1" smtClean="0"/>
              <a:t>textar</a:t>
            </a:r>
            <a:r>
              <a:rPr lang="en-US" sz="1600" kern="0" dirty="0" smtClean="0"/>
              <a:t>, </a:t>
            </a:r>
            <a:r>
              <a:rPr lang="en-US" sz="1600" kern="0" dirty="0" err="1" smtClean="0"/>
              <a:t>sbr</a:t>
            </a:r>
            <a:r>
              <a:rPr lang="en-US" sz="1600" kern="0" dirty="0" smtClean="0"/>
              <a:t>. </a:t>
            </a:r>
            <a:r>
              <a:rPr lang="en-US" sz="1600" kern="0" dirty="0" err="1"/>
              <a:t>g</a:t>
            </a:r>
            <a:r>
              <a:rPr lang="en-US" sz="1600" kern="0" dirty="0" err="1" smtClean="0"/>
              <a:t>rafískar</a:t>
            </a:r>
            <a:r>
              <a:rPr lang="en-US" sz="1600" kern="0" dirty="0" smtClean="0"/>
              <a:t> </a:t>
            </a:r>
            <a:r>
              <a:rPr lang="en-US" sz="1600" kern="0" dirty="0" err="1" smtClean="0"/>
              <a:t>bókmenntir</a:t>
            </a:r>
            <a:r>
              <a:rPr lang="en-US" sz="1600" kern="0" dirty="0" smtClean="0"/>
              <a:t>)</a:t>
            </a:r>
            <a:endParaRPr lang="en-US" sz="1600" kern="0" dirty="0"/>
          </a:p>
          <a:p>
            <a:pPr marL="274638" indent="-274638" eaLnBrk="1" hangingPunct="1">
              <a:spcBef>
                <a:spcPts val="1200"/>
              </a:spcBef>
            </a:pPr>
            <a:r>
              <a:rPr lang="en-US" sz="1800" b="1" kern="0" dirty="0" smtClean="0"/>
              <a:t>in order to achieve one’s goals, develop one’s knowledge and potential, and participate in society.</a:t>
            </a:r>
          </a:p>
        </p:txBody>
      </p:sp>
      <p:sp>
        <p:nvSpPr>
          <p:cNvPr id="12" name="Rectangle 3"/>
          <p:cNvSpPr txBox="1">
            <a:spLocks/>
          </p:cNvSpPr>
          <p:nvPr/>
        </p:nvSpPr>
        <p:spPr bwMode="auto">
          <a:xfrm>
            <a:off x="7295" y="5393236"/>
            <a:ext cx="6269534" cy="1464764"/>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87313" indent="-87313" eaLnBrk="1" hangingPunct="1">
              <a:spcBef>
                <a:spcPts val="0"/>
              </a:spcBef>
            </a:pPr>
            <a:r>
              <a:rPr lang="en-US" sz="1400" kern="0" dirty="0" err="1" smtClean="0"/>
              <a:t>Einkenni</a:t>
            </a:r>
            <a:r>
              <a:rPr lang="en-US" sz="1400" kern="0" dirty="0" smtClean="0"/>
              <a:t> </a:t>
            </a:r>
            <a:r>
              <a:rPr lang="en-US" sz="1400" kern="0" dirty="0" err="1" smtClean="0"/>
              <a:t>verkefna</a:t>
            </a:r>
            <a:r>
              <a:rPr lang="en-US" sz="1400" kern="0" dirty="0" smtClean="0"/>
              <a:t> – task characteristics</a:t>
            </a:r>
          </a:p>
          <a:p>
            <a:pPr marL="87313" indent="-87313" eaLnBrk="1" hangingPunct="1">
              <a:spcBef>
                <a:spcPts val="0"/>
              </a:spcBef>
            </a:pPr>
            <a:r>
              <a:rPr lang="en-US" sz="1400" b="1" kern="0" dirty="0" smtClean="0"/>
              <a:t>situation,</a:t>
            </a:r>
            <a:r>
              <a:rPr lang="en-US" sz="1400" kern="0" dirty="0" smtClean="0"/>
              <a:t> which refers to the range of broad contexts or purposes for which reading takes place  </a:t>
            </a:r>
          </a:p>
          <a:p>
            <a:pPr marL="87313" indent="-87313" eaLnBrk="1" hangingPunct="1">
              <a:spcBef>
                <a:spcPts val="0"/>
              </a:spcBef>
            </a:pPr>
            <a:r>
              <a:rPr lang="en-US" sz="1400" b="1" kern="0" dirty="0" smtClean="0"/>
              <a:t>text</a:t>
            </a:r>
            <a:r>
              <a:rPr lang="en-US" sz="1400" kern="0" dirty="0" smtClean="0"/>
              <a:t>, which refers to the range of material that is read</a:t>
            </a:r>
          </a:p>
          <a:p>
            <a:pPr marL="87313" indent="-87313" eaLnBrk="1" hangingPunct="1">
              <a:spcBef>
                <a:spcPts val="0"/>
              </a:spcBef>
            </a:pPr>
            <a:r>
              <a:rPr lang="en-US" sz="1400" b="1" kern="0" dirty="0" smtClean="0"/>
              <a:t>aspect, </a:t>
            </a:r>
            <a:r>
              <a:rPr lang="en-US" sz="1400" kern="0" dirty="0" smtClean="0"/>
              <a:t>which refers to the cognitive approach that determines how readers engage with a text.</a:t>
            </a:r>
            <a:endParaRPr lang="is-IS" sz="1400" kern="0" dirty="0" smtClean="0"/>
          </a:p>
        </p:txBody>
      </p:sp>
    </p:spTree>
    <p:extLst>
      <p:ext uri="{BB962C8B-B14F-4D97-AF65-F5344CB8AC3E}">
        <p14:creationId xmlns:p14="http://schemas.microsoft.com/office/powerpoint/2010/main" val="387323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gradFill>
            <a:gsLst>
              <a:gs pos="0">
                <a:srgbClr val="00B050"/>
              </a:gs>
              <a:gs pos="100000">
                <a:schemeClr val="accent1">
                  <a:lumMod val="30000"/>
                  <a:lumOff val="70000"/>
                </a:schemeClr>
              </a:gs>
            </a:gsLst>
          </a:gradFill>
        </p:spPr>
        <p:txBody>
          <a:bodyPr/>
          <a:lstStyle/>
          <a:p>
            <a:pPr eaLnBrk="1" hangingPunct="1"/>
            <a:r>
              <a:rPr lang="is-IS" sz="2000" dirty="0" smtClean="0"/>
              <a:t>Um hvað snýst málið? </a:t>
            </a:r>
            <a:br>
              <a:rPr lang="is-IS" sz="2000" dirty="0" smtClean="0"/>
            </a:br>
            <a:r>
              <a:rPr lang="is-IS" sz="2000" dirty="0" smtClean="0"/>
              <a:t>Nokkrar flækjur sem gagnlegt er að greiða úr </a:t>
            </a:r>
          </a:p>
        </p:txBody>
      </p:sp>
      <p:sp>
        <p:nvSpPr>
          <p:cNvPr id="16386" name="Rectangle 3"/>
          <p:cNvSpPr>
            <a:spLocks noGrp="1"/>
          </p:cNvSpPr>
          <p:nvPr>
            <p:ph type="body" idx="1"/>
          </p:nvPr>
        </p:nvSpPr>
        <p:spPr>
          <a:xfrm>
            <a:off x="251521" y="1600201"/>
            <a:ext cx="8892480" cy="892695"/>
          </a:xfrm>
        </p:spPr>
        <p:txBody>
          <a:bodyPr/>
          <a:lstStyle/>
          <a:p>
            <a:pPr eaLnBrk="1" hangingPunct="1">
              <a:spcBef>
                <a:spcPts val="1200"/>
              </a:spcBef>
              <a:buFont typeface="Wingdings" panose="05000000000000000000" pitchFamily="2" charset="2"/>
              <a:buChar char="v"/>
            </a:pPr>
            <a:r>
              <a:rPr lang="is-IS" sz="1800" dirty="0" smtClean="0"/>
              <a:t>Munur á íslenska „læsi“ og enska „</a:t>
            </a:r>
            <a:r>
              <a:rPr lang="is-IS" sz="1800" dirty="0" err="1" smtClean="0"/>
              <a:t>literacy</a:t>
            </a:r>
            <a:r>
              <a:rPr lang="is-IS" sz="1800" dirty="0" smtClean="0"/>
              <a:t>“, og sérstök tengsl hugtakanna lestur og læsi á íslensku; hér hefur líka orðið áherslubreyting, sennilega einkum vegna enskra áhrifa.</a:t>
            </a:r>
          </a:p>
        </p:txBody>
      </p:sp>
      <p:sp>
        <p:nvSpPr>
          <p:cNvPr id="9" name="Síðufótarstaðgengill 8"/>
          <p:cNvSpPr>
            <a:spLocks noGrp="1"/>
          </p:cNvSpPr>
          <p:nvPr>
            <p:ph type="ftr" sz="quarter" idx="11"/>
          </p:nvPr>
        </p:nvSpPr>
        <p:spPr/>
        <p:txBody>
          <a:bodyPr/>
          <a:lstStyle/>
          <a:p>
            <a:pPr>
              <a:defRPr/>
            </a:pPr>
            <a:r>
              <a:rPr lang="es-ES" dirty="0" smtClean="0"/>
              <a:t>MVS </a:t>
            </a:r>
            <a:r>
              <a:rPr lang="es-ES" dirty="0" err="1" smtClean="0"/>
              <a:t>Fjölbreyttar</a:t>
            </a:r>
            <a:r>
              <a:rPr lang="es-ES" dirty="0" smtClean="0"/>
              <a:t> </a:t>
            </a:r>
            <a:r>
              <a:rPr lang="es-ES" dirty="0" err="1" smtClean="0"/>
              <a:t>leiðir</a:t>
            </a:r>
            <a:r>
              <a:rPr lang="es-ES" dirty="0" smtClean="0"/>
              <a:t> </a:t>
            </a:r>
            <a:r>
              <a:rPr lang="es-ES" dirty="0" err="1" smtClean="0"/>
              <a:t>til</a:t>
            </a:r>
            <a:r>
              <a:rPr lang="es-ES" dirty="0" smtClean="0"/>
              <a:t> </a:t>
            </a:r>
            <a:r>
              <a:rPr lang="es-ES" dirty="0" err="1" smtClean="0"/>
              <a:t>læsis</a:t>
            </a:r>
            <a:r>
              <a:rPr lang="es-ES" dirty="0" smtClean="0"/>
              <a:t>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14</a:t>
            </a:fld>
            <a:endParaRPr lang="en-US" dirty="0"/>
          </a:p>
        </p:txBody>
      </p:sp>
      <p:sp>
        <p:nvSpPr>
          <p:cNvPr id="6" name="Rectangle 3"/>
          <p:cNvSpPr txBox="1">
            <a:spLocks/>
          </p:cNvSpPr>
          <p:nvPr/>
        </p:nvSpPr>
        <p:spPr bwMode="auto">
          <a:xfrm>
            <a:off x="1259632" y="3297681"/>
            <a:ext cx="1224136" cy="43204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eaLnBrk="1" hangingPunct="1">
              <a:spcBef>
                <a:spcPts val="1200"/>
              </a:spcBef>
              <a:buNone/>
            </a:pPr>
            <a:r>
              <a:rPr lang="is-IS" sz="2400" kern="0" dirty="0" smtClean="0"/>
              <a:t>Lestur</a:t>
            </a:r>
            <a:endParaRPr lang="is-IS" sz="1800" kern="0" dirty="0" smtClean="0"/>
          </a:p>
        </p:txBody>
      </p:sp>
      <p:sp>
        <p:nvSpPr>
          <p:cNvPr id="7" name="Rectangle 3"/>
          <p:cNvSpPr txBox="1">
            <a:spLocks/>
          </p:cNvSpPr>
          <p:nvPr/>
        </p:nvSpPr>
        <p:spPr bwMode="auto">
          <a:xfrm>
            <a:off x="2051720" y="3848559"/>
            <a:ext cx="864096" cy="576064"/>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eaLnBrk="1" hangingPunct="1">
              <a:spcBef>
                <a:spcPts val="1200"/>
              </a:spcBef>
              <a:buNone/>
            </a:pPr>
            <a:r>
              <a:rPr lang="is-IS" sz="2400" kern="0" dirty="0" smtClean="0"/>
              <a:t>Læsi </a:t>
            </a:r>
            <a:endParaRPr lang="en-GB" sz="2400" kern="0" dirty="0" smtClean="0"/>
          </a:p>
          <a:p>
            <a:pPr eaLnBrk="1" hangingPunct="1">
              <a:spcBef>
                <a:spcPts val="1200"/>
              </a:spcBef>
            </a:pPr>
            <a:endParaRPr lang="is-IS" sz="1800" kern="0" dirty="0" smtClean="0"/>
          </a:p>
        </p:txBody>
      </p:sp>
      <p:sp>
        <p:nvSpPr>
          <p:cNvPr id="8" name="Rectangle 3"/>
          <p:cNvSpPr txBox="1">
            <a:spLocks/>
          </p:cNvSpPr>
          <p:nvPr/>
        </p:nvSpPr>
        <p:spPr bwMode="auto">
          <a:xfrm>
            <a:off x="7015479" y="3848559"/>
            <a:ext cx="1224136" cy="576064"/>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eaLnBrk="1" hangingPunct="1">
              <a:spcBef>
                <a:spcPts val="1200"/>
              </a:spcBef>
              <a:buNone/>
            </a:pPr>
            <a:r>
              <a:rPr lang="is-IS" sz="2400" kern="0" dirty="0" err="1" smtClean="0"/>
              <a:t>Literacy</a:t>
            </a:r>
            <a:r>
              <a:rPr lang="is-IS" sz="2400" kern="0" dirty="0" smtClean="0"/>
              <a:t> </a:t>
            </a:r>
            <a:endParaRPr lang="en-GB" sz="2400" kern="0" dirty="0" smtClean="0"/>
          </a:p>
          <a:p>
            <a:pPr eaLnBrk="1" hangingPunct="1">
              <a:spcBef>
                <a:spcPts val="1200"/>
              </a:spcBef>
            </a:pPr>
            <a:endParaRPr lang="is-IS" sz="1800" kern="0" dirty="0" smtClean="0"/>
          </a:p>
        </p:txBody>
      </p:sp>
      <p:sp>
        <p:nvSpPr>
          <p:cNvPr id="10" name="Rectangle 3"/>
          <p:cNvSpPr txBox="1">
            <a:spLocks/>
          </p:cNvSpPr>
          <p:nvPr/>
        </p:nvSpPr>
        <p:spPr bwMode="auto">
          <a:xfrm>
            <a:off x="251520" y="5301208"/>
            <a:ext cx="8892480" cy="892695"/>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eaLnBrk="1" hangingPunct="1">
              <a:spcBef>
                <a:spcPts val="1200"/>
              </a:spcBef>
              <a:buNone/>
            </a:pPr>
            <a:r>
              <a:rPr lang="is-IS" sz="1800" kern="0" dirty="0" smtClean="0"/>
              <a:t>Lestur og læsi í íslensku máli eru ekki lengur hálfgerðar samlokur eins og þessi hugtök voru fyrir örfáum áratugum. Læsi snýst nú orðið um samskipti og tungumál eins og það gerir í engilsaxneskri umræðu. Eða hvað?</a:t>
            </a:r>
          </a:p>
        </p:txBody>
      </p:sp>
    </p:spTree>
    <p:extLst>
      <p:ext uri="{BB962C8B-B14F-4D97-AF65-F5344CB8AC3E}">
        <p14:creationId xmlns:p14="http://schemas.microsoft.com/office/powerpoint/2010/main" val="123962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2.22222E-6 7.40741E-7 L 0.49566 0.07546 " pathEditMode="relative" rAng="0" ptsTypes="AA">
                                      <p:cBhvr>
                                        <p:cTn id="18" dur="5000" fill="hold"/>
                                        <p:tgtEl>
                                          <p:spTgt spid="7"/>
                                        </p:tgtEl>
                                        <p:attrNameLst>
                                          <p:attrName>ppt_x</p:attrName>
                                          <p:attrName>ppt_y</p:attrName>
                                        </p:attrNameLst>
                                      </p:cBhvr>
                                      <p:rCtr x="24774" y="3773"/>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gradFill>
            <a:gsLst>
              <a:gs pos="0">
                <a:srgbClr val="00B050"/>
              </a:gs>
              <a:gs pos="100000">
                <a:schemeClr val="accent1">
                  <a:lumMod val="30000"/>
                  <a:lumOff val="70000"/>
                </a:schemeClr>
              </a:gs>
            </a:gsLst>
          </a:gradFill>
        </p:spPr>
        <p:txBody>
          <a:bodyPr/>
          <a:lstStyle/>
          <a:p>
            <a:pPr eaLnBrk="1" hangingPunct="1"/>
            <a:r>
              <a:rPr lang="is-IS" sz="2000" dirty="0" smtClean="0"/>
              <a:t>Um hvað snýst málið? </a:t>
            </a:r>
            <a:br>
              <a:rPr lang="is-IS" sz="2000" dirty="0" smtClean="0"/>
            </a:br>
            <a:r>
              <a:rPr lang="is-IS" sz="2000" dirty="0" smtClean="0"/>
              <a:t>Nokkrar flækjur sem gagnlegt er að greiða úr </a:t>
            </a:r>
          </a:p>
        </p:txBody>
      </p:sp>
      <p:sp>
        <p:nvSpPr>
          <p:cNvPr id="16386" name="Rectangle 3"/>
          <p:cNvSpPr>
            <a:spLocks noGrp="1"/>
          </p:cNvSpPr>
          <p:nvPr>
            <p:ph type="body" idx="1"/>
          </p:nvPr>
        </p:nvSpPr>
        <p:spPr>
          <a:xfrm>
            <a:off x="251520" y="1600201"/>
            <a:ext cx="8280920" cy="5121275"/>
          </a:xfrm>
          <a:solidFill>
            <a:schemeClr val="bg1"/>
          </a:solidFill>
        </p:spPr>
        <p:txBody>
          <a:bodyPr/>
          <a:lstStyle/>
          <a:p>
            <a:pPr eaLnBrk="1" hangingPunct="1">
              <a:spcBef>
                <a:spcPts val="1200"/>
              </a:spcBef>
              <a:buFont typeface="Wingdings" panose="05000000000000000000" pitchFamily="2" charset="2"/>
              <a:buChar char="v"/>
            </a:pPr>
            <a:r>
              <a:rPr lang="is-IS" sz="1800" dirty="0" err="1" smtClean="0"/>
              <a:t>Ólíkar</a:t>
            </a:r>
            <a:r>
              <a:rPr lang="is-IS" sz="1800" dirty="0" smtClean="0"/>
              <a:t> áherslur á munnlega og bóklega menningu</a:t>
            </a:r>
            <a:endParaRPr lang="is-IS" sz="1800" dirty="0"/>
          </a:p>
          <a:p>
            <a:pPr eaLnBrk="1" hangingPunct="1">
              <a:spcBef>
                <a:spcPts val="1200"/>
              </a:spcBef>
            </a:pPr>
            <a:r>
              <a:rPr lang="is-IS" sz="1800" dirty="0" smtClean="0"/>
              <a:t>Bóknámsrek, fagmenntun flyst inn í heim bókarinnar (</a:t>
            </a:r>
            <a:r>
              <a:rPr lang="is-IS" sz="1800" dirty="0" err="1" smtClean="0"/>
              <a:t>academic</a:t>
            </a:r>
            <a:r>
              <a:rPr lang="is-IS" sz="1800" dirty="0" smtClean="0"/>
              <a:t> drift)</a:t>
            </a:r>
          </a:p>
          <a:p>
            <a:pPr eaLnBrk="1" hangingPunct="1">
              <a:spcBef>
                <a:spcPts val="1200"/>
              </a:spcBef>
            </a:pPr>
            <a:r>
              <a:rPr lang="is-IS" sz="1800" dirty="0" smtClean="0"/>
              <a:t>Sama virðist gilda um hið talaða orð, - frásögnina, leikrænu tjáninguna,  eða hlustunina - að </a:t>
            </a:r>
            <a:r>
              <a:rPr lang="is-IS" sz="1800" dirty="0" err="1" smtClean="0"/>
              <a:t>ógleymdu</a:t>
            </a:r>
            <a:r>
              <a:rPr lang="is-IS" sz="1800" dirty="0" smtClean="0"/>
              <a:t> samtalinu, mikið af þessu færist yfir á bókina, ritgerðina, eða þá skjáinn </a:t>
            </a:r>
          </a:p>
          <a:p>
            <a:pPr eaLnBrk="1" hangingPunct="1">
              <a:spcBef>
                <a:spcPts val="1200"/>
              </a:spcBef>
            </a:pPr>
            <a:r>
              <a:rPr lang="is-IS" sz="1800" dirty="0" smtClean="0"/>
              <a:t>Við getum þakkað Upplýsingunni, en þó öllu frekar Siðbótinni hina ríku áherslu sem lögð var á lestur; lestur var forsenda sannrar trúar og sjálfstæðrar þekkingaröflunar</a:t>
            </a:r>
          </a:p>
          <a:p>
            <a:pPr eaLnBrk="1" hangingPunct="1">
              <a:spcBef>
                <a:spcPts val="1200"/>
              </a:spcBef>
            </a:pPr>
            <a:r>
              <a:rPr lang="is-IS" sz="1800" dirty="0" smtClean="0"/>
              <a:t>Sagt er að lesskilningur sé forsenda náms – eða kannski það sé skilningur?</a:t>
            </a:r>
          </a:p>
          <a:p>
            <a:pPr marL="0" indent="0" eaLnBrk="1" hangingPunct="1">
              <a:spcBef>
                <a:spcPts val="1800"/>
              </a:spcBef>
              <a:buNone/>
            </a:pPr>
            <a:r>
              <a:rPr lang="en-US" sz="1800" dirty="0"/>
              <a:t>“Needless to say, oral language comprehension is at least as vital as reading comprehension for effective curriculum access and learning</a:t>
            </a:r>
            <a:r>
              <a:rPr lang="en-US" sz="1800" dirty="0" smtClean="0"/>
              <a:t>”. </a:t>
            </a:r>
            <a:r>
              <a:rPr lang="en-US" sz="1800" dirty="0"/>
              <a:t>Selma </a:t>
            </a:r>
            <a:r>
              <a:rPr lang="en-US" sz="1800" dirty="0" err="1"/>
              <a:t>Babayi˘git</a:t>
            </a:r>
            <a:r>
              <a:rPr lang="en-US" sz="1800" dirty="0"/>
              <a:t> </a:t>
            </a:r>
            <a:r>
              <a:rPr lang="en-US" sz="1800" dirty="0" smtClean="0"/>
              <a:t>2014</a:t>
            </a:r>
            <a:endParaRPr lang="en-US" sz="1800" dirty="0"/>
          </a:p>
          <a:p>
            <a:pPr marL="0" indent="0" eaLnBrk="1" hangingPunct="1">
              <a:spcBef>
                <a:spcPts val="1800"/>
              </a:spcBef>
              <a:buNone/>
            </a:pPr>
            <a:r>
              <a:rPr lang="en-US" sz="1200" dirty="0">
                <a:hlinkClick r:id="rId3"/>
              </a:rPr>
              <a:t>The role of oral language skills in reading and listening comprehension of text: a comparison of monolingual (L1) and bilingual (L2) speakers of English language </a:t>
            </a:r>
            <a:r>
              <a:rPr lang="en-US" sz="1200" dirty="0" smtClean="0"/>
              <a:t>. Department </a:t>
            </a:r>
            <a:r>
              <a:rPr lang="en-US" sz="1200" dirty="0"/>
              <a:t>of Psychology, University of the West of England, Bristol, </a:t>
            </a:r>
            <a:r>
              <a:rPr lang="en-US" sz="1200" dirty="0" smtClean="0"/>
              <a:t>UK. Journal </a:t>
            </a:r>
            <a:r>
              <a:rPr lang="en-US" sz="1200" dirty="0"/>
              <a:t>of Research in Reading, ISSN 0141-0423 	DOI: 10.1111/j.1467-9817.2012.01538.x Volume 37, Issue S1, 2014, pp </a:t>
            </a:r>
            <a:r>
              <a:rPr lang="en-US" sz="1200" dirty="0" smtClean="0"/>
              <a:t>S22–S47</a:t>
            </a:r>
            <a:endParaRPr lang="is-IS" sz="1200" dirty="0"/>
          </a:p>
        </p:txBody>
      </p:sp>
      <p:sp>
        <p:nvSpPr>
          <p:cNvPr id="9" name="Síðufótarstaðgengill 8"/>
          <p:cNvSpPr>
            <a:spLocks noGrp="1"/>
          </p:cNvSpPr>
          <p:nvPr>
            <p:ph type="ftr" sz="quarter" idx="11"/>
          </p:nvPr>
        </p:nvSpPr>
        <p:spPr/>
        <p:txBody>
          <a:bodyPr/>
          <a:lstStyle/>
          <a:p>
            <a:pPr>
              <a:defRPr/>
            </a:pPr>
            <a:r>
              <a:rPr lang="es-ES" dirty="0" smtClean="0"/>
              <a:t>MVS </a:t>
            </a:r>
            <a:r>
              <a:rPr lang="es-ES" dirty="0" err="1" smtClean="0"/>
              <a:t>Fjölbreyttar</a:t>
            </a:r>
            <a:r>
              <a:rPr lang="es-ES" dirty="0" smtClean="0"/>
              <a:t> </a:t>
            </a:r>
            <a:r>
              <a:rPr lang="es-ES" dirty="0" err="1" smtClean="0"/>
              <a:t>leiðir</a:t>
            </a:r>
            <a:r>
              <a:rPr lang="es-ES" dirty="0" smtClean="0"/>
              <a:t> </a:t>
            </a:r>
            <a:r>
              <a:rPr lang="es-ES" dirty="0" err="1" smtClean="0"/>
              <a:t>til</a:t>
            </a:r>
            <a:r>
              <a:rPr lang="es-ES" dirty="0" smtClean="0"/>
              <a:t> </a:t>
            </a:r>
            <a:r>
              <a:rPr lang="es-ES" dirty="0" err="1" smtClean="0"/>
              <a:t>læsis</a:t>
            </a:r>
            <a:r>
              <a:rPr lang="es-ES" dirty="0" smtClean="0"/>
              <a:t>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15</a:t>
            </a:fld>
            <a:endParaRPr lang="en-US" dirty="0"/>
          </a:p>
        </p:txBody>
      </p:sp>
    </p:spTree>
    <p:extLst>
      <p:ext uri="{BB962C8B-B14F-4D97-AF65-F5344CB8AC3E}">
        <p14:creationId xmlns:p14="http://schemas.microsoft.com/office/powerpoint/2010/main" val="169131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gradFill>
            <a:gsLst>
              <a:gs pos="0">
                <a:srgbClr val="00B050"/>
              </a:gs>
              <a:gs pos="100000">
                <a:schemeClr val="accent1">
                  <a:lumMod val="30000"/>
                  <a:lumOff val="70000"/>
                </a:schemeClr>
              </a:gs>
            </a:gsLst>
          </a:gradFill>
        </p:spPr>
        <p:txBody>
          <a:bodyPr/>
          <a:lstStyle/>
          <a:p>
            <a:pPr eaLnBrk="1" hangingPunct="1"/>
            <a:r>
              <a:rPr lang="is-IS" sz="2000" dirty="0" smtClean="0"/>
              <a:t>Um hvað snýst málið? </a:t>
            </a:r>
            <a:br>
              <a:rPr lang="is-IS" sz="2000" dirty="0" smtClean="0"/>
            </a:br>
            <a:r>
              <a:rPr lang="is-IS" sz="2000" dirty="0" smtClean="0"/>
              <a:t>Nokkrar flækjur sem gagnlegt er að greiða úr </a:t>
            </a:r>
          </a:p>
        </p:txBody>
      </p:sp>
      <p:sp>
        <p:nvSpPr>
          <p:cNvPr id="16386" name="Rectangle 3"/>
          <p:cNvSpPr>
            <a:spLocks noGrp="1"/>
          </p:cNvSpPr>
          <p:nvPr>
            <p:ph type="body" idx="1"/>
          </p:nvPr>
        </p:nvSpPr>
        <p:spPr>
          <a:xfrm>
            <a:off x="251520" y="1600201"/>
            <a:ext cx="8280920" cy="5121275"/>
          </a:xfrm>
          <a:solidFill>
            <a:schemeClr val="bg1"/>
          </a:solidFill>
        </p:spPr>
        <p:txBody>
          <a:bodyPr/>
          <a:lstStyle/>
          <a:p>
            <a:pPr eaLnBrk="1" hangingPunct="1">
              <a:spcBef>
                <a:spcPts val="1200"/>
              </a:spcBef>
              <a:buFont typeface="Wingdings" panose="05000000000000000000" pitchFamily="2" charset="2"/>
              <a:buChar char="v"/>
            </a:pPr>
            <a:r>
              <a:rPr lang="is-IS" sz="1800" dirty="0" err="1"/>
              <a:t>Ólíkar</a:t>
            </a:r>
            <a:r>
              <a:rPr lang="is-IS" sz="1800" dirty="0"/>
              <a:t> áherslur á munnlega og bóklega </a:t>
            </a:r>
            <a:r>
              <a:rPr lang="is-IS" sz="1800" dirty="0" smtClean="0"/>
              <a:t>menningu  - dæmi um orðanotkun</a:t>
            </a:r>
          </a:p>
          <a:p>
            <a:pPr marL="0" indent="0" eaLnBrk="1" hangingPunct="1">
              <a:spcBef>
                <a:spcPts val="1200"/>
              </a:spcBef>
              <a:buNone/>
            </a:pPr>
            <a:r>
              <a:rPr lang="is-IS" sz="1800" dirty="0" smtClean="0"/>
              <a:t>Námskeið í hagfræði við HÍ</a:t>
            </a:r>
          </a:p>
          <a:p>
            <a:pPr marL="0" indent="0" eaLnBrk="1" hangingPunct="1">
              <a:spcBef>
                <a:spcPts val="1200"/>
              </a:spcBef>
              <a:buNone/>
            </a:pPr>
            <a:r>
              <a:rPr lang="is-IS" sz="1800" dirty="0" smtClean="0"/>
              <a:t>Viðfangsefni</a:t>
            </a:r>
            <a:r>
              <a:rPr lang="is-IS" sz="1800" dirty="0"/>
              <a:t>: Línuleg jöfnuhneppi,fylkjareikningur, </a:t>
            </a:r>
            <a:r>
              <a:rPr lang="is-IS" sz="1800" dirty="0" err="1"/>
              <a:t>Gauss-Jordan</a:t>
            </a:r>
            <a:r>
              <a:rPr lang="is-IS" sz="1800" dirty="0"/>
              <a:t> aðferð.  </a:t>
            </a:r>
            <a:r>
              <a:rPr lang="is-IS" sz="1800" dirty="0" err="1"/>
              <a:t>Vigurrúm</a:t>
            </a:r>
            <a:r>
              <a:rPr lang="is-IS" sz="1800" dirty="0"/>
              <a:t> og </a:t>
            </a:r>
            <a:r>
              <a:rPr lang="is-IS" sz="1800" dirty="0" err="1"/>
              <a:t>hlutrúm</a:t>
            </a:r>
            <a:r>
              <a:rPr lang="is-IS" sz="1800" dirty="0"/>
              <a:t> þeirra.  Línulega óháð hlutmengi, grunnar og vídd.  Línulegar varpanir, </a:t>
            </a:r>
            <a:r>
              <a:rPr lang="is-IS" sz="1800" dirty="0" err="1"/>
              <a:t>myndrúm</a:t>
            </a:r>
            <a:r>
              <a:rPr lang="is-IS" sz="1800" dirty="0"/>
              <a:t> og kjarni.  Depilfargfeldið, lengd og horn.  Rúmmál í margvíðu hnitarúmi og krossfeldi í þrívíðu.  Flatneskjur, stikaframsetning og fólgin framsetning.  Hornrétt ofanvörp og einingaréttir grunnar.  Aðferð Grams og </a:t>
            </a:r>
            <a:r>
              <a:rPr lang="is-IS" sz="1800" dirty="0" err="1"/>
              <a:t>Schmidts</a:t>
            </a:r>
            <a:r>
              <a:rPr lang="is-IS" sz="1800" dirty="0"/>
              <a:t>.  Ákveður og andhverfur fylkja.  Eigingildi, eiginvigrar og hornalínugerningur</a:t>
            </a:r>
            <a:r>
              <a:rPr lang="is-IS" sz="1800" dirty="0" smtClean="0"/>
              <a:t>.</a:t>
            </a:r>
          </a:p>
          <a:p>
            <a:pPr marL="0" indent="0" eaLnBrk="1" hangingPunct="1">
              <a:spcBef>
                <a:spcPts val="1200"/>
              </a:spcBef>
              <a:buNone/>
            </a:pPr>
            <a:endParaRPr lang="is-IS" sz="1800" dirty="0"/>
          </a:p>
          <a:p>
            <a:pPr marL="0" indent="0" eaLnBrk="1" hangingPunct="1">
              <a:spcBef>
                <a:spcPts val="1200"/>
              </a:spcBef>
              <a:buNone/>
            </a:pPr>
            <a:r>
              <a:rPr lang="is-IS" sz="1800" dirty="0" smtClean="0"/>
              <a:t>Fjölmargir geta lesið þennan texta og í raun skilið um hvað </a:t>
            </a:r>
            <a:r>
              <a:rPr lang="is-IS" sz="1800" dirty="0" err="1" smtClean="0"/>
              <a:t>sé</a:t>
            </a:r>
            <a:r>
              <a:rPr lang="is-IS" sz="1800" dirty="0" smtClean="0"/>
              <a:t> að tefla þótt þeir hafi ekkert vald á inntakinu. En flestir þurfa að leggja mikið á sig til að skilja vel öll hugtökin.  Í mínum huga verða þeir að afla sér skilnings, frekar en lesskilnings og ná þannig valdi á efninu frekar en að verða læs á það. </a:t>
            </a:r>
            <a:endParaRPr lang="is-IS" sz="1200" dirty="0"/>
          </a:p>
        </p:txBody>
      </p:sp>
      <p:sp>
        <p:nvSpPr>
          <p:cNvPr id="9" name="Síðufótarstaðgengill 8"/>
          <p:cNvSpPr>
            <a:spLocks noGrp="1"/>
          </p:cNvSpPr>
          <p:nvPr>
            <p:ph type="ftr" sz="quarter" idx="11"/>
          </p:nvPr>
        </p:nvSpPr>
        <p:spPr/>
        <p:txBody>
          <a:bodyPr/>
          <a:lstStyle/>
          <a:p>
            <a:pPr>
              <a:defRPr/>
            </a:pPr>
            <a:r>
              <a:rPr lang="es-ES" dirty="0" smtClean="0"/>
              <a:t>MVS </a:t>
            </a:r>
            <a:r>
              <a:rPr lang="es-ES" dirty="0" err="1" smtClean="0"/>
              <a:t>Fjölbreyttar</a:t>
            </a:r>
            <a:r>
              <a:rPr lang="es-ES" dirty="0" smtClean="0"/>
              <a:t> </a:t>
            </a:r>
            <a:r>
              <a:rPr lang="es-ES" dirty="0" err="1" smtClean="0"/>
              <a:t>leiðir</a:t>
            </a:r>
            <a:r>
              <a:rPr lang="es-ES" dirty="0" smtClean="0"/>
              <a:t> </a:t>
            </a:r>
            <a:r>
              <a:rPr lang="es-ES" dirty="0" err="1" smtClean="0"/>
              <a:t>til</a:t>
            </a:r>
            <a:r>
              <a:rPr lang="es-ES" dirty="0" smtClean="0"/>
              <a:t> </a:t>
            </a:r>
            <a:r>
              <a:rPr lang="es-ES" dirty="0" err="1" smtClean="0"/>
              <a:t>læsis</a:t>
            </a:r>
            <a:r>
              <a:rPr lang="es-ES" dirty="0" smtClean="0"/>
              <a:t>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16</a:t>
            </a:fld>
            <a:endParaRPr lang="en-US" dirty="0"/>
          </a:p>
        </p:txBody>
      </p:sp>
    </p:spTree>
    <p:extLst>
      <p:ext uri="{BB962C8B-B14F-4D97-AF65-F5344CB8AC3E}">
        <p14:creationId xmlns:p14="http://schemas.microsoft.com/office/powerpoint/2010/main" val="49543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gradFill>
            <a:gsLst>
              <a:gs pos="0">
                <a:srgbClr val="00B050"/>
              </a:gs>
              <a:gs pos="100000">
                <a:schemeClr val="accent1">
                  <a:lumMod val="30000"/>
                  <a:lumOff val="70000"/>
                </a:schemeClr>
              </a:gs>
            </a:gsLst>
          </a:gradFill>
        </p:spPr>
        <p:txBody>
          <a:bodyPr/>
          <a:lstStyle/>
          <a:p>
            <a:pPr eaLnBrk="1" hangingPunct="1"/>
            <a:r>
              <a:rPr lang="is-IS" sz="2000" dirty="0" smtClean="0"/>
              <a:t>Um hvað snýst málið? </a:t>
            </a:r>
            <a:br>
              <a:rPr lang="is-IS" sz="2000" dirty="0" smtClean="0"/>
            </a:br>
            <a:r>
              <a:rPr lang="is-IS" sz="2000" dirty="0" smtClean="0"/>
              <a:t>Nokkrar flækjur sem gagnlegt er að greiða úr </a:t>
            </a:r>
          </a:p>
        </p:txBody>
      </p:sp>
      <p:sp>
        <p:nvSpPr>
          <p:cNvPr id="16386" name="Rectangle 3"/>
          <p:cNvSpPr>
            <a:spLocks noGrp="1"/>
          </p:cNvSpPr>
          <p:nvPr>
            <p:ph type="body" idx="1"/>
          </p:nvPr>
        </p:nvSpPr>
        <p:spPr>
          <a:xfrm>
            <a:off x="251521" y="1600201"/>
            <a:ext cx="8640959" cy="4709119"/>
          </a:xfrm>
          <a:solidFill>
            <a:schemeClr val="bg1"/>
          </a:solidFill>
        </p:spPr>
        <p:txBody>
          <a:bodyPr/>
          <a:lstStyle/>
          <a:p>
            <a:pPr eaLnBrk="1" hangingPunct="1">
              <a:spcBef>
                <a:spcPts val="1200"/>
              </a:spcBef>
              <a:buFont typeface="Wingdings" panose="05000000000000000000" pitchFamily="2" charset="2"/>
              <a:buChar char="v"/>
            </a:pPr>
            <a:r>
              <a:rPr lang="is-IS" sz="1800" dirty="0" smtClean="0"/>
              <a:t>Vandi við </a:t>
            </a:r>
            <a:r>
              <a:rPr lang="is-IS" sz="1800" dirty="0" err="1" smtClean="0"/>
              <a:t>smættun</a:t>
            </a:r>
            <a:r>
              <a:rPr lang="is-IS" sz="1800" dirty="0" smtClean="0"/>
              <a:t> hugtaksins, læsi - eða </a:t>
            </a:r>
            <a:r>
              <a:rPr lang="is-IS" sz="1800" dirty="0" err="1" smtClean="0"/>
              <a:t>literacy</a:t>
            </a:r>
            <a:r>
              <a:rPr lang="is-IS" sz="1800" dirty="0" smtClean="0"/>
              <a:t>, en algjör nauðsyn hennar engu að síður, sbr. heiti málþingsins</a:t>
            </a:r>
          </a:p>
          <a:p>
            <a:pPr marL="0" indent="0" eaLnBrk="1" hangingPunct="1">
              <a:spcBef>
                <a:spcPts val="1200"/>
              </a:spcBef>
              <a:buNone/>
            </a:pPr>
            <a:r>
              <a:rPr lang="is-IS" sz="1800" dirty="0" smtClean="0"/>
              <a:t>						„Fjölbreyttar </a:t>
            </a:r>
            <a:r>
              <a:rPr lang="is-IS" sz="1800" dirty="0"/>
              <a:t>leiðir til </a:t>
            </a:r>
            <a:r>
              <a:rPr lang="is-IS" sz="1800" dirty="0" smtClean="0"/>
              <a:t>læsis“</a:t>
            </a:r>
          </a:p>
          <a:p>
            <a:pPr marL="0" indent="0" eaLnBrk="1" hangingPunct="1">
              <a:spcBef>
                <a:spcPts val="1200"/>
              </a:spcBef>
              <a:buNone/>
            </a:pPr>
            <a:endParaRPr lang="is-IS" sz="1800" dirty="0" smtClean="0"/>
          </a:p>
          <a:p>
            <a:pPr marL="0" indent="0" eaLnBrk="1" hangingPunct="1">
              <a:spcBef>
                <a:spcPts val="1200"/>
              </a:spcBef>
              <a:buNone/>
            </a:pPr>
            <a:r>
              <a:rPr lang="is-IS" sz="1800" dirty="0" smtClean="0"/>
              <a:t>Hvaða merkingu leggur viðkomandi í læsi?  Hér hef ég gert grein fyrir því að það er hægt að smætta hugtakið á ýmsa vegu án þess að </a:t>
            </a:r>
            <a:r>
              <a:rPr lang="is-IS" sz="1800" dirty="0" err="1" smtClean="0"/>
              <a:t>rústa</a:t>
            </a:r>
            <a:r>
              <a:rPr lang="is-IS" sz="1800" dirty="0" smtClean="0"/>
              <a:t> því, enda er það vissulega iðulega gert að einhverju leyti, t.d. með því að not hugtök eins og Byrjendalæsi, málörvun, leik með orð, eflingu hljóðvitundar, örvun frásagnar, lært að hlusta, eða teikna  - og svona endalaust. Það er hægt að tilgreina hvort miðað sé alfarið við lestur texta, eða hvort ritun sé með eða hvort notuð séu </a:t>
            </a:r>
            <a:r>
              <a:rPr lang="is-IS" sz="1800" dirty="0" err="1" smtClean="0"/>
              <a:t>ólík</a:t>
            </a:r>
            <a:r>
              <a:rPr lang="is-IS" sz="1800" dirty="0" smtClean="0"/>
              <a:t> myndmál, … dæmin eru </a:t>
            </a:r>
            <a:r>
              <a:rPr lang="is-IS" sz="1800" dirty="0" err="1" smtClean="0"/>
              <a:t>óendanleg</a:t>
            </a:r>
            <a:r>
              <a:rPr lang="is-IS" sz="1800" dirty="0" smtClean="0"/>
              <a:t>.</a:t>
            </a:r>
          </a:p>
          <a:p>
            <a:pPr marL="0" indent="0" eaLnBrk="1" hangingPunct="1">
              <a:spcBef>
                <a:spcPts val="1200"/>
              </a:spcBef>
              <a:buNone/>
            </a:pPr>
            <a:r>
              <a:rPr lang="is-IS" sz="1800" dirty="0" smtClean="0"/>
              <a:t>Mín skoðun er sú að í umræðu um læsi eigi að knýja okkur til að tilgreina hvaða skilgreiningar á læsi við </a:t>
            </a:r>
            <a:r>
              <a:rPr lang="is-IS" sz="1800" dirty="0" err="1" smtClean="0"/>
              <a:t>aðhyllumst</a:t>
            </a:r>
            <a:r>
              <a:rPr lang="is-IS" sz="1800" dirty="0" smtClean="0"/>
              <a:t> og hvað þætti læsis við viljum helst rækta hverju sinni og hvernig þeir passa inn í þá skilgreiningu sem við notum. Vandinn er sá að árangur næst kannski best með því að rækta aðra  þætti en þá sem við ætlum okkur að efla. </a:t>
            </a:r>
            <a:r>
              <a:rPr lang="is-IS" sz="1800" dirty="0"/>
              <a:t/>
            </a:r>
            <a:br>
              <a:rPr lang="is-IS" sz="1800" dirty="0"/>
            </a:br>
            <a:endParaRPr lang="is-IS" sz="1800" dirty="0" smtClean="0"/>
          </a:p>
          <a:p>
            <a:pPr eaLnBrk="1" hangingPunct="1">
              <a:spcBef>
                <a:spcPts val="1200"/>
              </a:spcBef>
            </a:pPr>
            <a:endParaRPr lang="is-IS" sz="1800" dirty="0" smtClean="0"/>
          </a:p>
          <a:p>
            <a:pPr marL="0" indent="0" eaLnBrk="1" hangingPunct="1">
              <a:spcBef>
                <a:spcPts val="1800"/>
              </a:spcBef>
              <a:buNone/>
            </a:pPr>
            <a:endParaRPr lang="is-IS" sz="2000" dirty="0" smtClean="0"/>
          </a:p>
          <a:p>
            <a:pPr marL="0" indent="0" eaLnBrk="1" hangingPunct="1">
              <a:spcBef>
                <a:spcPts val="1800"/>
              </a:spcBef>
              <a:buNone/>
            </a:pPr>
            <a:endParaRPr lang="en-GB" sz="1600" dirty="0" smtClean="0"/>
          </a:p>
        </p:txBody>
      </p:sp>
      <p:sp>
        <p:nvSpPr>
          <p:cNvPr id="9" name="Síðufótarstaðgengill 8"/>
          <p:cNvSpPr>
            <a:spLocks noGrp="1"/>
          </p:cNvSpPr>
          <p:nvPr>
            <p:ph type="ftr" sz="quarter" idx="11"/>
          </p:nvPr>
        </p:nvSpPr>
        <p:spPr/>
        <p:txBody>
          <a:bodyPr/>
          <a:lstStyle/>
          <a:p>
            <a:pPr>
              <a:defRPr/>
            </a:pPr>
            <a:r>
              <a:rPr lang="es-ES" dirty="0" smtClean="0"/>
              <a:t>MVS </a:t>
            </a:r>
            <a:r>
              <a:rPr lang="es-ES" dirty="0" err="1" smtClean="0"/>
              <a:t>Fjölbreyttar</a:t>
            </a:r>
            <a:r>
              <a:rPr lang="es-ES" dirty="0" smtClean="0"/>
              <a:t> </a:t>
            </a:r>
            <a:r>
              <a:rPr lang="es-ES" dirty="0" err="1" smtClean="0"/>
              <a:t>leiðir</a:t>
            </a:r>
            <a:r>
              <a:rPr lang="es-ES" dirty="0" smtClean="0"/>
              <a:t> </a:t>
            </a:r>
            <a:r>
              <a:rPr lang="es-ES" dirty="0" err="1" smtClean="0"/>
              <a:t>til</a:t>
            </a:r>
            <a:r>
              <a:rPr lang="es-ES" dirty="0" smtClean="0"/>
              <a:t> </a:t>
            </a:r>
            <a:r>
              <a:rPr lang="es-ES" dirty="0" err="1" smtClean="0"/>
              <a:t>læsis</a:t>
            </a:r>
            <a:r>
              <a:rPr lang="es-ES" dirty="0" smtClean="0"/>
              <a:t>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17</a:t>
            </a:fld>
            <a:endParaRPr lang="en-US" dirty="0"/>
          </a:p>
        </p:txBody>
      </p:sp>
    </p:spTree>
    <p:extLst>
      <p:ext uri="{BB962C8B-B14F-4D97-AF65-F5344CB8AC3E}">
        <p14:creationId xmlns:p14="http://schemas.microsoft.com/office/powerpoint/2010/main" val="10331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gradFill>
            <a:gsLst>
              <a:gs pos="0">
                <a:srgbClr val="00B050"/>
              </a:gs>
              <a:gs pos="100000">
                <a:schemeClr val="accent1">
                  <a:lumMod val="30000"/>
                  <a:lumOff val="70000"/>
                </a:schemeClr>
              </a:gs>
            </a:gsLst>
          </a:gradFill>
        </p:spPr>
        <p:txBody>
          <a:bodyPr/>
          <a:lstStyle/>
          <a:p>
            <a:pPr eaLnBrk="1" hangingPunct="1"/>
            <a:r>
              <a:rPr lang="is-IS" sz="2000" dirty="0" smtClean="0"/>
              <a:t>Um hvað snýst málið? </a:t>
            </a:r>
            <a:r>
              <a:rPr lang="is-IS" sz="2000" dirty="0"/>
              <a:t/>
            </a:r>
            <a:br>
              <a:rPr lang="is-IS" sz="2000" dirty="0"/>
            </a:br>
            <a:r>
              <a:rPr lang="is-IS" sz="2000" dirty="0"/>
              <a:t>Von um leiðsögn??!</a:t>
            </a:r>
            <a:endParaRPr lang="is-IS" sz="2000" dirty="0" smtClean="0"/>
          </a:p>
        </p:txBody>
      </p:sp>
      <p:sp>
        <p:nvSpPr>
          <p:cNvPr id="16386" name="Rectangle 3"/>
          <p:cNvSpPr>
            <a:spLocks noGrp="1"/>
          </p:cNvSpPr>
          <p:nvPr>
            <p:ph type="body" idx="1"/>
          </p:nvPr>
        </p:nvSpPr>
        <p:spPr>
          <a:xfrm>
            <a:off x="251521" y="1600201"/>
            <a:ext cx="8640959" cy="1252735"/>
          </a:xfrm>
        </p:spPr>
        <p:txBody>
          <a:bodyPr/>
          <a:lstStyle/>
          <a:p>
            <a:pPr marL="0" indent="0" eaLnBrk="1" hangingPunct="1">
              <a:spcBef>
                <a:spcPts val="1800"/>
              </a:spcBef>
              <a:buNone/>
            </a:pPr>
            <a:r>
              <a:rPr lang="is-IS" sz="1800" dirty="0" err="1" smtClean="0"/>
              <a:t>Nýtt</a:t>
            </a:r>
            <a:r>
              <a:rPr lang="is-IS" sz="1800" dirty="0" smtClean="0"/>
              <a:t> rit:   Fisher</a:t>
            </a:r>
            <a:r>
              <a:rPr lang="is-IS" sz="1800" dirty="0"/>
              <a:t>, Frey, </a:t>
            </a:r>
            <a:r>
              <a:rPr lang="is-IS" sz="1800" dirty="0" err="1"/>
              <a:t>Hattie</a:t>
            </a:r>
            <a:r>
              <a:rPr lang="is-IS" sz="1800" dirty="0"/>
              <a:t> (2016). </a:t>
            </a:r>
            <a:r>
              <a:rPr lang="is-IS" sz="1800" dirty="0" smtClean="0"/>
              <a:t>	</a:t>
            </a:r>
            <a:r>
              <a:rPr lang="is-IS" sz="1800" i="1" dirty="0" err="1" smtClean="0"/>
              <a:t>Visible</a:t>
            </a:r>
            <a:r>
              <a:rPr lang="is-IS" sz="1800" i="1" dirty="0" smtClean="0"/>
              <a:t> </a:t>
            </a:r>
            <a:r>
              <a:rPr lang="is-IS" sz="1800" i="1" dirty="0" err="1"/>
              <a:t>Learning</a:t>
            </a:r>
            <a:r>
              <a:rPr lang="is-IS" sz="1800" i="1" dirty="0"/>
              <a:t> for </a:t>
            </a:r>
            <a:r>
              <a:rPr lang="is-IS" sz="1800" i="1" dirty="0" err="1" smtClean="0"/>
              <a:t>Literacy</a:t>
            </a:r>
            <a:endParaRPr lang="is-IS" sz="1800" i="1" dirty="0" smtClean="0"/>
          </a:p>
          <a:p>
            <a:pPr marL="0" indent="0" eaLnBrk="1" hangingPunct="1">
              <a:spcBef>
                <a:spcPts val="1800"/>
              </a:spcBef>
              <a:buNone/>
            </a:pPr>
            <a:r>
              <a:rPr lang="is-IS" sz="1800" dirty="0" smtClean="0"/>
              <a:t>	Engin skilgreining (eða nánast), engin útlistun nema á „</a:t>
            </a:r>
            <a:r>
              <a:rPr lang="is-IS" sz="1800" dirty="0" err="1" smtClean="0"/>
              <a:t>effect</a:t>
            </a:r>
            <a:r>
              <a:rPr lang="is-IS" sz="1800" dirty="0" smtClean="0"/>
              <a:t> </a:t>
            </a:r>
            <a:r>
              <a:rPr lang="is-IS" sz="1800" dirty="0" err="1" smtClean="0"/>
              <a:t>size</a:t>
            </a:r>
            <a:r>
              <a:rPr lang="is-IS" sz="1800" dirty="0" smtClean="0"/>
              <a:t>“</a:t>
            </a:r>
            <a:endParaRPr lang="is-IS" sz="1800" dirty="0"/>
          </a:p>
          <a:p>
            <a:pPr marL="0" indent="0" eaLnBrk="1" hangingPunct="1">
              <a:spcBef>
                <a:spcPts val="1200"/>
              </a:spcBef>
              <a:buNone/>
            </a:pPr>
            <a:endParaRPr lang="is-IS" sz="1800" dirty="0" smtClean="0"/>
          </a:p>
          <a:p>
            <a:pPr eaLnBrk="1" hangingPunct="1">
              <a:spcBef>
                <a:spcPts val="1200"/>
              </a:spcBef>
            </a:pPr>
            <a:endParaRPr lang="is-IS" sz="1800" dirty="0" smtClean="0"/>
          </a:p>
          <a:p>
            <a:pPr marL="0" indent="0" eaLnBrk="1" hangingPunct="1">
              <a:spcBef>
                <a:spcPts val="1800"/>
              </a:spcBef>
              <a:buNone/>
            </a:pPr>
            <a:endParaRPr lang="is-IS" sz="2000" dirty="0" smtClean="0"/>
          </a:p>
          <a:p>
            <a:pPr marL="0" indent="0" eaLnBrk="1" hangingPunct="1">
              <a:spcBef>
                <a:spcPts val="1800"/>
              </a:spcBef>
              <a:buNone/>
            </a:pPr>
            <a:endParaRPr lang="en-GB" sz="1600" dirty="0" smtClean="0"/>
          </a:p>
        </p:txBody>
      </p:sp>
      <p:sp>
        <p:nvSpPr>
          <p:cNvPr id="9" name="Síðufótarstaðgengill 8"/>
          <p:cNvSpPr>
            <a:spLocks noGrp="1"/>
          </p:cNvSpPr>
          <p:nvPr>
            <p:ph type="ftr" sz="quarter" idx="11"/>
          </p:nvPr>
        </p:nvSpPr>
        <p:spPr/>
        <p:txBody>
          <a:bodyPr/>
          <a:lstStyle/>
          <a:p>
            <a:pPr>
              <a:defRPr/>
            </a:pPr>
            <a:r>
              <a:rPr lang="es-ES" dirty="0" smtClean="0"/>
              <a:t>MVS </a:t>
            </a:r>
            <a:r>
              <a:rPr lang="es-ES" dirty="0" err="1" smtClean="0"/>
              <a:t>Fjölbreyttar</a:t>
            </a:r>
            <a:r>
              <a:rPr lang="es-ES" dirty="0" smtClean="0"/>
              <a:t> </a:t>
            </a:r>
            <a:r>
              <a:rPr lang="es-ES" dirty="0" err="1" smtClean="0"/>
              <a:t>leiðir</a:t>
            </a:r>
            <a:r>
              <a:rPr lang="es-ES" dirty="0" smtClean="0"/>
              <a:t> </a:t>
            </a:r>
            <a:r>
              <a:rPr lang="es-ES" dirty="0" err="1" smtClean="0"/>
              <a:t>til</a:t>
            </a:r>
            <a:r>
              <a:rPr lang="es-ES" dirty="0" smtClean="0"/>
              <a:t> </a:t>
            </a:r>
            <a:r>
              <a:rPr lang="es-ES" dirty="0" err="1" smtClean="0"/>
              <a:t>læsis</a:t>
            </a:r>
            <a:r>
              <a:rPr lang="es-ES" dirty="0" smtClean="0"/>
              <a:t>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18</a:t>
            </a:fld>
            <a:endParaRPr lang="en-US" dirty="0"/>
          </a:p>
        </p:txBody>
      </p:sp>
      <p:pic>
        <p:nvPicPr>
          <p:cNvPr id="2" name="Picture 1"/>
          <p:cNvPicPr>
            <a:picLocks noChangeAspect="1"/>
          </p:cNvPicPr>
          <p:nvPr/>
        </p:nvPicPr>
        <p:blipFill>
          <a:blip r:embed="rId3"/>
          <a:stretch>
            <a:fillRect/>
          </a:stretch>
        </p:blipFill>
        <p:spPr>
          <a:xfrm>
            <a:off x="611560" y="2996952"/>
            <a:ext cx="2295238" cy="2857143"/>
          </a:xfrm>
          <a:prstGeom prst="rect">
            <a:avLst/>
          </a:prstGeom>
        </p:spPr>
      </p:pic>
      <p:sp>
        <p:nvSpPr>
          <p:cNvPr id="7" name="Rectangle 3"/>
          <p:cNvSpPr txBox="1">
            <a:spLocks/>
          </p:cNvSpPr>
          <p:nvPr/>
        </p:nvSpPr>
        <p:spPr bwMode="auto">
          <a:xfrm>
            <a:off x="3419872" y="2852936"/>
            <a:ext cx="4833554" cy="175170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eaLnBrk="1" hangingPunct="1">
              <a:spcBef>
                <a:spcPts val="1200"/>
              </a:spcBef>
              <a:buNone/>
            </a:pPr>
            <a:r>
              <a:rPr lang="en-GB" sz="1800" kern="0" dirty="0" smtClean="0"/>
              <a:t>Literacy educators have been in search of „what works“ for decades. As a group, we've dedicated ourselves to student‘s reading and writing (and speaking, listening, and viewing) development because we know that literacy can change lives.</a:t>
            </a:r>
            <a:endParaRPr lang="en-GB" sz="1600" kern="0" dirty="0" smtClean="0"/>
          </a:p>
        </p:txBody>
      </p:sp>
      <p:sp>
        <p:nvSpPr>
          <p:cNvPr id="8" name="Rectangle 3"/>
          <p:cNvSpPr txBox="1">
            <a:spLocks/>
          </p:cNvSpPr>
          <p:nvPr/>
        </p:nvSpPr>
        <p:spPr bwMode="auto">
          <a:xfrm>
            <a:off x="3491880" y="4604644"/>
            <a:ext cx="4833554" cy="1249452"/>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eaLnBrk="1" hangingPunct="1">
              <a:spcBef>
                <a:spcPts val="1200"/>
              </a:spcBef>
              <a:buNone/>
            </a:pPr>
            <a:r>
              <a:rPr lang="en-GB" sz="1800" kern="0" dirty="0" smtClean="0"/>
              <a:t>Surface learning</a:t>
            </a:r>
          </a:p>
          <a:p>
            <a:pPr marL="0" indent="0" eaLnBrk="1" hangingPunct="1">
              <a:spcBef>
                <a:spcPts val="1200"/>
              </a:spcBef>
              <a:buNone/>
            </a:pPr>
            <a:r>
              <a:rPr lang="en-GB" sz="1800" kern="0" dirty="0" smtClean="0"/>
              <a:t>Deep learning</a:t>
            </a:r>
          </a:p>
          <a:p>
            <a:pPr marL="0" indent="0" eaLnBrk="1" hangingPunct="1">
              <a:spcBef>
                <a:spcPts val="1200"/>
              </a:spcBef>
              <a:buNone/>
            </a:pPr>
            <a:r>
              <a:rPr lang="en-GB" sz="1800" kern="0" dirty="0" smtClean="0"/>
              <a:t>Transfer</a:t>
            </a:r>
            <a:endParaRPr lang="en-GB" sz="1600" kern="0" dirty="0" smtClean="0"/>
          </a:p>
        </p:txBody>
      </p:sp>
    </p:spTree>
    <p:extLst>
      <p:ext uri="{BB962C8B-B14F-4D97-AF65-F5344CB8AC3E}">
        <p14:creationId xmlns:p14="http://schemas.microsoft.com/office/powerpoint/2010/main" val="1117837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gradFill>
            <a:gsLst>
              <a:gs pos="0">
                <a:srgbClr val="00B050"/>
              </a:gs>
              <a:gs pos="100000">
                <a:schemeClr val="accent1">
                  <a:lumMod val="30000"/>
                  <a:lumOff val="70000"/>
                </a:schemeClr>
              </a:gs>
            </a:gsLst>
          </a:gradFill>
        </p:spPr>
        <p:txBody>
          <a:bodyPr/>
          <a:lstStyle/>
          <a:p>
            <a:pPr eaLnBrk="1" hangingPunct="1"/>
            <a:r>
              <a:rPr lang="is-IS" sz="2000" dirty="0" smtClean="0"/>
              <a:t>Um hvað snýst málið? </a:t>
            </a:r>
            <a:br>
              <a:rPr lang="is-IS" sz="2000" dirty="0" smtClean="0"/>
            </a:br>
            <a:r>
              <a:rPr lang="is-IS" sz="2000" dirty="0" smtClean="0"/>
              <a:t>Nokkrar flækjur sem gagnlegt er að greiða úr </a:t>
            </a:r>
          </a:p>
        </p:txBody>
      </p:sp>
      <p:sp>
        <p:nvSpPr>
          <p:cNvPr id="16386" name="Rectangle 3"/>
          <p:cNvSpPr>
            <a:spLocks noGrp="1"/>
          </p:cNvSpPr>
          <p:nvPr>
            <p:ph type="body" idx="1"/>
          </p:nvPr>
        </p:nvSpPr>
        <p:spPr>
          <a:xfrm>
            <a:off x="251521" y="1600201"/>
            <a:ext cx="8892480" cy="4421087"/>
          </a:xfrm>
        </p:spPr>
        <p:txBody>
          <a:bodyPr/>
          <a:lstStyle/>
          <a:p>
            <a:pPr eaLnBrk="1" hangingPunct="1">
              <a:spcBef>
                <a:spcPts val="1200"/>
              </a:spcBef>
              <a:buFont typeface="Wingdings" panose="05000000000000000000" pitchFamily="2" charset="2"/>
              <a:buChar char="v"/>
            </a:pPr>
            <a:r>
              <a:rPr lang="is-IS" sz="1800" dirty="0" smtClean="0"/>
              <a:t>Óljós, en afar mikilvæg tengsl við umræðu um menntun annars vegar og samskipti (</a:t>
            </a:r>
            <a:r>
              <a:rPr lang="is-IS" sz="1800" dirty="0" err="1" smtClean="0"/>
              <a:t>communication</a:t>
            </a:r>
            <a:r>
              <a:rPr lang="is-IS" sz="1800" dirty="0" smtClean="0"/>
              <a:t>) hins vegar og mikilvægi læsis í því samhengi</a:t>
            </a:r>
            <a:endParaRPr lang="is-IS" sz="1800" dirty="0"/>
          </a:p>
          <a:p>
            <a:pPr marL="0" indent="0" eaLnBrk="1" hangingPunct="1">
              <a:spcBef>
                <a:spcPts val="1200"/>
              </a:spcBef>
              <a:buNone/>
            </a:pPr>
            <a:r>
              <a:rPr lang="is-IS" sz="1800" dirty="0" smtClean="0"/>
              <a:t>Í umræðu um menntamál almennt </a:t>
            </a:r>
            <a:r>
              <a:rPr lang="is-IS" sz="1800" dirty="0" err="1" smtClean="0"/>
              <a:t>sárvantar</a:t>
            </a:r>
            <a:r>
              <a:rPr lang="is-IS" sz="1800" dirty="0" smtClean="0"/>
              <a:t> tvennt að mínu mati og ég </a:t>
            </a:r>
            <a:r>
              <a:rPr lang="is-IS" sz="1800" dirty="0" err="1" smtClean="0"/>
              <a:t>nöldra</a:t>
            </a:r>
            <a:r>
              <a:rPr lang="is-IS" sz="1800" dirty="0" smtClean="0"/>
              <a:t> um það þriðja</a:t>
            </a:r>
            <a:endParaRPr lang="is-IS" sz="1800" dirty="0"/>
          </a:p>
          <a:p>
            <a:pPr marL="342900" indent="-342900" eaLnBrk="1" hangingPunct="1">
              <a:spcBef>
                <a:spcPts val="1200"/>
              </a:spcBef>
              <a:buFont typeface="+mj-lt"/>
              <a:buAutoNum type="arabicPeriod"/>
            </a:pPr>
            <a:r>
              <a:rPr lang="is-IS" sz="1800" u="sng" dirty="0" smtClean="0"/>
              <a:t>Umræðu um tungumálin </a:t>
            </a:r>
            <a:r>
              <a:rPr lang="is-IS" sz="1800" dirty="0" smtClean="0"/>
              <a:t>(</a:t>
            </a:r>
            <a:r>
              <a:rPr lang="is-IS" sz="1800" dirty="0" err="1" smtClean="0"/>
              <a:t>tjáningartækin</a:t>
            </a:r>
            <a:r>
              <a:rPr lang="is-IS" sz="1800" dirty="0" smtClean="0"/>
              <a:t>) og mikilvægi þeirra í samskiptum okkar, hvert annað og þá </a:t>
            </a:r>
            <a:r>
              <a:rPr lang="is-IS" sz="1800" dirty="0" err="1" smtClean="0"/>
              <a:t>ólíku</a:t>
            </a:r>
            <a:r>
              <a:rPr lang="is-IS" sz="1800" dirty="0" smtClean="0"/>
              <a:t> heima sem við viljum vera í tengslum við (t.d. heima menningar og þekkingar). Að mínu mati eiga tungumál að vera sjálfstæð verkefni, sem þjóna margvíslegum tilgangi og þjónusta þeirra við lestur og læsi á að vera mikilvæg aukageta. </a:t>
            </a:r>
          </a:p>
          <a:p>
            <a:pPr marL="342900" indent="-342900" eaLnBrk="1" hangingPunct="1">
              <a:spcBef>
                <a:spcPts val="1200"/>
              </a:spcBef>
              <a:buFont typeface="+mj-lt"/>
              <a:buAutoNum type="arabicPeriod"/>
            </a:pPr>
            <a:r>
              <a:rPr lang="is-IS" sz="1800" u="sng" dirty="0" smtClean="0"/>
              <a:t>Sífellda umræðu um markmið menntunar </a:t>
            </a:r>
            <a:r>
              <a:rPr lang="is-IS" sz="1800" dirty="0" smtClean="0"/>
              <a:t>og í kjölfarið inntak hennar. Þetta ætti að breytast meira en marga grunar. Ég er á því að samskipti eigi að hafa algjöran forgang og </a:t>
            </a:r>
            <a:r>
              <a:rPr lang="is-IS" sz="1800" dirty="0" err="1" smtClean="0"/>
              <a:t>þ.a.l</a:t>
            </a:r>
            <a:r>
              <a:rPr lang="is-IS" sz="1800" dirty="0" smtClean="0"/>
              <a:t>. samskiptamálin (tungumálin) og leiðirnar (einkum lestur), af hvaða tagi sem þau eru.</a:t>
            </a:r>
          </a:p>
          <a:p>
            <a:pPr marL="342900" indent="-342900" eaLnBrk="1" hangingPunct="1">
              <a:spcBef>
                <a:spcPts val="1200"/>
              </a:spcBef>
              <a:buFont typeface="+mj-lt"/>
              <a:buAutoNum type="arabicPeriod"/>
            </a:pPr>
            <a:r>
              <a:rPr lang="is-IS" sz="1800" dirty="0" smtClean="0"/>
              <a:t>Í gamla daga var talað um að </a:t>
            </a:r>
            <a:r>
              <a:rPr lang="is-IS" sz="1800" dirty="0" err="1" smtClean="0"/>
              <a:t>læra</a:t>
            </a:r>
            <a:r>
              <a:rPr lang="is-IS" sz="1800" dirty="0" smtClean="0"/>
              <a:t> stærðfræði, eða ná tökum á henni eða hafa vald á henni, eða þekkja og geta beitt vísindalegri aðferð, jafnvel geta gagnrýnt hana. En nú er talað um að vera stærðfræði- og vísindalæs. Mér er ekki ljóst hve mikið vinnst.  </a:t>
            </a:r>
          </a:p>
          <a:p>
            <a:pPr eaLnBrk="1" hangingPunct="1">
              <a:spcBef>
                <a:spcPts val="1200"/>
              </a:spcBef>
            </a:pPr>
            <a:endParaRPr lang="en-GB" sz="1600" dirty="0" smtClean="0"/>
          </a:p>
        </p:txBody>
      </p:sp>
      <p:sp>
        <p:nvSpPr>
          <p:cNvPr id="9" name="Síðufótarstaðgengill 8"/>
          <p:cNvSpPr>
            <a:spLocks noGrp="1"/>
          </p:cNvSpPr>
          <p:nvPr>
            <p:ph type="ftr" sz="quarter" idx="11"/>
          </p:nvPr>
        </p:nvSpPr>
        <p:spPr/>
        <p:txBody>
          <a:bodyPr/>
          <a:lstStyle/>
          <a:p>
            <a:pPr>
              <a:defRPr/>
            </a:pPr>
            <a:r>
              <a:rPr lang="es-ES" dirty="0" smtClean="0"/>
              <a:t>MVS </a:t>
            </a:r>
            <a:r>
              <a:rPr lang="es-ES" dirty="0" err="1" smtClean="0"/>
              <a:t>Fjölbreyttar</a:t>
            </a:r>
            <a:r>
              <a:rPr lang="es-ES" dirty="0" smtClean="0"/>
              <a:t> </a:t>
            </a:r>
            <a:r>
              <a:rPr lang="es-ES" dirty="0" err="1" smtClean="0"/>
              <a:t>leiðir</a:t>
            </a:r>
            <a:r>
              <a:rPr lang="es-ES" dirty="0" smtClean="0"/>
              <a:t> </a:t>
            </a:r>
            <a:r>
              <a:rPr lang="es-ES" dirty="0" err="1" smtClean="0"/>
              <a:t>til</a:t>
            </a:r>
            <a:r>
              <a:rPr lang="es-ES" dirty="0" smtClean="0"/>
              <a:t> </a:t>
            </a:r>
            <a:r>
              <a:rPr lang="es-ES" dirty="0" err="1" smtClean="0"/>
              <a:t>læsis</a:t>
            </a:r>
            <a:r>
              <a:rPr lang="es-ES" dirty="0" smtClean="0"/>
              <a:t>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19</a:t>
            </a:fld>
            <a:endParaRPr lang="en-US" dirty="0"/>
          </a:p>
        </p:txBody>
      </p:sp>
    </p:spTree>
    <p:extLst>
      <p:ext uri="{BB962C8B-B14F-4D97-AF65-F5344CB8AC3E}">
        <p14:creationId xmlns:p14="http://schemas.microsoft.com/office/powerpoint/2010/main" val="211621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p:cNvSpPr>
          <p:nvPr>
            <p:ph type="ctrTitle"/>
          </p:nvPr>
        </p:nvSpPr>
        <p:spPr>
          <a:xfrm>
            <a:off x="10732" y="378392"/>
            <a:ext cx="3779913" cy="2114503"/>
          </a:xfrm>
        </p:spPr>
        <p:txBody>
          <a:bodyPr/>
          <a:lstStyle/>
          <a:p>
            <a:r>
              <a:rPr lang="en-GB" sz="3200" dirty="0"/>
              <a:t/>
            </a:r>
            <a:br>
              <a:rPr lang="en-GB" sz="3200" dirty="0"/>
            </a:br>
            <a:r>
              <a:rPr lang="is-IS" sz="2800" b="1" dirty="0" smtClean="0">
                <a:solidFill>
                  <a:srgbClr val="00B050"/>
                </a:solidFill>
              </a:rPr>
              <a:t>Ráðstefna - Fjölbreyttar leiðir til læsis </a:t>
            </a:r>
            <a:br>
              <a:rPr lang="is-IS" sz="2800" b="1" dirty="0" smtClean="0">
                <a:solidFill>
                  <a:srgbClr val="00B050"/>
                </a:solidFill>
              </a:rPr>
            </a:br>
            <a:endParaRPr lang="is-IS" sz="2800" b="1" dirty="0">
              <a:solidFill>
                <a:srgbClr val="00B050"/>
              </a:solidFill>
            </a:endParaRPr>
          </a:p>
        </p:txBody>
      </p:sp>
      <p:sp>
        <p:nvSpPr>
          <p:cNvPr id="2052" name="Rectangle 3"/>
          <p:cNvSpPr>
            <a:spLocks noGrp="1"/>
          </p:cNvSpPr>
          <p:nvPr>
            <p:ph type="subTitle" idx="1"/>
          </p:nvPr>
        </p:nvSpPr>
        <p:spPr>
          <a:xfrm>
            <a:off x="539552" y="3501008"/>
            <a:ext cx="7992888" cy="2304256"/>
          </a:xfrm>
        </p:spPr>
        <p:txBody>
          <a:bodyPr/>
          <a:lstStyle/>
          <a:p>
            <a:r>
              <a:rPr lang="is-IS" sz="2400" b="1" i="1" dirty="0" smtClean="0">
                <a:solidFill>
                  <a:srgbClr val="0070C0"/>
                </a:solidFill>
                <a:latin typeface="+mj-lt"/>
              </a:rPr>
              <a:t>Lestur, læsi, skilningur, tjáning, færni (hæfni), mál</a:t>
            </a:r>
          </a:p>
          <a:p>
            <a:r>
              <a:rPr lang="is-IS" sz="2800" b="1" i="1" dirty="0" smtClean="0">
                <a:solidFill>
                  <a:srgbClr val="0070C0"/>
                </a:solidFill>
                <a:latin typeface="+mj-lt"/>
              </a:rPr>
              <a:t>Samskipti - menntun</a:t>
            </a:r>
          </a:p>
          <a:p>
            <a:endParaRPr lang="en-GB" sz="1600" dirty="0" smtClean="0">
              <a:cs typeface="Arial" charset="0"/>
            </a:endParaRPr>
          </a:p>
          <a:p>
            <a:r>
              <a:rPr lang="en-GB" sz="1600" dirty="0" smtClean="0">
                <a:cs typeface="Arial" charset="0"/>
              </a:rPr>
              <a:t>Jón </a:t>
            </a:r>
            <a:r>
              <a:rPr lang="en-GB" sz="1600" dirty="0">
                <a:cs typeface="Arial" charset="0"/>
              </a:rPr>
              <a:t>Torfi </a:t>
            </a:r>
            <a:r>
              <a:rPr lang="en-GB" sz="1600" dirty="0" smtClean="0">
                <a:cs typeface="Arial" charset="0"/>
              </a:rPr>
              <a:t>Jónasson </a:t>
            </a:r>
          </a:p>
          <a:p>
            <a:r>
              <a:rPr lang="is-IS" sz="1600" dirty="0" smtClean="0">
                <a:cs typeface="Arial" charset="0"/>
              </a:rPr>
              <a:t>Kennaradeild Menntavísindasviðs HÍ</a:t>
            </a:r>
            <a:endParaRPr lang="en-GB" sz="1600" dirty="0">
              <a:cs typeface="Arial" charset="0"/>
            </a:endParaRPr>
          </a:p>
          <a:p>
            <a:r>
              <a:rPr lang="en-GB" sz="1600" u="sng" dirty="0">
                <a:cs typeface="Arial" charset="0"/>
                <a:hlinkClick r:id="rId3"/>
              </a:rPr>
              <a:t>jtj@hi.is</a:t>
            </a:r>
            <a:endParaRPr lang="is-IS" sz="1600" dirty="0">
              <a:cs typeface="Arial" charset="0"/>
            </a:endParaRPr>
          </a:p>
        </p:txBody>
      </p:sp>
      <p:sp>
        <p:nvSpPr>
          <p:cNvPr id="9" name="Rectangle 2"/>
          <p:cNvSpPr txBox="1">
            <a:spLocks/>
          </p:cNvSpPr>
          <p:nvPr/>
        </p:nvSpPr>
        <p:spPr bwMode="auto">
          <a:xfrm>
            <a:off x="5077912" y="1286072"/>
            <a:ext cx="4054433" cy="1815358"/>
          </a:xfrm>
          <a:prstGeom prst="rect">
            <a:avLst/>
          </a:prstGeom>
          <a:noFill/>
          <a:ln w="9525">
            <a:noFill/>
            <a:miter lim="800000"/>
            <a:headEnd/>
            <a:tailEnd/>
          </a:ln>
        </p:spPr>
        <p:txBody>
          <a:bodyPr vert="horz" wrap="square" lIns="81582" tIns="40791" rIns="81582" bIns="40791" numCol="1" anchor="ctr" anchorCtr="0" compatLnSpc="1">
            <a:prstTxWarp prst="textNoShape">
              <a:avLst/>
            </a:prstTxWarp>
          </a:bodyPr>
          <a:lstStyle>
            <a:lvl1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pitchFamily="34" charset="0"/>
              </a:defRPr>
            </a:lvl1pPr>
            <a:lvl2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2pPr>
            <a:lvl3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3pPr>
            <a:lvl4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4pPr>
            <a:lvl5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5pPr>
            <a:lvl6pPr marL="453644" algn="ctr" defTabSz="453644" rtl="0" fontAlgn="base">
              <a:spcBef>
                <a:spcPct val="0"/>
              </a:spcBef>
              <a:spcAft>
                <a:spcPct val="0"/>
              </a:spcAft>
              <a:defRPr sz="3800">
                <a:solidFill>
                  <a:schemeClr val="tx1"/>
                </a:solidFill>
                <a:latin typeface="Calibri" pitchFamily="34" charset="0"/>
              </a:defRPr>
            </a:lvl6pPr>
            <a:lvl7pPr marL="907290" algn="ctr" defTabSz="453644" rtl="0" fontAlgn="base">
              <a:spcBef>
                <a:spcPct val="0"/>
              </a:spcBef>
              <a:spcAft>
                <a:spcPct val="0"/>
              </a:spcAft>
              <a:defRPr sz="3800">
                <a:solidFill>
                  <a:schemeClr val="tx1"/>
                </a:solidFill>
                <a:latin typeface="Calibri" pitchFamily="34" charset="0"/>
              </a:defRPr>
            </a:lvl7pPr>
            <a:lvl8pPr marL="1360932" algn="ctr" defTabSz="453644" rtl="0" fontAlgn="base">
              <a:spcBef>
                <a:spcPct val="0"/>
              </a:spcBef>
              <a:spcAft>
                <a:spcPct val="0"/>
              </a:spcAft>
              <a:defRPr sz="3800">
                <a:solidFill>
                  <a:schemeClr val="tx1"/>
                </a:solidFill>
                <a:latin typeface="Calibri" pitchFamily="34" charset="0"/>
              </a:defRPr>
            </a:lvl8pPr>
            <a:lvl9pPr marL="1814578" algn="ctr" defTabSz="453644" rtl="0" fontAlgn="base">
              <a:spcBef>
                <a:spcPct val="0"/>
              </a:spcBef>
              <a:spcAft>
                <a:spcPct val="0"/>
              </a:spcAft>
              <a:defRPr sz="3800">
                <a:solidFill>
                  <a:schemeClr val="tx1"/>
                </a:solidFill>
                <a:latin typeface="Calibri" pitchFamily="34" charset="0"/>
              </a:defRPr>
            </a:lvl9pPr>
          </a:lstStyle>
          <a:p>
            <a:r>
              <a:rPr lang="is-IS" sz="1800" dirty="0" smtClean="0">
                <a:solidFill>
                  <a:srgbClr val="00B050"/>
                </a:solidFill>
                <a:latin typeface="+mj-lt"/>
              </a:rPr>
              <a:t>Fimmtudaginn 8. september 2016 </a:t>
            </a:r>
          </a:p>
          <a:p>
            <a:r>
              <a:rPr lang="is-IS" sz="1800" dirty="0" smtClean="0">
                <a:solidFill>
                  <a:srgbClr val="00B050"/>
                </a:solidFill>
                <a:latin typeface="+mj-lt"/>
              </a:rPr>
              <a:t>kl. 8:30-12:30</a:t>
            </a:r>
            <a:endParaRPr lang="is-IS" sz="1800" b="0" dirty="0" smtClean="0">
              <a:solidFill>
                <a:srgbClr val="00B050"/>
              </a:solidFill>
              <a:latin typeface="+mj-lt"/>
            </a:endParaRPr>
          </a:p>
          <a:p>
            <a:r>
              <a:rPr lang="is-IS" sz="1800" dirty="0" smtClean="0">
                <a:solidFill>
                  <a:srgbClr val="00B050"/>
                </a:solidFill>
                <a:latin typeface="+mj-lt"/>
              </a:rPr>
              <a:t>Menntavísindasviði HÍ</a:t>
            </a:r>
            <a:endParaRPr lang="is-IS" sz="1800" b="0" kern="0" dirty="0">
              <a:solidFill>
                <a:srgbClr val="00B050"/>
              </a:solidFill>
              <a:latin typeface="+mj-lt"/>
            </a:endParaRPr>
          </a:p>
        </p:txBody>
      </p:sp>
    </p:spTree>
    <p:extLst>
      <p:ext uri="{BB962C8B-B14F-4D97-AF65-F5344CB8AC3E}">
        <p14:creationId xmlns:p14="http://schemas.microsoft.com/office/powerpoint/2010/main" val="4141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is-IS" sz="2800" dirty="0" smtClean="0"/>
              <a:t>Alþjóðlegur dagur læsis 50. ára</a:t>
            </a:r>
            <a:endParaRPr lang="is-IS" sz="1600" dirty="0" smtClean="0"/>
          </a:p>
        </p:txBody>
      </p:sp>
      <p:sp>
        <p:nvSpPr>
          <p:cNvPr id="16386" name="Rectangle 3"/>
          <p:cNvSpPr>
            <a:spLocks noGrp="1"/>
          </p:cNvSpPr>
          <p:nvPr>
            <p:ph type="body" idx="1"/>
          </p:nvPr>
        </p:nvSpPr>
        <p:spPr>
          <a:xfrm>
            <a:off x="251521" y="1600201"/>
            <a:ext cx="8446392" cy="4421087"/>
          </a:xfrm>
        </p:spPr>
        <p:txBody>
          <a:bodyPr/>
          <a:lstStyle/>
          <a:p>
            <a:pPr eaLnBrk="1" hangingPunct="1">
              <a:spcBef>
                <a:spcPts val="1800"/>
              </a:spcBef>
            </a:pPr>
            <a:endParaRPr lang="is-IS" sz="1800" smtClean="0"/>
          </a:p>
          <a:p>
            <a:pPr eaLnBrk="1" hangingPunct="1">
              <a:spcBef>
                <a:spcPts val="1800"/>
              </a:spcBef>
            </a:pPr>
            <a:r>
              <a:rPr lang="is-IS" sz="1800" smtClean="0"/>
              <a:t>Baldur </a:t>
            </a:r>
            <a:r>
              <a:rPr lang="is-IS" sz="1800" dirty="0" smtClean="0"/>
              <a:t>Sigurðsson segir í góðum </a:t>
            </a:r>
            <a:r>
              <a:rPr lang="is-IS" sz="1800" dirty="0" smtClean="0">
                <a:hlinkClick r:id="rId3"/>
              </a:rPr>
              <a:t>pistli um læsi á Lesvefnum </a:t>
            </a:r>
            <a:r>
              <a:rPr lang="is-IS" sz="1800" dirty="0" smtClean="0"/>
              <a:t>að það </a:t>
            </a:r>
            <a:r>
              <a:rPr lang="is-IS" sz="1800" dirty="0" err="1" smtClean="0"/>
              <a:t>sé</a:t>
            </a:r>
            <a:r>
              <a:rPr lang="is-IS" sz="1800" dirty="0" smtClean="0"/>
              <a:t> „ljóst </a:t>
            </a:r>
            <a:r>
              <a:rPr lang="is-IS" sz="1800" dirty="0"/>
              <a:t>að hugtak sem getur merkt nánast hvað sem er verður gagnslaust í allri umræðu og dregur athyglina frá því sem hlýtur að vera kjarni hugtaksins, að geta notað tungumálið á virkan hátt til skilnings og sköpunar</a:t>
            </a:r>
            <a:r>
              <a:rPr lang="is-IS" sz="1800" dirty="0" smtClean="0"/>
              <a:t>.“</a:t>
            </a:r>
          </a:p>
          <a:p>
            <a:pPr eaLnBrk="1" hangingPunct="1">
              <a:spcBef>
                <a:spcPts val="1800"/>
              </a:spcBef>
            </a:pPr>
            <a:r>
              <a:rPr lang="is-IS" sz="1800" dirty="0"/>
              <a:t>Viðurkennum hver margbrotið þetta mikilvæga verkefni er, m.a. </a:t>
            </a:r>
            <a:r>
              <a:rPr lang="is-IS" sz="1800"/>
              <a:t>með því að halda til haga meginmarkmiðum menntunar, mikilvægi tungumálsins sem við reiðum okkur á og hve fjölþættu verki við verðum að sinna</a:t>
            </a:r>
            <a:r>
              <a:rPr lang="is-IS" sz="1800" smtClean="0"/>
              <a:t>. Kannski er veigamesti þáttur læsis að rækta virðingu fyrir tungumálinu, ekki síst fyrir því hvernig við fagfólk tölum um verkefni okkar.</a:t>
            </a:r>
            <a:endParaRPr lang="is-IS" sz="1800"/>
          </a:p>
        </p:txBody>
      </p:sp>
      <p:sp>
        <p:nvSpPr>
          <p:cNvPr id="9" name="Síðufótarstaðgengill 8"/>
          <p:cNvSpPr>
            <a:spLocks noGrp="1"/>
          </p:cNvSpPr>
          <p:nvPr>
            <p:ph type="ftr" sz="quarter" idx="11"/>
          </p:nvPr>
        </p:nvSpPr>
        <p:spPr/>
        <p:txBody>
          <a:bodyPr/>
          <a:lstStyle/>
          <a:p>
            <a:pPr>
              <a:defRPr/>
            </a:pPr>
            <a:r>
              <a:rPr lang="es-ES" smtClean="0"/>
              <a:t>MVS Fjölbreyttar leiðir til læsis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20</a:t>
            </a:fld>
            <a:endParaRPr lang="en-US" dirty="0"/>
          </a:p>
        </p:txBody>
      </p:sp>
    </p:spTree>
    <p:extLst>
      <p:ext uri="{BB962C8B-B14F-4D97-AF65-F5344CB8AC3E}">
        <p14:creationId xmlns:p14="http://schemas.microsoft.com/office/powerpoint/2010/main" val="26698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p:cNvSpPr>
          <p:nvPr>
            <p:ph type="body" idx="1"/>
          </p:nvPr>
        </p:nvSpPr>
        <p:spPr>
          <a:xfrm>
            <a:off x="179512" y="1916832"/>
            <a:ext cx="4330824" cy="1512168"/>
          </a:xfrm>
        </p:spPr>
        <p:txBody>
          <a:bodyPr/>
          <a:lstStyle/>
          <a:p>
            <a:pPr marL="0" indent="0" eaLnBrk="1" hangingPunct="1">
              <a:spcBef>
                <a:spcPts val="1800"/>
              </a:spcBef>
              <a:buNone/>
            </a:pPr>
            <a:r>
              <a:rPr lang="is-IS" sz="4000" dirty="0" smtClean="0">
                <a:solidFill>
                  <a:srgbClr val="0070C0"/>
                </a:solidFill>
              </a:rPr>
              <a:t>Kærar þakkir fyrir áheyrnina</a:t>
            </a:r>
            <a:endParaRPr lang="is-IS" sz="4000" dirty="0">
              <a:solidFill>
                <a:srgbClr val="0070C0"/>
              </a:solidFill>
            </a:endParaRPr>
          </a:p>
          <a:p>
            <a:pPr eaLnBrk="1" hangingPunct="1">
              <a:spcBef>
                <a:spcPts val="1800"/>
              </a:spcBef>
            </a:pPr>
            <a:endParaRPr lang="is-IS" sz="2400" dirty="0" smtClean="0"/>
          </a:p>
          <a:p>
            <a:pPr eaLnBrk="1" hangingPunct="1">
              <a:spcBef>
                <a:spcPts val="1800"/>
              </a:spcBef>
              <a:buNone/>
            </a:pPr>
            <a:endParaRPr lang="is-IS" sz="2400" dirty="0" smtClean="0"/>
          </a:p>
          <a:p>
            <a:pPr eaLnBrk="1" hangingPunct="1">
              <a:spcBef>
                <a:spcPts val="1800"/>
              </a:spcBef>
            </a:pPr>
            <a:endParaRPr lang="is-IS" sz="2400" dirty="0" smtClean="0"/>
          </a:p>
          <a:p>
            <a:pPr eaLnBrk="1" hangingPunct="1"/>
            <a:endParaRPr lang="is-IS" sz="2400" dirty="0" smtClean="0"/>
          </a:p>
          <a:p>
            <a:pPr eaLnBrk="1" hangingPunct="1"/>
            <a:endParaRPr lang="is-IS" sz="2400" dirty="0" smtClean="0"/>
          </a:p>
          <a:p>
            <a:pPr eaLnBrk="1" hangingPunct="1"/>
            <a:endParaRPr lang="is-IS" sz="2400" dirty="0" smtClean="0"/>
          </a:p>
          <a:p>
            <a:pPr eaLnBrk="1" hangingPunct="1"/>
            <a:endParaRPr lang="is-IS" sz="2400" dirty="0" smtClean="0"/>
          </a:p>
          <a:p>
            <a:pPr eaLnBrk="1" hangingPunct="1"/>
            <a:endParaRPr lang="is-IS" sz="2400" dirty="0" smtClean="0"/>
          </a:p>
          <a:p>
            <a:pPr eaLnBrk="1" hangingPunct="1">
              <a:buFont typeface="Arial" charset="0"/>
              <a:buNone/>
            </a:pPr>
            <a:endParaRPr lang="en-GB" sz="2400" dirty="0" smtClean="0"/>
          </a:p>
          <a:p>
            <a:pPr eaLnBrk="1" hangingPunct="1"/>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p:txBody>
      </p:sp>
      <p:sp>
        <p:nvSpPr>
          <p:cNvPr id="9" name="Síðufótarstaðgengill 8"/>
          <p:cNvSpPr>
            <a:spLocks noGrp="1"/>
          </p:cNvSpPr>
          <p:nvPr>
            <p:ph type="ftr" sz="quarter" idx="11"/>
          </p:nvPr>
        </p:nvSpPr>
        <p:spPr/>
        <p:txBody>
          <a:bodyPr/>
          <a:lstStyle/>
          <a:p>
            <a:pPr>
              <a:defRPr/>
            </a:pPr>
            <a:r>
              <a:rPr lang="es-ES" smtClean="0"/>
              <a:t>MVS Fjölbreyttar leiðir til læsis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21</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283968" y="2420888"/>
            <a:ext cx="4104025" cy="3078019"/>
          </a:xfrm>
          <a:prstGeom prst="rect">
            <a:avLst/>
          </a:prstGeom>
          <a:noFill/>
          <a:ln w="9525">
            <a:noFill/>
            <a:miter lim="800000"/>
            <a:headEnd/>
            <a:tailEnd/>
          </a:ln>
        </p:spPr>
      </p:pic>
    </p:spTree>
    <p:extLst>
      <p:ext uri="{BB962C8B-B14F-4D97-AF65-F5344CB8AC3E}">
        <p14:creationId xmlns:p14="http://schemas.microsoft.com/office/powerpoint/2010/main" val="2092910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is-IS" sz="2800" dirty="0" smtClean="0"/>
              <a:t>Alþjóðlegur dagur læsis 50. ára</a:t>
            </a:r>
            <a:endParaRPr lang="is-IS" sz="1600" dirty="0" smtClean="0"/>
          </a:p>
        </p:txBody>
      </p:sp>
      <p:sp>
        <p:nvSpPr>
          <p:cNvPr id="16386" name="Rectangle 3"/>
          <p:cNvSpPr>
            <a:spLocks noGrp="1"/>
          </p:cNvSpPr>
          <p:nvPr>
            <p:ph type="body" idx="1"/>
          </p:nvPr>
        </p:nvSpPr>
        <p:spPr>
          <a:xfrm>
            <a:off x="251521" y="1600201"/>
            <a:ext cx="8446392" cy="4421087"/>
          </a:xfrm>
        </p:spPr>
        <p:txBody>
          <a:bodyPr/>
          <a:lstStyle/>
          <a:p>
            <a:pPr marL="0" indent="0" eaLnBrk="1" hangingPunct="1">
              <a:spcBef>
                <a:spcPts val="1800"/>
              </a:spcBef>
              <a:buNone/>
            </a:pPr>
            <a:endParaRPr lang="is-IS" sz="2000" dirty="0" smtClean="0"/>
          </a:p>
          <a:p>
            <a:pPr eaLnBrk="1" hangingPunct="1">
              <a:spcBef>
                <a:spcPts val="1800"/>
              </a:spcBef>
            </a:pPr>
            <a:r>
              <a:rPr lang="is-IS" sz="1800" dirty="0" smtClean="0"/>
              <a:t>UNESCO og alþjóðasamfélagið hefur ætíð sett læsi - </a:t>
            </a:r>
            <a:r>
              <a:rPr lang="is-IS" sz="1800" dirty="0" err="1" smtClean="0"/>
              <a:t>literacy</a:t>
            </a:r>
            <a:r>
              <a:rPr lang="is-IS" sz="1800" dirty="0" smtClean="0"/>
              <a:t> í brennidepil</a:t>
            </a:r>
          </a:p>
          <a:p>
            <a:pPr lvl="1" eaLnBrk="1" hangingPunct="1">
              <a:spcBef>
                <a:spcPts val="1800"/>
              </a:spcBef>
            </a:pPr>
            <a:r>
              <a:rPr lang="is-IS" sz="1600" dirty="0" smtClean="0"/>
              <a:t>Áratugur læsis 2003-2012, skilgreindur af UNESCO</a:t>
            </a:r>
          </a:p>
          <a:p>
            <a:pPr lvl="1" eaLnBrk="1" hangingPunct="1">
              <a:spcBef>
                <a:spcPts val="1800"/>
              </a:spcBef>
            </a:pPr>
            <a:r>
              <a:rPr lang="is-IS" sz="1600" dirty="0" smtClean="0"/>
              <a:t>Metnaðarfullu 15 </a:t>
            </a:r>
            <a:r>
              <a:rPr lang="is-IS" sz="1600" dirty="0"/>
              <a:t>ára verkefni </a:t>
            </a:r>
            <a:r>
              <a:rPr lang="en-US" sz="1600" dirty="0" smtClean="0"/>
              <a:t>“The </a:t>
            </a:r>
            <a:r>
              <a:rPr lang="en-US" sz="1600" dirty="0"/>
              <a:t>Global Alliance for Literacy (GAL</a:t>
            </a:r>
            <a:r>
              <a:rPr lang="en-US" sz="1600" dirty="0" smtClean="0"/>
              <a:t>)”,</a:t>
            </a:r>
            <a:r>
              <a:rPr lang="is-IS" sz="1600" dirty="0" smtClean="0"/>
              <a:t> stýrt frá UNESCO „</a:t>
            </a:r>
            <a:r>
              <a:rPr lang="en-GB" sz="1600" dirty="0" smtClean="0"/>
              <a:t>Institute for Lifelong Learning” </a:t>
            </a:r>
            <a:r>
              <a:rPr lang="is-IS" sz="1600" dirty="0" smtClean="0"/>
              <a:t>verður formlega hleypt af stokkum 8. september 2016 </a:t>
            </a:r>
          </a:p>
          <a:p>
            <a:pPr lvl="1" eaLnBrk="1" hangingPunct="1">
              <a:spcBef>
                <a:spcPts val="1800"/>
              </a:spcBef>
            </a:pPr>
            <a:r>
              <a:rPr lang="is-IS" sz="1600" dirty="0" smtClean="0"/>
              <a:t>Athuga að áhersla á læsi á alþjóðavettvangi er engu síður fyrir fullorðna en börn, að sumu leyti enn frekar </a:t>
            </a:r>
          </a:p>
          <a:p>
            <a:pPr eaLnBrk="1" hangingPunct="1">
              <a:spcBef>
                <a:spcPts val="1800"/>
              </a:spcBef>
            </a:pPr>
            <a:r>
              <a:rPr lang="is-IS" sz="1800" dirty="0" smtClean="0"/>
              <a:t>Hér á landi hefur áhersla á læsi ætíð verið mikil, bæði í kennslu og rannsóknum. Sumir muna eftir </a:t>
            </a:r>
            <a:r>
              <a:rPr lang="is-IS" sz="1800" dirty="0" err="1" smtClean="0"/>
              <a:t>Harboe</a:t>
            </a:r>
            <a:r>
              <a:rPr lang="is-IS" sz="1800" dirty="0" smtClean="0"/>
              <a:t> og ýmsum tilskipunum frá fyrri tíð um lestur. Með áherslu í nýju námskránni, með virkri þátttöku í PISA og ekki síst með Hvítbókinni og því sem henni fylgdi er ljóst hvílíkan forgang þetta verkefni hefur. </a:t>
            </a:r>
          </a:p>
        </p:txBody>
      </p:sp>
      <p:sp>
        <p:nvSpPr>
          <p:cNvPr id="9" name="Síðufótarstaðgengill 8"/>
          <p:cNvSpPr>
            <a:spLocks noGrp="1"/>
          </p:cNvSpPr>
          <p:nvPr>
            <p:ph type="ftr" sz="quarter" idx="11"/>
          </p:nvPr>
        </p:nvSpPr>
        <p:spPr/>
        <p:txBody>
          <a:bodyPr/>
          <a:lstStyle/>
          <a:p>
            <a:pPr>
              <a:defRPr/>
            </a:pPr>
            <a:r>
              <a:rPr lang="es-ES" smtClean="0"/>
              <a:t>MVS Fjölbreyttar leiðir til læsis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3</a:t>
            </a:fld>
            <a:endParaRPr lang="en-US" dirty="0"/>
          </a:p>
        </p:txBody>
      </p:sp>
    </p:spTree>
    <p:extLst>
      <p:ext uri="{BB962C8B-B14F-4D97-AF65-F5344CB8AC3E}">
        <p14:creationId xmlns:p14="http://schemas.microsoft.com/office/powerpoint/2010/main" val="148349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gradFill>
            <a:gsLst>
              <a:gs pos="0">
                <a:srgbClr val="00B050"/>
              </a:gs>
              <a:gs pos="100000">
                <a:schemeClr val="accent1">
                  <a:lumMod val="30000"/>
                  <a:lumOff val="70000"/>
                </a:schemeClr>
              </a:gs>
            </a:gsLst>
          </a:gradFill>
        </p:spPr>
        <p:txBody>
          <a:bodyPr/>
          <a:lstStyle/>
          <a:p>
            <a:pPr eaLnBrk="1" hangingPunct="1"/>
            <a:r>
              <a:rPr lang="is-IS" sz="2000" dirty="0" smtClean="0"/>
              <a:t>Um hvað snýst málið? </a:t>
            </a:r>
            <a:br>
              <a:rPr lang="is-IS" sz="2000" dirty="0" smtClean="0"/>
            </a:br>
            <a:r>
              <a:rPr lang="is-IS" sz="2000" dirty="0" smtClean="0"/>
              <a:t>Að bera virðingu fyrir menntun og skólastarfi </a:t>
            </a:r>
          </a:p>
        </p:txBody>
      </p:sp>
      <p:sp>
        <p:nvSpPr>
          <p:cNvPr id="16386" name="Rectangle 3"/>
          <p:cNvSpPr>
            <a:spLocks noGrp="1"/>
          </p:cNvSpPr>
          <p:nvPr>
            <p:ph type="body" idx="1"/>
          </p:nvPr>
        </p:nvSpPr>
        <p:spPr>
          <a:xfrm>
            <a:off x="251521" y="1600201"/>
            <a:ext cx="8892480" cy="4421087"/>
          </a:xfrm>
        </p:spPr>
        <p:txBody>
          <a:bodyPr/>
          <a:lstStyle/>
          <a:p>
            <a:pPr marL="0" indent="0" eaLnBrk="1" hangingPunct="1">
              <a:spcBef>
                <a:spcPts val="1800"/>
              </a:spcBef>
              <a:buNone/>
            </a:pPr>
            <a:r>
              <a:rPr lang="is-IS" sz="2000" dirty="0" smtClean="0"/>
              <a:t>Áminning Paul </a:t>
            </a:r>
            <a:r>
              <a:rPr lang="is-IS" sz="2000" dirty="0" err="1" smtClean="0"/>
              <a:t>Standish</a:t>
            </a:r>
            <a:r>
              <a:rPr lang="is-IS" sz="2000" dirty="0" smtClean="0"/>
              <a:t>, sbr. ECER ráðstefnuna í </a:t>
            </a:r>
            <a:r>
              <a:rPr lang="is-IS" sz="2000" dirty="0" err="1" smtClean="0"/>
              <a:t>Dyflini</a:t>
            </a:r>
            <a:r>
              <a:rPr lang="is-IS" sz="2000" dirty="0" smtClean="0"/>
              <a:t> í fyrra mánuði</a:t>
            </a:r>
          </a:p>
          <a:p>
            <a:pPr marL="0" indent="0" eaLnBrk="1" hangingPunct="1">
              <a:spcBef>
                <a:spcPts val="1800"/>
              </a:spcBef>
              <a:buNone/>
            </a:pPr>
            <a:r>
              <a:rPr lang="is-IS" sz="2000" dirty="0" smtClean="0"/>
              <a:t>Minnir um margt á málflutning Gert </a:t>
            </a:r>
            <a:r>
              <a:rPr lang="is-IS" sz="2000" dirty="0" err="1" smtClean="0"/>
              <a:t>Biesta</a:t>
            </a:r>
            <a:endParaRPr lang="is-IS" sz="2000" dirty="0" smtClean="0"/>
          </a:p>
          <a:p>
            <a:pPr marL="0" indent="0" eaLnBrk="1" hangingPunct="1">
              <a:spcBef>
                <a:spcPts val="1800"/>
              </a:spcBef>
              <a:buNone/>
            </a:pPr>
            <a:r>
              <a:rPr lang="is-IS" sz="2000" dirty="0" smtClean="0"/>
              <a:t>(Undir áhrifum af allri „reform“ umræðunni, </a:t>
            </a:r>
            <a:r>
              <a:rPr lang="is-IS" sz="2000" dirty="0" err="1" smtClean="0"/>
              <a:t>Hattie</a:t>
            </a:r>
            <a:r>
              <a:rPr lang="is-IS" sz="2000" dirty="0" smtClean="0"/>
              <a:t> og „</a:t>
            </a:r>
            <a:r>
              <a:rPr lang="is-IS" sz="2000" dirty="0" err="1" smtClean="0"/>
              <a:t>what</a:t>
            </a:r>
            <a:r>
              <a:rPr lang="is-IS" sz="2000" dirty="0" smtClean="0"/>
              <a:t> </a:t>
            </a:r>
            <a:r>
              <a:rPr lang="is-IS" sz="2000" dirty="0" err="1" smtClean="0"/>
              <a:t>works</a:t>
            </a:r>
            <a:r>
              <a:rPr lang="is-IS" sz="2000" dirty="0" smtClean="0"/>
              <a:t>“, „best </a:t>
            </a:r>
            <a:r>
              <a:rPr lang="is-IS" sz="2000" dirty="0" err="1" smtClean="0"/>
              <a:t>practice</a:t>
            </a:r>
            <a:r>
              <a:rPr lang="is-IS" sz="2000" dirty="0" smtClean="0"/>
              <a:t>“, og „</a:t>
            </a:r>
            <a:r>
              <a:rPr lang="is-IS" sz="2000" dirty="0" err="1" smtClean="0"/>
              <a:t>evidence-based</a:t>
            </a:r>
            <a:r>
              <a:rPr lang="is-IS" sz="2000" dirty="0" smtClean="0"/>
              <a:t>“, ….)</a:t>
            </a:r>
          </a:p>
          <a:p>
            <a:pPr marL="0" indent="0" eaLnBrk="1" hangingPunct="1">
              <a:spcBef>
                <a:spcPts val="1800"/>
              </a:spcBef>
              <a:buNone/>
            </a:pPr>
            <a:r>
              <a:rPr lang="is-IS" sz="2000" dirty="0" smtClean="0"/>
              <a:t>Úr mörgum áttum koma áskoranir um að staldra við og gæta þess að ganga ekki á vald klisja eða ganga í metnaðarfullum ákafa til liðs við lítið grundaðar hugmyndir og gleyma hugsanlega alveg að tala um menntun eða tilgang skólastarfsins. </a:t>
            </a:r>
          </a:p>
          <a:p>
            <a:pPr marL="0" indent="0" eaLnBrk="1" hangingPunct="1">
              <a:spcBef>
                <a:spcPts val="1800"/>
              </a:spcBef>
              <a:buNone/>
            </a:pPr>
            <a:r>
              <a:rPr lang="is-IS" sz="2000" dirty="0" smtClean="0"/>
              <a:t>Hugtakið læsi hefur á undanförnum árum verið sett í æðsta sess skólastarfs. Sú staða gerir miklar kröfur til okkar um að höndla það af virðingu og alúð og tryggja að það þjóni skólastarfinu og þar með menntun ungs fólks. </a:t>
            </a:r>
          </a:p>
          <a:p>
            <a:pPr marL="0" indent="0" eaLnBrk="1" hangingPunct="1">
              <a:spcBef>
                <a:spcPts val="1800"/>
              </a:spcBef>
              <a:buNone/>
            </a:pPr>
            <a:endParaRPr lang="is-IS" sz="2000" dirty="0"/>
          </a:p>
          <a:p>
            <a:pPr marL="0" indent="0" eaLnBrk="1" hangingPunct="1">
              <a:spcBef>
                <a:spcPts val="1800"/>
              </a:spcBef>
              <a:buNone/>
            </a:pPr>
            <a:endParaRPr lang="is-IS" sz="2000" dirty="0" smtClean="0"/>
          </a:p>
          <a:p>
            <a:pPr marL="0" indent="0" eaLnBrk="1" hangingPunct="1">
              <a:spcBef>
                <a:spcPts val="1800"/>
              </a:spcBef>
              <a:buNone/>
            </a:pPr>
            <a:endParaRPr lang="is-IS" sz="2000" dirty="0" smtClean="0"/>
          </a:p>
          <a:p>
            <a:pPr marL="0" indent="0" eaLnBrk="1" hangingPunct="1">
              <a:spcBef>
                <a:spcPts val="1800"/>
              </a:spcBef>
              <a:buNone/>
            </a:pPr>
            <a:endParaRPr lang="is-IS" sz="2000" dirty="0" smtClean="0"/>
          </a:p>
        </p:txBody>
      </p:sp>
      <p:sp>
        <p:nvSpPr>
          <p:cNvPr id="9" name="Síðufótarstaðgengill 8"/>
          <p:cNvSpPr>
            <a:spLocks noGrp="1"/>
          </p:cNvSpPr>
          <p:nvPr>
            <p:ph type="ftr" sz="quarter" idx="11"/>
          </p:nvPr>
        </p:nvSpPr>
        <p:spPr/>
        <p:txBody>
          <a:bodyPr/>
          <a:lstStyle/>
          <a:p>
            <a:pPr>
              <a:defRPr/>
            </a:pPr>
            <a:r>
              <a:rPr lang="is-IS" dirty="0" smtClean="0"/>
              <a:t>MVS Fjölbreyttar leiðir til læsis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4</a:t>
            </a:fld>
            <a:endParaRPr lang="en-US" dirty="0"/>
          </a:p>
        </p:txBody>
      </p:sp>
    </p:spTree>
    <p:extLst>
      <p:ext uri="{BB962C8B-B14F-4D97-AF65-F5344CB8AC3E}">
        <p14:creationId xmlns:p14="http://schemas.microsoft.com/office/powerpoint/2010/main" val="108335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gradFill>
            <a:gsLst>
              <a:gs pos="0">
                <a:srgbClr val="00B050"/>
              </a:gs>
              <a:gs pos="100000">
                <a:schemeClr val="accent1">
                  <a:lumMod val="30000"/>
                  <a:lumOff val="70000"/>
                </a:schemeClr>
              </a:gs>
            </a:gsLst>
            <a:lin ang="5400000" scaled="1"/>
          </a:gradFill>
        </p:spPr>
        <p:txBody>
          <a:bodyPr/>
          <a:lstStyle/>
          <a:p>
            <a:pPr eaLnBrk="1" hangingPunct="1"/>
            <a:r>
              <a:rPr lang="is-IS" sz="2000" dirty="0" smtClean="0"/>
              <a:t>Um hvað snýst málið? </a:t>
            </a:r>
            <a:br>
              <a:rPr lang="is-IS" sz="2000" dirty="0" smtClean="0"/>
            </a:br>
            <a:r>
              <a:rPr lang="is-IS" sz="2000" dirty="0" smtClean="0"/>
              <a:t>Nokkrar flækjur sem gagnlegt er að greiða úr </a:t>
            </a:r>
          </a:p>
        </p:txBody>
      </p:sp>
      <p:sp>
        <p:nvSpPr>
          <p:cNvPr id="16386" name="Rectangle 3"/>
          <p:cNvSpPr>
            <a:spLocks noGrp="1"/>
          </p:cNvSpPr>
          <p:nvPr>
            <p:ph type="body" idx="1"/>
          </p:nvPr>
        </p:nvSpPr>
        <p:spPr>
          <a:xfrm>
            <a:off x="251521" y="1600201"/>
            <a:ext cx="8892480" cy="4421087"/>
          </a:xfrm>
        </p:spPr>
        <p:txBody>
          <a:bodyPr/>
          <a:lstStyle/>
          <a:p>
            <a:pPr eaLnBrk="1" hangingPunct="1">
              <a:spcBef>
                <a:spcPts val="1200"/>
              </a:spcBef>
            </a:pPr>
            <a:r>
              <a:rPr lang="is-IS" sz="1800" dirty="0" smtClean="0"/>
              <a:t>Mjög </a:t>
            </a:r>
            <a:r>
              <a:rPr lang="is-IS" sz="1800" dirty="0" err="1" smtClean="0"/>
              <a:t>ólík</a:t>
            </a:r>
            <a:r>
              <a:rPr lang="is-IS" sz="1800" dirty="0" smtClean="0"/>
              <a:t> merking orðanna læsi – </a:t>
            </a:r>
            <a:r>
              <a:rPr lang="is-IS" sz="1800" dirty="0" err="1" smtClean="0"/>
              <a:t>literacy</a:t>
            </a:r>
            <a:r>
              <a:rPr lang="is-IS" sz="1800" dirty="0" smtClean="0"/>
              <a:t> í </a:t>
            </a:r>
            <a:r>
              <a:rPr lang="is-IS" sz="1800" dirty="0" err="1" smtClean="0"/>
              <a:t>ólíkum</a:t>
            </a:r>
            <a:r>
              <a:rPr lang="is-IS" sz="1800" dirty="0" smtClean="0"/>
              <a:t> tungumálum. </a:t>
            </a:r>
            <a:r>
              <a:rPr lang="is-IS" sz="1800" dirty="0" err="1" smtClean="0"/>
              <a:t>Ótrúlega</a:t>
            </a:r>
            <a:r>
              <a:rPr lang="is-IS" sz="1800" dirty="0" smtClean="0"/>
              <a:t> margslungin umræða</a:t>
            </a:r>
          </a:p>
          <a:p>
            <a:pPr eaLnBrk="1" hangingPunct="1">
              <a:spcBef>
                <a:spcPts val="1200"/>
              </a:spcBef>
            </a:pPr>
            <a:r>
              <a:rPr lang="is-IS" sz="1800" dirty="0" smtClean="0"/>
              <a:t>Ensk merking hefur ráðið mestu, en á ensku hefur orðið „</a:t>
            </a:r>
            <a:r>
              <a:rPr lang="is-IS" sz="1800" dirty="0" err="1" smtClean="0"/>
              <a:t>literacy</a:t>
            </a:r>
            <a:r>
              <a:rPr lang="is-IS" sz="1800" dirty="0" smtClean="0"/>
              <a:t>“ líka margar </a:t>
            </a:r>
            <a:r>
              <a:rPr lang="is-IS" sz="1800" dirty="0" err="1" smtClean="0"/>
              <a:t>gjörólíkar</a:t>
            </a:r>
            <a:r>
              <a:rPr lang="is-IS" sz="1800" dirty="0" smtClean="0"/>
              <a:t> merkingar</a:t>
            </a:r>
          </a:p>
          <a:p>
            <a:pPr eaLnBrk="1" hangingPunct="1">
              <a:spcBef>
                <a:spcPts val="1200"/>
              </a:spcBef>
            </a:pPr>
            <a:r>
              <a:rPr lang="is-IS" sz="1800" dirty="0" smtClean="0"/>
              <a:t>Einnig hefur merking orðsins breyst í tímans rás (sbr. breyttar skilgreiningar OECD-PISA)</a:t>
            </a:r>
          </a:p>
          <a:p>
            <a:pPr eaLnBrk="1" hangingPunct="1">
              <a:spcBef>
                <a:spcPts val="1200"/>
              </a:spcBef>
            </a:pPr>
            <a:r>
              <a:rPr lang="is-IS" sz="1800" dirty="0" smtClean="0"/>
              <a:t>Munur á íslenska læsi og enska </a:t>
            </a:r>
            <a:r>
              <a:rPr lang="is-IS" sz="1800" dirty="0" err="1" smtClean="0"/>
              <a:t>literacy</a:t>
            </a:r>
            <a:r>
              <a:rPr lang="is-IS" sz="1800" dirty="0" smtClean="0"/>
              <a:t>, og sérstök tengsl hugtakanna lestur og læsi á íslensku; hér hefur líka orðið áherslubreyting, sennilega einkum vegna enskra áhrifa</a:t>
            </a:r>
          </a:p>
          <a:p>
            <a:pPr eaLnBrk="1" hangingPunct="1">
              <a:spcBef>
                <a:spcPts val="1200"/>
              </a:spcBef>
            </a:pPr>
            <a:r>
              <a:rPr lang="is-IS" sz="1800" dirty="0" err="1" smtClean="0"/>
              <a:t>Ólíkar</a:t>
            </a:r>
            <a:r>
              <a:rPr lang="is-IS" sz="1800" dirty="0" smtClean="0"/>
              <a:t> áherslur á munnlega og bóklega menningu</a:t>
            </a:r>
          </a:p>
          <a:p>
            <a:pPr eaLnBrk="1" hangingPunct="1">
              <a:spcBef>
                <a:spcPts val="1200"/>
              </a:spcBef>
            </a:pPr>
            <a:r>
              <a:rPr lang="is-IS" sz="1800" dirty="0" smtClean="0"/>
              <a:t>Vandi við </a:t>
            </a:r>
            <a:r>
              <a:rPr lang="is-IS" sz="1800" dirty="0" err="1" smtClean="0"/>
              <a:t>smættun</a:t>
            </a:r>
            <a:r>
              <a:rPr lang="is-IS" sz="1800" dirty="0" smtClean="0"/>
              <a:t> hugtaksins, læsi - eða </a:t>
            </a:r>
            <a:r>
              <a:rPr lang="is-IS" sz="1800" dirty="0" err="1" smtClean="0"/>
              <a:t>literacy</a:t>
            </a:r>
            <a:r>
              <a:rPr lang="is-IS" sz="1800" dirty="0" smtClean="0"/>
              <a:t>, en algjör nauðsyn hennar engu að síður, sbr. heiti málþingsins</a:t>
            </a:r>
          </a:p>
          <a:p>
            <a:pPr eaLnBrk="1" hangingPunct="1">
              <a:spcBef>
                <a:spcPts val="1200"/>
              </a:spcBef>
            </a:pPr>
            <a:r>
              <a:rPr lang="is-IS" sz="1800" dirty="0" smtClean="0"/>
              <a:t>Óljós, en afar mikilvæg tengsl við umræðu um menntun annars vegar og samskipti (</a:t>
            </a:r>
            <a:r>
              <a:rPr lang="is-IS" sz="1800" dirty="0" err="1" smtClean="0"/>
              <a:t>communication</a:t>
            </a:r>
            <a:r>
              <a:rPr lang="is-IS" sz="1800" dirty="0" smtClean="0"/>
              <a:t>) hins vegar og mikilvægi læsis í því samhengi</a:t>
            </a:r>
          </a:p>
          <a:p>
            <a:pPr marL="0" indent="0" eaLnBrk="1" hangingPunct="1">
              <a:spcBef>
                <a:spcPts val="1800"/>
              </a:spcBef>
              <a:buNone/>
            </a:pPr>
            <a:endParaRPr lang="is-IS" sz="2000" dirty="0" smtClean="0"/>
          </a:p>
          <a:p>
            <a:pPr marL="0" indent="0" eaLnBrk="1" hangingPunct="1">
              <a:spcBef>
                <a:spcPts val="1800"/>
              </a:spcBef>
              <a:buNone/>
            </a:pPr>
            <a:endParaRPr lang="en-GB" sz="1600" dirty="0" smtClean="0"/>
          </a:p>
        </p:txBody>
      </p:sp>
      <p:sp>
        <p:nvSpPr>
          <p:cNvPr id="9" name="Síðufótarstaðgengill 8"/>
          <p:cNvSpPr>
            <a:spLocks noGrp="1"/>
          </p:cNvSpPr>
          <p:nvPr>
            <p:ph type="ftr" sz="quarter" idx="11"/>
          </p:nvPr>
        </p:nvSpPr>
        <p:spPr/>
        <p:txBody>
          <a:bodyPr/>
          <a:lstStyle/>
          <a:p>
            <a:pPr>
              <a:defRPr/>
            </a:pPr>
            <a:r>
              <a:rPr lang="es-ES" dirty="0" smtClean="0"/>
              <a:t>MVS </a:t>
            </a:r>
            <a:r>
              <a:rPr lang="es-ES" dirty="0" err="1" smtClean="0"/>
              <a:t>Fjölbreyttar</a:t>
            </a:r>
            <a:r>
              <a:rPr lang="es-ES" dirty="0" smtClean="0"/>
              <a:t> </a:t>
            </a:r>
            <a:r>
              <a:rPr lang="es-ES" dirty="0" err="1" smtClean="0"/>
              <a:t>leiðir</a:t>
            </a:r>
            <a:r>
              <a:rPr lang="es-ES" dirty="0" smtClean="0"/>
              <a:t> </a:t>
            </a:r>
            <a:r>
              <a:rPr lang="es-ES" dirty="0" err="1" smtClean="0"/>
              <a:t>til</a:t>
            </a:r>
            <a:r>
              <a:rPr lang="es-ES" dirty="0" smtClean="0"/>
              <a:t> </a:t>
            </a:r>
            <a:r>
              <a:rPr lang="es-ES" dirty="0" err="1" smtClean="0"/>
              <a:t>læsis</a:t>
            </a:r>
            <a:r>
              <a:rPr lang="es-ES" dirty="0" smtClean="0"/>
              <a:t>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5</a:t>
            </a:fld>
            <a:endParaRPr lang="en-US" dirty="0"/>
          </a:p>
        </p:txBody>
      </p:sp>
    </p:spTree>
    <p:extLst>
      <p:ext uri="{BB962C8B-B14F-4D97-AF65-F5344CB8AC3E}">
        <p14:creationId xmlns:p14="http://schemas.microsoft.com/office/powerpoint/2010/main" val="38171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gradFill>
            <a:gsLst>
              <a:gs pos="0">
                <a:srgbClr val="00B050"/>
              </a:gs>
              <a:gs pos="100000">
                <a:schemeClr val="accent1">
                  <a:lumMod val="30000"/>
                  <a:lumOff val="70000"/>
                </a:schemeClr>
              </a:gs>
            </a:gsLst>
          </a:gradFill>
        </p:spPr>
        <p:txBody>
          <a:bodyPr/>
          <a:lstStyle/>
          <a:p>
            <a:pPr eaLnBrk="1" hangingPunct="1"/>
            <a:r>
              <a:rPr lang="is-IS" sz="2000" dirty="0" smtClean="0"/>
              <a:t>Um hvað snýst málið? </a:t>
            </a:r>
            <a:br>
              <a:rPr lang="is-IS" sz="2000" dirty="0" smtClean="0"/>
            </a:br>
            <a:r>
              <a:rPr lang="is-IS" sz="2000" dirty="0" smtClean="0"/>
              <a:t>Nokkrar flækjur sem gagnlegt er að greiða úr </a:t>
            </a:r>
          </a:p>
        </p:txBody>
      </p:sp>
      <p:sp>
        <p:nvSpPr>
          <p:cNvPr id="16386" name="Rectangle 3"/>
          <p:cNvSpPr>
            <a:spLocks noGrp="1"/>
          </p:cNvSpPr>
          <p:nvPr>
            <p:ph type="body" idx="1"/>
          </p:nvPr>
        </p:nvSpPr>
        <p:spPr>
          <a:xfrm>
            <a:off x="251521" y="1600201"/>
            <a:ext cx="7963792" cy="4421087"/>
          </a:xfrm>
        </p:spPr>
        <p:txBody>
          <a:bodyPr/>
          <a:lstStyle/>
          <a:p>
            <a:pPr eaLnBrk="1" hangingPunct="1">
              <a:spcBef>
                <a:spcPts val="1200"/>
              </a:spcBef>
              <a:buFont typeface="Wingdings" panose="05000000000000000000" pitchFamily="2" charset="2"/>
              <a:buChar char="v"/>
            </a:pPr>
            <a:r>
              <a:rPr lang="is-IS" sz="1800" dirty="0" smtClean="0"/>
              <a:t>Mjög </a:t>
            </a:r>
            <a:r>
              <a:rPr lang="is-IS" sz="1800" dirty="0" err="1" smtClean="0"/>
              <a:t>ólík</a:t>
            </a:r>
            <a:r>
              <a:rPr lang="is-IS" sz="1800" dirty="0" smtClean="0"/>
              <a:t> merking orðanna læsi – </a:t>
            </a:r>
            <a:r>
              <a:rPr lang="is-IS" sz="1800" dirty="0" err="1" smtClean="0"/>
              <a:t>literacy</a:t>
            </a:r>
            <a:r>
              <a:rPr lang="is-IS" sz="1800" dirty="0" smtClean="0"/>
              <a:t> í </a:t>
            </a:r>
            <a:r>
              <a:rPr lang="is-IS" sz="1800" dirty="0" err="1" smtClean="0"/>
              <a:t>ólíkum</a:t>
            </a:r>
            <a:r>
              <a:rPr lang="is-IS" sz="1800" dirty="0" smtClean="0"/>
              <a:t> tungumálum. </a:t>
            </a:r>
            <a:r>
              <a:rPr lang="is-IS" sz="1800" dirty="0" err="1" smtClean="0"/>
              <a:t>Ótrúlega</a:t>
            </a:r>
            <a:r>
              <a:rPr lang="is-IS" sz="1800" dirty="0" smtClean="0"/>
              <a:t> margslungin umræða (sjá kafla 6 í UNESCO, 2005, </a:t>
            </a:r>
            <a:r>
              <a:rPr lang="is-IS" sz="1800" dirty="0" err="1" smtClean="0"/>
              <a:t>Understandings</a:t>
            </a:r>
            <a:r>
              <a:rPr lang="is-IS" sz="1800" dirty="0" smtClean="0"/>
              <a:t> of </a:t>
            </a:r>
            <a:r>
              <a:rPr lang="is-IS" sz="1800" dirty="0" err="1" smtClean="0"/>
              <a:t>literacy</a:t>
            </a:r>
            <a:r>
              <a:rPr lang="is-IS" sz="1800" dirty="0" smtClean="0"/>
              <a:t>).</a:t>
            </a:r>
          </a:p>
          <a:p>
            <a:pPr marL="0" indent="0" eaLnBrk="1" hangingPunct="1">
              <a:spcBef>
                <a:spcPts val="1200"/>
              </a:spcBef>
              <a:buNone/>
            </a:pPr>
            <a:r>
              <a:rPr lang="is-IS" sz="1800" dirty="0" smtClean="0"/>
              <a:t>(Box 6.8, </a:t>
            </a:r>
            <a:r>
              <a:rPr lang="is-IS" sz="1800" dirty="0" err="1" smtClean="0"/>
              <a:t>Table</a:t>
            </a:r>
            <a:r>
              <a:rPr lang="is-IS" sz="1800" dirty="0" smtClean="0"/>
              <a:t> 6.1)</a:t>
            </a:r>
            <a:endParaRPr lang="is-IS" sz="1800" dirty="0"/>
          </a:p>
          <a:p>
            <a:pPr eaLnBrk="1" hangingPunct="1">
              <a:spcBef>
                <a:spcPts val="1200"/>
              </a:spcBef>
            </a:pPr>
            <a:r>
              <a:rPr lang="is-IS" sz="1800" dirty="0" smtClean="0"/>
              <a:t>Stundum miðað við skólagöngu – ár í skóla (jafnvel að þeir sem hafa ekki gengið í skóla séu </a:t>
            </a:r>
            <a:r>
              <a:rPr lang="is-IS" sz="1800" dirty="0" err="1" smtClean="0"/>
              <a:t>illiterate</a:t>
            </a:r>
            <a:r>
              <a:rPr lang="is-IS" sz="1800" dirty="0" smtClean="0"/>
              <a:t>, þótt þeir geti lesið og skrifað)</a:t>
            </a:r>
          </a:p>
          <a:p>
            <a:pPr eaLnBrk="1" hangingPunct="1">
              <a:spcBef>
                <a:spcPts val="1200"/>
              </a:spcBef>
            </a:pPr>
            <a:r>
              <a:rPr lang="is-IS" sz="1800" dirty="0" smtClean="0"/>
              <a:t>Stundum miðað við þjóðtunguna, óháð því hvort fólk sé fluglæst og skrifandi á annarri tungu</a:t>
            </a:r>
          </a:p>
          <a:p>
            <a:pPr eaLnBrk="1" hangingPunct="1">
              <a:spcBef>
                <a:spcPts val="1200"/>
              </a:spcBef>
            </a:pPr>
            <a:r>
              <a:rPr lang="is-IS" sz="1800" dirty="0" smtClean="0"/>
              <a:t>Stundum aðeins lestur, stundum bæði lestur og ritun</a:t>
            </a:r>
          </a:p>
          <a:p>
            <a:pPr eaLnBrk="1" hangingPunct="1">
              <a:spcBef>
                <a:spcPts val="1200"/>
              </a:spcBef>
            </a:pPr>
            <a:r>
              <a:rPr lang="is-IS" sz="1800" dirty="0" smtClean="0"/>
              <a:t>Stundum miðað við einfaldar setningar</a:t>
            </a:r>
          </a:p>
          <a:p>
            <a:pPr eaLnBrk="1" hangingPunct="1">
              <a:spcBef>
                <a:spcPts val="1200"/>
              </a:spcBef>
            </a:pPr>
            <a:r>
              <a:rPr lang="is-IS" sz="1800" dirty="0" smtClean="0"/>
              <a:t>…  </a:t>
            </a:r>
          </a:p>
          <a:p>
            <a:pPr eaLnBrk="1" hangingPunct="1">
              <a:spcBef>
                <a:spcPts val="1200"/>
              </a:spcBef>
            </a:pPr>
            <a:endParaRPr lang="is-IS" sz="1800" dirty="0" smtClean="0"/>
          </a:p>
          <a:p>
            <a:pPr eaLnBrk="1" hangingPunct="1">
              <a:spcBef>
                <a:spcPts val="1200"/>
              </a:spcBef>
            </a:pPr>
            <a:endParaRPr lang="is-IS" sz="1800" dirty="0" smtClean="0"/>
          </a:p>
          <a:p>
            <a:pPr marL="0" indent="0" eaLnBrk="1" hangingPunct="1">
              <a:spcBef>
                <a:spcPts val="1800"/>
              </a:spcBef>
              <a:buNone/>
            </a:pPr>
            <a:endParaRPr lang="is-IS" sz="2000" dirty="0" smtClean="0"/>
          </a:p>
          <a:p>
            <a:pPr marL="0" indent="0" eaLnBrk="1" hangingPunct="1">
              <a:spcBef>
                <a:spcPts val="1800"/>
              </a:spcBef>
              <a:buNone/>
            </a:pPr>
            <a:endParaRPr lang="en-GB" sz="1600" dirty="0" smtClean="0"/>
          </a:p>
        </p:txBody>
      </p:sp>
      <p:sp>
        <p:nvSpPr>
          <p:cNvPr id="9" name="Síðufótarstaðgengill 8"/>
          <p:cNvSpPr>
            <a:spLocks noGrp="1"/>
          </p:cNvSpPr>
          <p:nvPr>
            <p:ph type="ftr" sz="quarter" idx="11"/>
          </p:nvPr>
        </p:nvSpPr>
        <p:spPr/>
        <p:txBody>
          <a:bodyPr/>
          <a:lstStyle/>
          <a:p>
            <a:pPr>
              <a:defRPr/>
            </a:pPr>
            <a:r>
              <a:rPr lang="es-ES" dirty="0" smtClean="0"/>
              <a:t>MVS </a:t>
            </a:r>
            <a:r>
              <a:rPr lang="es-ES" dirty="0" err="1" smtClean="0"/>
              <a:t>Fjölbreyttar</a:t>
            </a:r>
            <a:r>
              <a:rPr lang="es-ES" dirty="0" smtClean="0"/>
              <a:t> </a:t>
            </a:r>
            <a:r>
              <a:rPr lang="es-ES" dirty="0" err="1" smtClean="0"/>
              <a:t>leiðir</a:t>
            </a:r>
            <a:r>
              <a:rPr lang="es-ES" dirty="0" smtClean="0"/>
              <a:t> </a:t>
            </a:r>
            <a:r>
              <a:rPr lang="es-ES" dirty="0" err="1" smtClean="0"/>
              <a:t>til</a:t>
            </a:r>
            <a:r>
              <a:rPr lang="es-ES" dirty="0" smtClean="0"/>
              <a:t> </a:t>
            </a:r>
            <a:r>
              <a:rPr lang="es-ES" dirty="0" err="1" smtClean="0"/>
              <a:t>læsis</a:t>
            </a:r>
            <a:r>
              <a:rPr lang="es-ES" dirty="0" smtClean="0"/>
              <a:t>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6</a:t>
            </a:fld>
            <a:endParaRPr lang="en-US" dirty="0"/>
          </a:p>
        </p:txBody>
      </p:sp>
    </p:spTree>
    <p:extLst>
      <p:ext uri="{BB962C8B-B14F-4D97-AF65-F5344CB8AC3E}">
        <p14:creationId xmlns:p14="http://schemas.microsoft.com/office/powerpoint/2010/main" val="3579483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gradFill>
            <a:gsLst>
              <a:gs pos="0">
                <a:srgbClr val="00B050"/>
              </a:gs>
              <a:gs pos="100000">
                <a:schemeClr val="accent1">
                  <a:lumMod val="30000"/>
                  <a:lumOff val="70000"/>
                </a:schemeClr>
              </a:gs>
            </a:gsLst>
          </a:gradFill>
        </p:spPr>
        <p:txBody>
          <a:bodyPr/>
          <a:lstStyle/>
          <a:p>
            <a:pPr eaLnBrk="1" hangingPunct="1"/>
            <a:r>
              <a:rPr lang="is-IS" sz="2000" dirty="0" smtClean="0"/>
              <a:t>Um hvað snýst málið? </a:t>
            </a:r>
            <a:br>
              <a:rPr lang="is-IS" sz="2000" dirty="0" smtClean="0"/>
            </a:br>
            <a:r>
              <a:rPr lang="is-IS" sz="2000" dirty="0" smtClean="0"/>
              <a:t>Nokkrar flækjur sem gagnlegt er að greiða úr </a:t>
            </a:r>
          </a:p>
        </p:txBody>
      </p:sp>
      <p:sp>
        <p:nvSpPr>
          <p:cNvPr id="16386" name="Rectangle 3"/>
          <p:cNvSpPr>
            <a:spLocks noGrp="1"/>
          </p:cNvSpPr>
          <p:nvPr>
            <p:ph type="body" idx="1"/>
          </p:nvPr>
        </p:nvSpPr>
        <p:spPr>
          <a:xfrm>
            <a:off x="251521" y="1600201"/>
            <a:ext cx="7963792" cy="4421087"/>
          </a:xfrm>
        </p:spPr>
        <p:txBody>
          <a:bodyPr/>
          <a:lstStyle/>
          <a:p>
            <a:pPr eaLnBrk="1" hangingPunct="1">
              <a:spcBef>
                <a:spcPts val="1200"/>
              </a:spcBef>
              <a:buFont typeface="Wingdings" panose="05000000000000000000" pitchFamily="2" charset="2"/>
              <a:buChar char="v"/>
            </a:pPr>
            <a:r>
              <a:rPr lang="is-IS" sz="1800" dirty="0" smtClean="0"/>
              <a:t>Ensk merking hefur ráðið mestu um þróun hugtaksins í alþjóðlegri umræðu, en á ensku hefur orðið „</a:t>
            </a:r>
            <a:r>
              <a:rPr lang="is-IS" sz="1800" dirty="0" err="1" smtClean="0"/>
              <a:t>literacy</a:t>
            </a:r>
            <a:r>
              <a:rPr lang="is-IS" sz="1800" dirty="0" smtClean="0"/>
              <a:t>“ líka margar </a:t>
            </a:r>
            <a:r>
              <a:rPr lang="is-IS" sz="1800" dirty="0" err="1" smtClean="0"/>
              <a:t>gjörólíkar</a:t>
            </a:r>
            <a:r>
              <a:rPr lang="is-IS" sz="1800" dirty="0" smtClean="0"/>
              <a:t> merkingar</a:t>
            </a:r>
          </a:p>
          <a:p>
            <a:pPr eaLnBrk="1" hangingPunct="1">
              <a:spcBef>
                <a:spcPts val="1200"/>
              </a:spcBef>
            </a:pPr>
            <a:endParaRPr lang="is-IS" sz="1800" dirty="0"/>
          </a:p>
          <a:p>
            <a:pPr eaLnBrk="1" hangingPunct="1">
              <a:spcBef>
                <a:spcPts val="1200"/>
              </a:spcBef>
            </a:pPr>
            <a:r>
              <a:rPr lang="is-IS" sz="1800" dirty="0" smtClean="0"/>
              <a:t>Læsi sem hæfni (</a:t>
            </a:r>
            <a:r>
              <a:rPr lang="is-IS" sz="1800" dirty="0" err="1" smtClean="0"/>
              <a:t>literacy</a:t>
            </a:r>
            <a:r>
              <a:rPr lang="is-IS" sz="1800" dirty="0" smtClean="0"/>
              <a:t> as </a:t>
            </a:r>
            <a:r>
              <a:rPr lang="is-IS" sz="1800" dirty="0" err="1" smtClean="0"/>
              <a:t>skills</a:t>
            </a:r>
            <a:r>
              <a:rPr lang="is-IS" sz="1800" dirty="0" smtClean="0"/>
              <a:t>) </a:t>
            </a:r>
          </a:p>
          <a:p>
            <a:pPr eaLnBrk="1" hangingPunct="1">
              <a:spcBef>
                <a:spcPts val="1200"/>
              </a:spcBef>
            </a:pPr>
            <a:r>
              <a:rPr lang="is-IS" sz="1800" dirty="0" smtClean="0"/>
              <a:t>Læsi sem aðstæðubundin samskipti</a:t>
            </a:r>
            <a:r>
              <a:rPr lang="is-IS" sz="1800" dirty="0"/>
              <a:t> </a:t>
            </a:r>
            <a:endParaRPr lang="is-IS" sz="1800" dirty="0" smtClean="0"/>
          </a:p>
          <a:p>
            <a:pPr eaLnBrk="1" hangingPunct="1">
              <a:spcBef>
                <a:spcPts val="1200"/>
              </a:spcBef>
            </a:pPr>
            <a:r>
              <a:rPr lang="is-IS" sz="1800" dirty="0" smtClean="0"/>
              <a:t>Læsi sem námsferli </a:t>
            </a:r>
          </a:p>
          <a:p>
            <a:pPr eaLnBrk="1" hangingPunct="1">
              <a:spcBef>
                <a:spcPts val="1200"/>
              </a:spcBef>
            </a:pPr>
            <a:r>
              <a:rPr lang="is-IS" sz="1800" dirty="0" smtClean="0"/>
              <a:t>Læsi sem texti - </a:t>
            </a:r>
            <a:r>
              <a:rPr lang="is-IS" sz="1800" dirty="0" err="1" smtClean="0"/>
              <a:t>samræða</a:t>
            </a:r>
            <a:r>
              <a:rPr lang="is-IS" sz="1800" dirty="0" smtClean="0"/>
              <a:t> </a:t>
            </a:r>
          </a:p>
          <a:p>
            <a:pPr eaLnBrk="1" hangingPunct="1">
              <a:spcBef>
                <a:spcPts val="1200"/>
              </a:spcBef>
            </a:pPr>
            <a:endParaRPr lang="is-IS" sz="1800" dirty="0"/>
          </a:p>
          <a:p>
            <a:pPr eaLnBrk="1" hangingPunct="1">
              <a:spcBef>
                <a:spcPts val="1200"/>
              </a:spcBef>
            </a:pPr>
            <a:endParaRPr lang="is-IS" sz="1800" dirty="0" smtClean="0"/>
          </a:p>
          <a:p>
            <a:pPr eaLnBrk="1" hangingPunct="1">
              <a:spcBef>
                <a:spcPts val="1200"/>
              </a:spcBef>
            </a:pPr>
            <a:endParaRPr lang="is-IS" sz="1800" dirty="0"/>
          </a:p>
          <a:p>
            <a:pPr eaLnBrk="1" hangingPunct="1">
              <a:spcBef>
                <a:spcPts val="1200"/>
              </a:spcBef>
            </a:pPr>
            <a:endParaRPr lang="en-GB" sz="1600" dirty="0"/>
          </a:p>
          <a:p>
            <a:pPr eaLnBrk="1" hangingPunct="1">
              <a:spcBef>
                <a:spcPts val="1200"/>
              </a:spcBef>
            </a:pPr>
            <a:endParaRPr lang="is-IS" sz="1800" dirty="0" smtClean="0"/>
          </a:p>
        </p:txBody>
      </p:sp>
      <p:sp>
        <p:nvSpPr>
          <p:cNvPr id="9" name="Síðufótarstaðgengill 8"/>
          <p:cNvSpPr>
            <a:spLocks noGrp="1"/>
          </p:cNvSpPr>
          <p:nvPr>
            <p:ph type="ftr" sz="quarter" idx="11"/>
          </p:nvPr>
        </p:nvSpPr>
        <p:spPr/>
        <p:txBody>
          <a:bodyPr/>
          <a:lstStyle/>
          <a:p>
            <a:pPr>
              <a:defRPr/>
            </a:pPr>
            <a:r>
              <a:rPr lang="es-ES" dirty="0" smtClean="0"/>
              <a:t>MVS </a:t>
            </a:r>
            <a:r>
              <a:rPr lang="es-ES" dirty="0" err="1" smtClean="0"/>
              <a:t>Fjölbreyttar</a:t>
            </a:r>
            <a:r>
              <a:rPr lang="es-ES" dirty="0" smtClean="0"/>
              <a:t> </a:t>
            </a:r>
            <a:r>
              <a:rPr lang="es-ES" dirty="0" err="1" smtClean="0"/>
              <a:t>leiðir</a:t>
            </a:r>
            <a:r>
              <a:rPr lang="es-ES" dirty="0" smtClean="0"/>
              <a:t> </a:t>
            </a:r>
            <a:r>
              <a:rPr lang="es-ES" dirty="0" err="1" smtClean="0"/>
              <a:t>til</a:t>
            </a:r>
            <a:r>
              <a:rPr lang="es-ES" dirty="0" smtClean="0"/>
              <a:t> </a:t>
            </a:r>
            <a:r>
              <a:rPr lang="es-ES" dirty="0" err="1" smtClean="0"/>
              <a:t>læsis</a:t>
            </a:r>
            <a:r>
              <a:rPr lang="es-ES" dirty="0" smtClean="0"/>
              <a:t>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7</a:t>
            </a:fld>
            <a:endParaRPr lang="en-US" dirty="0"/>
          </a:p>
        </p:txBody>
      </p:sp>
    </p:spTree>
    <p:extLst>
      <p:ext uri="{BB962C8B-B14F-4D97-AF65-F5344CB8AC3E}">
        <p14:creationId xmlns:p14="http://schemas.microsoft.com/office/powerpoint/2010/main" val="2178257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p:cNvSpPr>
          <p:nvPr>
            <p:ph type="body" idx="1"/>
          </p:nvPr>
        </p:nvSpPr>
        <p:spPr>
          <a:xfrm>
            <a:off x="457199" y="1600201"/>
            <a:ext cx="8240713" cy="4853135"/>
          </a:xfrm>
        </p:spPr>
        <p:txBody>
          <a:bodyPr/>
          <a:lstStyle/>
          <a:p>
            <a:pPr eaLnBrk="1" hangingPunct="1">
              <a:spcBef>
                <a:spcPts val="1800"/>
              </a:spcBef>
            </a:pPr>
            <a:endParaRPr lang="is-IS" sz="2000" dirty="0" smtClean="0"/>
          </a:p>
          <a:p>
            <a:pPr eaLnBrk="1" hangingPunct="1">
              <a:spcBef>
                <a:spcPts val="1800"/>
              </a:spcBef>
            </a:pPr>
            <a:endParaRPr lang="is-IS" sz="2000" dirty="0" smtClean="0"/>
          </a:p>
          <a:p>
            <a:pPr eaLnBrk="1" hangingPunct="1">
              <a:spcBef>
                <a:spcPts val="1800"/>
              </a:spcBef>
            </a:pPr>
            <a:endParaRPr lang="en-GB" sz="1600" dirty="0" smtClean="0"/>
          </a:p>
        </p:txBody>
      </p:sp>
      <p:sp>
        <p:nvSpPr>
          <p:cNvPr id="9" name="Síðufótarstaðgengill 8"/>
          <p:cNvSpPr>
            <a:spLocks noGrp="1"/>
          </p:cNvSpPr>
          <p:nvPr>
            <p:ph type="ftr" sz="quarter" idx="11"/>
          </p:nvPr>
        </p:nvSpPr>
        <p:spPr/>
        <p:txBody>
          <a:bodyPr/>
          <a:lstStyle/>
          <a:p>
            <a:pPr>
              <a:defRPr/>
            </a:pPr>
            <a:r>
              <a:rPr lang="es-ES" smtClean="0"/>
              <a:t>MVS Fjölbreyttar leiðir til læsis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8</a:t>
            </a:fld>
            <a:endParaRPr lang="en-US" dirty="0"/>
          </a:p>
        </p:txBody>
      </p:sp>
      <p:sp>
        <p:nvSpPr>
          <p:cNvPr id="2" name="Oval 1"/>
          <p:cNvSpPr/>
          <p:nvPr/>
        </p:nvSpPr>
        <p:spPr>
          <a:xfrm>
            <a:off x="251520" y="548680"/>
            <a:ext cx="8784976" cy="6172796"/>
          </a:xfrm>
          <a:prstGeom prst="ellipse">
            <a:avLst/>
          </a:prstGeom>
          <a:gradFill flip="none" rotWithShape="1">
            <a:gsLst>
              <a:gs pos="0">
                <a:schemeClr val="accent1">
                  <a:lumMod val="40000"/>
                  <a:lumOff val="60000"/>
                </a:schemeClr>
              </a:gs>
              <a:gs pos="100000">
                <a:srgbClr val="00B05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400" dirty="0" smtClean="0"/>
          </a:p>
        </p:txBody>
      </p:sp>
      <p:sp>
        <p:nvSpPr>
          <p:cNvPr id="5" name="TextBox 4"/>
          <p:cNvSpPr txBox="1"/>
          <p:nvPr/>
        </p:nvSpPr>
        <p:spPr>
          <a:xfrm>
            <a:off x="3275856" y="1460600"/>
            <a:ext cx="2304256" cy="4247317"/>
          </a:xfrm>
          <a:prstGeom prst="rect">
            <a:avLst/>
          </a:prstGeom>
          <a:noFill/>
        </p:spPr>
        <p:txBody>
          <a:bodyPr wrap="square" rtlCol="0">
            <a:spAutoFit/>
          </a:bodyPr>
          <a:lstStyle/>
          <a:p>
            <a:pPr algn="ctr"/>
            <a:r>
              <a:rPr lang="is-IS" dirty="0" smtClean="0">
                <a:solidFill>
                  <a:schemeClr val="bg1"/>
                </a:solidFill>
              </a:rPr>
              <a:t>Þekkja hljóð, stafi</a:t>
            </a:r>
            <a:endParaRPr lang="is-IS" dirty="0">
              <a:solidFill>
                <a:schemeClr val="bg1"/>
              </a:solidFill>
            </a:endParaRPr>
          </a:p>
          <a:p>
            <a:pPr algn="ctr"/>
            <a:r>
              <a:rPr lang="is-IS" dirty="0" smtClean="0">
                <a:solidFill>
                  <a:schemeClr val="bg1"/>
                </a:solidFill>
              </a:rPr>
              <a:t>Skilja orð, texta</a:t>
            </a:r>
          </a:p>
          <a:p>
            <a:pPr algn="ctr"/>
            <a:endParaRPr lang="is-IS" dirty="0">
              <a:solidFill>
                <a:schemeClr val="bg1"/>
              </a:solidFill>
            </a:endParaRPr>
          </a:p>
          <a:p>
            <a:pPr algn="ctr"/>
            <a:r>
              <a:rPr lang="is-IS" dirty="0" smtClean="0">
                <a:solidFill>
                  <a:schemeClr val="bg1"/>
                </a:solidFill>
              </a:rPr>
              <a:t>Lesa orð, texta</a:t>
            </a:r>
          </a:p>
          <a:p>
            <a:pPr algn="ctr"/>
            <a:endParaRPr lang="is-IS" dirty="0" smtClean="0">
              <a:solidFill>
                <a:schemeClr val="bg1"/>
              </a:solidFill>
            </a:endParaRPr>
          </a:p>
          <a:p>
            <a:pPr algn="ctr"/>
            <a:r>
              <a:rPr lang="is-IS" dirty="0" smtClean="0">
                <a:solidFill>
                  <a:srgbClr val="92D050"/>
                </a:solidFill>
              </a:rPr>
              <a:t>.</a:t>
            </a:r>
          </a:p>
          <a:p>
            <a:pPr algn="ctr"/>
            <a:r>
              <a:rPr lang="is-IS" dirty="0" smtClean="0">
                <a:solidFill>
                  <a:srgbClr val="92D050"/>
                </a:solidFill>
              </a:rPr>
              <a:t>.</a:t>
            </a:r>
          </a:p>
          <a:p>
            <a:pPr algn="ctr"/>
            <a:r>
              <a:rPr lang="is-IS" dirty="0" smtClean="0">
                <a:solidFill>
                  <a:srgbClr val="92D050"/>
                </a:solidFill>
              </a:rPr>
              <a:t>.</a:t>
            </a:r>
          </a:p>
          <a:p>
            <a:pPr algn="ctr"/>
            <a:r>
              <a:rPr lang="is-IS" dirty="0" smtClean="0">
                <a:solidFill>
                  <a:schemeClr val="bg1"/>
                </a:solidFill>
              </a:rPr>
              <a:t> </a:t>
            </a:r>
            <a:endParaRPr lang="is-IS" dirty="0">
              <a:solidFill>
                <a:schemeClr val="bg1"/>
              </a:solidFill>
            </a:endParaRPr>
          </a:p>
          <a:p>
            <a:pPr algn="ctr"/>
            <a:r>
              <a:rPr lang="is-IS" dirty="0" smtClean="0">
                <a:solidFill>
                  <a:schemeClr val="bg1"/>
                </a:solidFill>
              </a:rPr>
              <a:t>Skrifa stafi, texta</a:t>
            </a:r>
          </a:p>
          <a:p>
            <a:pPr algn="ctr"/>
            <a:endParaRPr lang="is-IS" dirty="0" smtClean="0">
              <a:solidFill>
                <a:schemeClr val="bg1"/>
              </a:solidFill>
            </a:endParaRPr>
          </a:p>
          <a:p>
            <a:pPr algn="ctr"/>
            <a:endParaRPr lang="is-IS" dirty="0">
              <a:solidFill>
                <a:schemeClr val="bg1"/>
              </a:solidFill>
            </a:endParaRPr>
          </a:p>
          <a:p>
            <a:pPr algn="ctr"/>
            <a:r>
              <a:rPr lang="is-IS" dirty="0" smtClean="0">
                <a:solidFill>
                  <a:schemeClr val="bg1"/>
                </a:solidFill>
              </a:rPr>
              <a:t>Hlusta</a:t>
            </a:r>
          </a:p>
          <a:p>
            <a:pPr algn="ctr"/>
            <a:endParaRPr lang="is-IS" dirty="0">
              <a:solidFill>
                <a:schemeClr val="bg1"/>
              </a:solidFill>
            </a:endParaRPr>
          </a:p>
          <a:p>
            <a:pPr algn="ctr"/>
            <a:r>
              <a:rPr lang="is-IS" dirty="0" smtClean="0">
                <a:solidFill>
                  <a:schemeClr val="bg1"/>
                </a:solidFill>
              </a:rPr>
              <a:t>Tala, segja sögu  </a:t>
            </a:r>
          </a:p>
        </p:txBody>
      </p:sp>
      <p:sp>
        <p:nvSpPr>
          <p:cNvPr id="10" name="TextBox 9"/>
          <p:cNvSpPr txBox="1"/>
          <p:nvPr/>
        </p:nvSpPr>
        <p:spPr>
          <a:xfrm>
            <a:off x="3275856" y="764704"/>
            <a:ext cx="2615942" cy="369332"/>
          </a:xfrm>
          <a:prstGeom prst="rect">
            <a:avLst/>
          </a:prstGeom>
          <a:noFill/>
        </p:spPr>
        <p:txBody>
          <a:bodyPr wrap="square" rtlCol="0">
            <a:spAutoFit/>
          </a:bodyPr>
          <a:lstStyle/>
          <a:p>
            <a:pPr algn="ctr"/>
            <a:r>
              <a:rPr lang="is-IS" dirty="0">
                <a:solidFill>
                  <a:schemeClr val="bg1"/>
                </a:solidFill>
              </a:rPr>
              <a:t>Læsi – </a:t>
            </a:r>
            <a:r>
              <a:rPr lang="is-IS" dirty="0" err="1" smtClean="0">
                <a:solidFill>
                  <a:schemeClr val="bg1"/>
                </a:solidFill>
              </a:rPr>
              <a:t>literacy</a:t>
            </a:r>
            <a:endParaRPr lang="is-IS" dirty="0">
              <a:solidFill>
                <a:schemeClr val="bg1"/>
              </a:solidFill>
            </a:endParaRPr>
          </a:p>
        </p:txBody>
      </p:sp>
      <p:grpSp>
        <p:nvGrpSpPr>
          <p:cNvPr id="8" name="Group 7"/>
          <p:cNvGrpSpPr/>
          <p:nvPr/>
        </p:nvGrpSpPr>
        <p:grpSpPr>
          <a:xfrm>
            <a:off x="2339752" y="1268760"/>
            <a:ext cx="4968552" cy="1584176"/>
            <a:chOff x="2555776" y="1268760"/>
            <a:chExt cx="4752528" cy="1584176"/>
          </a:xfrm>
        </p:grpSpPr>
        <p:sp>
          <p:nvSpPr>
            <p:cNvPr id="6" name="Oval 5"/>
            <p:cNvSpPr/>
            <p:nvPr/>
          </p:nvSpPr>
          <p:spPr>
            <a:xfrm>
              <a:off x="2555776" y="1268760"/>
              <a:ext cx="4752528" cy="1584176"/>
            </a:xfrm>
            <a:prstGeom prst="ellipse">
              <a:avLst/>
            </a:prstGeom>
            <a:solidFill>
              <a:schemeClr val="accent3">
                <a:alpha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s-IS"/>
            </a:p>
          </p:txBody>
        </p:sp>
        <p:sp>
          <p:nvSpPr>
            <p:cNvPr id="7" name="TextBox 6"/>
            <p:cNvSpPr txBox="1"/>
            <p:nvPr/>
          </p:nvSpPr>
          <p:spPr>
            <a:xfrm>
              <a:off x="5652120" y="1876182"/>
              <a:ext cx="1584176" cy="369332"/>
            </a:xfrm>
            <a:prstGeom prst="rect">
              <a:avLst/>
            </a:prstGeom>
            <a:noFill/>
          </p:spPr>
          <p:txBody>
            <a:bodyPr wrap="square" rtlCol="0">
              <a:spAutoFit/>
            </a:bodyPr>
            <a:lstStyle/>
            <a:p>
              <a:r>
                <a:rPr lang="is-IS" dirty="0" smtClean="0"/>
                <a:t>Lestur, læsi</a:t>
              </a:r>
              <a:endParaRPr lang="is-IS" dirty="0"/>
            </a:p>
          </p:txBody>
        </p:sp>
      </p:grpSp>
      <p:grpSp>
        <p:nvGrpSpPr>
          <p:cNvPr id="14" name="Group 13"/>
          <p:cNvGrpSpPr/>
          <p:nvPr/>
        </p:nvGrpSpPr>
        <p:grpSpPr>
          <a:xfrm>
            <a:off x="1440322" y="1131495"/>
            <a:ext cx="6696744" cy="3503415"/>
            <a:chOff x="2555776" y="1127339"/>
            <a:chExt cx="4752528" cy="1725598"/>
          </a:xfrm>
        </p:grpSpPr>
        <p:sp>
          <p:nvSpPr>
            <p:cNvPr id="15" name="Oval 14"/>
            <p:cNvSpPr/>
            <p:nvPr/>
          </p:nvSpPr>
          <p:spPr>
            <a:xfrm>
              <a:off x="2555776" y="1127339"/>
              <a:ext cx="4752528" cy="1725598"/>
            </a:xfrm>
            <a:prstGeom prst="ellipse">
              <a:avLst/>
            </a:prstGeom>
            <a:solidFill>
              <a:schemeClr val="accent3">
                <a:alpha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s-IS"/>
            </a:p>
          </p:txBody>
        </p:sp>
        <p:sp>
          <p:nvSpPr>
            <p:cNvPr id="16" name="TextBox 15"/>
            <p:cNvSpPr txBox="1"/>
            <p:nvPr/>
          </p:nvSpPr>
          <p:spPr>
            <a:xfrm>
              <a:off x="5568110" y="2238913"/>
              <a:ext cx="1584176" cy="181914"/>
            </a:xfrm>
            <a:prstGeom prst="rect">
              <a:avLst/>
            </a:prstGeom>
            <a:noFill/>
          </p:spPr>
          <p:txBody>
            <a:bodyPr wrap="square" rtlCol="0">
              <a:spAutoFit/>
            </a:bodyPr>
            <a:lstStyle/>
            <a:p>
              <a:r>
                <a:rPr lang="is-IS" dirty="0" smtClean="0"/>
                <a:t>Læsi, textalæsi</a:t>
              </a:r>
              <a:endParaRPr lang="is-IS" dirty="0"/>
            </a:p>
          </p:txBody>
        </p:sp>
      </p:grpSp>
      <p:grpSp>
        <p:nvGrpSpPr>
          <p:cNvPr id="18" name="Group 17"/>
          <p:cNvGrpSpPr/>
          <p:nvPr/>
        </p:nvGrpSpPr>
        <p:grpSpPr>
          <a:xfrm>
            <a:off x="2243997" y="4669307"/>
            <a:ext cx="5160061" cy="1584176"/>
            <a:chOff x="2449329" y="1314058"/>
            <a:chExt cx="4935711" cy="1584176"/>
          </a:xfrm>
        </p:grpSpPr>
        <p:sp>
          <p:nvSpPr>
            <p:cNvPr id="19" name="Oval 18"/>
            <p:cNvSpPr/>
            <p:nvPr/>
          </p:nvSpPr>
          <p:spPr>
            <a:xfrm>
              <a:off x="2449329" y="1314058"/>
              <a:ext cx="4752528" cy="1584176"/>
            </a:xfrm>
            <a:prstGeom prst="ellipse">
              <a:avLst/>
            </a:prstGeom>
            <a:solidFill>
              <a:schemeClr val="accent3">
                <a:alpha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s-IS"/>
            </a:p>
          </p:txBody>
        </p:sp>
        <p:sp>
          <p:nvSpPr>
            <p:cNvPr id="20" name="TextBox 19"/>
            <p:cNvSpPr txBox="1"/>
            <p:nvPr/>
          </p:nvSpPr>
          <p:spPr>
            <a:xfrm>
              <a:off x="5638566" y="1657716"/>
              <a:ext cx="1746474" cy="923330"/>
            </a:xfrm>
            <a:prstGeom prst="rect">
              <a:avLst/>
            </a:prstGeom>
            <a:noFill/>
          </p:spPr>
          <p:txBody>
            <a:bodyPr wrap="square" rtlCol="0">
              <a:spAutoFit/>
            </a:bodyPr>
            <a:lstStyle/>
            <a:p>
              <a:r>
                <a:rPr lang="is-IS" dirty="0" smtClean="0"/>
                <a:t>Læsi talaðs máls; oral </a:t>
              </a:r>
              <a:r>
                <a:rPr lang="is-IS" dirty="0" err="1" smtClean="0"/>
                <a:t>literacy</a:t>
              </a:r>
              <a:endParaRPr lang="is-IS" dirty="0"/>
            </a:p>
          </p:txBody>
        </p:sp>
      </p:grpSp>
    </p:spTree>
    <p:extLst>
      <p:ext uri="{BB962C8B-B14F-4D97-AF65-F5344CB8AC3E}">
        <p14:creationId xmlns:p14="http://schemas.microsoft.com/office/powerpoint/2010/main" val="18186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p:cNvSpPr>
          <p:nvPr>
            <p:ph type="body" idx="1"/>
          </p:nvPr>
        </p:nvSpPr>
        <p:spPr>
          <a:xfrm>
            <a:off x="457199" y="1600201"/>
            <a:ext cx="8240713" cy="4853135"/>
          </a:xfrm>
        </p:spPr>
        <p:txBody>
          <a:bodyPr/>
          <a:lstStyle/>
          <a:p>
            <a:pPr eaLnBrk="1" hangingPunct="1">
              <a:spcBef>
                <a:spcPts val="1800"/>
              </a:spcBef>
            </a:pPr>
            <a:endParaRPr lang="is-IS" sz="2000" dirty="0" smtClean="0"/>
          </a:p>
          <a:p>
            <a:pPr eaLnBrk="1" hangingPunct="1">
              <a:spcBef>
                <a:spcPts val="1800"/>
              </a:spcBef>
            </a:pPr>
            <a:endParaRPr lang="is-IS" sz="2000" dirty="0" smtClean="0"/>
          </a:p>
          <a:p>
            <a:pPr eaLnBrk="1" hangingPunct="1">
              <a:spcBef>
                <a:spcPts val="1800"/>
              </a:spcBef>
            </a:pPr>
            <a:endParaRPr lang="en-GB" sz="1600" dirty="0" smtClean="0"/>
          </a:p>
        </p:txBody>
      </p:sp>
      <p:sp>
        <p:nvSpPr>
          <p:cNvPr id="9" name="Síðufótarstaðgengill 8"/>
          <p:cNvSpPr>
            <a:spLocks noGrp="1"/>
          </p:cNvSpPr>
          <p:nvPr>
            <p:ph type="ftr" sz="quarter" idx="11"/>
          </p:nvPr>
        </p:nvSpPr>
        <p:spPr/>
        <p:txBody>
          <a:bodyPr/>
          <a:lstStyle/>
          <a:p>
            <a:pPr>
              <a:defRPr/>
            </a:pPr>
            <a:r>
              <a:rPr lang="es-ES" smtClean="0"/>
              <a:t>MVS Fjölbreyttar leiðir til læsis 8.9.2016  Jón Torfi Jónasson</a:t>
            </a:r>
            <a:endParaRPr 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9</a:t>
            </a:fld>
            <a:endParaRPr lang="en-US" dirty="0"/>
          </a:p>
        </p:txBody>
      </p:sp>
      <p:sp>
        <p:nvSpPr>
          <p:cNvPr id="2" name="Oval 1"/>
          <p:cNvSpPr/>
          <p:nvPr/>
        </p:nvSpPr>
        <p:spPr>
          <a:xfrm>
            <a:off x="251520" y="548680"/>
            <a:ext cx="8784976" cy="6172796"/>
          </a:xfrm>
          <a:prstGeom prst="ellipse">
            <a:avLst/>
          </a:prstGeom>
          <a:gradFill flip="none" rotWithShape="1">
            <a:gsLst>
              <a:gs pos="0">
                <a:schemeClr val="accent1">
                  <a:lumMod val="40000"/>
                  <a:lumOff val="60000"/>
                </a:schemeClr>
              </a:gs>
              <a:gs pos="100000">
                <a:srgbClr val="00B05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400" dirty="0" smtClean="0"/>
          </a:p>
        </p:txBody>
      </p:sp>
      <p:sp>
        <p:nvSpPr>
          <p:cNvPr id="5" name="TextBox 4"/>
          <p:cNvSpPr txBox="1"/>
          <p:nvPr/>
        </p:nvSpPr>
        <p:spPr>
          <a:xfrm>
            <a:off x="3275856" y="1460600"/>
            <a:ext cx="3024336" cy="4247317"/>
          </a:xfrm>
          <a:prstGeom prst="rect">
            <a:avLst/>
          </a:prstGeom>
          <a:noFill/>
        </p:spPr>
        <p:txBody>
          <a:bodyPr wrap="square" rtlCol="0">
            <a:spAutoFit/>
          </a:bodyPr>
          <a:lstStyle/>
          <a:p>
            <a:pPr algn="ctr"/>
            <a:r>
              <a:rPr lang="is-IS" dirty="0" smtClean="0">
                <a:solidFill>
                  <a:schemeClr val="bg1"/>
                </a:solidFill>
              </a:rPr>
              <a:t>Þekkja hljóð, stafi</a:t>
            </a:r>
            <a:endParaRPr lang="is-IS" dirty="0">
              <a:solidFill>
                <a:schemeClr val="bg1"/>
              </a:solidFill>
            </a:endParaRPr>
          </a:p>
          <a:p>
            <a:pPr algn="ctr"/>
            <a:r>
              <a:rPr lang="is-IS" dirty="0" smtClean="0">
                <a:solidFill>
                  <a:schemeClr val="bg1"/>
                </a:solidFill>
              </a:rPr>
              <a:t>Skilja orð, texta</a:t>
            </a:r>
          </a:p>
          <a:p>
            <a:pPr algn="ctr"/>
            <a:endParaRPr lang="is-IS" dirty="0">
              <a:solidFill>
                <a:schemeClr val="bg1"/>
              </a:solidFill>
            </a:endParaRPr>
          </a:p>
          <a:p>
            <a:pPr algn="ctr"/>
            <a:r>
              <a:rPr lang="is-IS" dirty="0" smtClean="0">
                <a:solidFill>
                  <a:schemeClr val="bg1"/>
                </a:solidFill>
              </a:rPr>
              <a:t>Lesa orð, texta</a:t>
            </a:r>
          </a:p>
          <a:p>
            <a:pPr algn="ctr"/>
            <a:endParaRPr lang="is-IS" dirty="0" smtClean="0">
              <a:solidFill>
                <a:schemeClr val="bg1"/>
              </a:solidFill>
            </a:endParaRPr>
          </a:p>
          <a:p>
            <a:pPr algn="ctr"/>
            <a:r>
              <a:rPr lang="is-IS" dirty="0" smtClean="0">
                <a:solidFill>
                  <a:schemeClr val="bg1"/>
                </a:solidFill>
              </a:rPr>
              <a:t>Svið </a:t>
            </a:r>
            <a:r>
              <a:rPr lang="is-IS" dirty="0" err="1" smtClean="0">
                <a:solidFill>
                  <a:schemeClr val="bg1"/>
                </a:solidFill>
              </a:rPr>
              <a:t>Blooms</a:t>
            </a:r>
            <a:r>
              <a:rPr lang="is-IS" dirty="0" smtClean="0">
                <a:solidFill>
                  <a:schemeClr val="bg1"/>
                </a:solidFill>
              </a:rPr>
              <a:t> 6+5+7</a:t>
            </a:r>
          </a:p>
          <a:p>
            <a:pPr algn="ctr"/>
            <a:r>
              <a:rPr lang="is-IS" dirty="0" smtClean="0">
                <a:solidFill>
                  <a:schemeClr val="bg1"/>
                </a:solidFill>
              </a:rPr>
              <a:t>PISA 6 stig, margir flokkar</a:t>
            </a:r>
          </a:p>
          <a:p>
            <a:pPr algn="ctr"/>
            <a:r>
              <a:rPr lang="is-IS" dirty="0" smtClean="0">
                <a:solidFill>
                  <a:schemeClr val="bg1"/>
                </a:solidFill>
              </a:rPr>
              <a:t>Yfirfærsla þekkingar</a:t>
            </a:r>
          </a:p>
          <a:p>
            <a:pPr algn="ctr"/>
            <a:r>
              <a:rPr lang="is-IS" dirty="0" smtClean="0">
                <a:solidFill>
                  <a:schemeClr val="bg1"/>
                </a:solidFill>
              </a:rPr>
              <a:t> </a:t>
            </a:r>
            <a:endParaRPr lang="is-IS" dirty="0">
              <a:solidFill>
                <a:schemeClr val="bg1"/>
              </a:solidFill>
            </a:endParaRPr>
          </a:p>
          <a:p>
            <a:pPr algn="ctr"/>
            <a:r>
              <a:rPr lang="is-IS" dirty="0" smtClean="0">
                <a:solidFill>
                  <a:schemeClr val="bg1"/>
                </a:solidFill>
              </a:rPr>
              <a:t>Skrifa stafi, texta</a:t>
            </a:r>
          </a:p>
          <a:p>
            <a:pPr algn="ctr"/>
            <a:endParaRPr lang="is-IS" dirty="0" smtClean="0">
              <a:solidFill>
                <a:schemeClr val="bg1"/>
              </a:solidFill>
            </a:endParaRPr>
          </a:p>
          <a:p>
            <a:pPr algn="ctr"/>
            <a:endParaRPr lang="is-IS" dirty="0">
              <a:solidFill>
                <a:schemeClr val="bg1"/>
              </a:solidFill>
            </a:endParaRPr>
          </a:p>
          <a:p>
            <a:pPr algn="ctr"/>
            <a:r>
              <a:rPr lang="is-IS" dirty="0" smtClean="0">
                <a:solidFill>
                  <a:schemeClr val="bg1"/>
                </a:solidFill>
              </a:rPr>
              <a:t>Hlusta</a:t>
            </a:r>
          </a:p>
          <a:p>
            <a:pPr algn="ctr"/>
            <a:endParaRPr lang="is-IS" dirty="0">
              <a:solidFill>
                <a:schemeClr val="bg1"/>
              </a:solidFill>
            </a:endParaRPr>
          </a:p>
          <a:p>
            <a:pPr algn="ctr"/>
            <a:r>
              <a:rPr lang="is-IS" dirty="0" smtClean="0">
                <a:solidFill>
                  <a:schemeClr val="bg1"/>
                </a:solidFill>
              </a:rPr>
              <a:t>Tala, segja sögu  </a:t>
            </a:r>
          </a:p>
        </p:txBody>
      </p:sp>
      <p:sp>
        <p:nvSpPr>
          <p:cNvPr id="10" name="TextBox 9"/>
          <p:cNvSpPr txBox="1"/>
          <p:nvPr/>
        </p:nvSpPr>
        <p:spPr>
          <a:xfrm>
            <a:off x="3275856" y="764704"/>
            <a:ext cx="2615942" cy="369332"/>
          </a:xfrm>
          <a:prstGeom prst="rect">
            <a:avLst/>
          </a:prstGeom>
          <a:noFill/>
        </p:spPr>
        <p:txBody>
          <a:bodyPr wrap="square" rtlCol="0">
            <a:spAutoFit/>
          </a:bodyPr>
          <a:lstStyle/>
          <a:p>
            <a:pPr algn="ctr"/>
            <a:r>
              <a:rPr lang="is-IS" dirty="0">
                <a:solidFill>
                  <a:schemeClr val="bg1"/>
                </a:solidFill>
              </a:rPr>
              <a:t>Læsi – </a:t>
            </a:r>
            <a:r>
              <a:rPr lang="is-IS" dirty="0" err="1" smtClean="0">
                <a:solidFill>
                  <a:schemeClr val="bg1"/>
                </a:solidFill>
              </a:rPr>
              <a:t>literacy</a:t>
            </a:r>
            <a:endParaRPr lang="is-IS" dirty="0">
              <a:solidFill>
                <a:schemeClr val="bg1"/>
              </a:solidFill>
            </a:endParaRPr>
          </a:p>
        </p:txBody>
      </p:sp>
      <p:sp>
        <p:nvSpPr>
          <p:cNvPr id="8" name="TextBox 7"/>
          <p:cNvSpPr txBox="1"/>
          <p:nvPr/>
        </p:nvSpPr>
        <p:spPr>
          <a:xfrm>
            <a:off x="6369109" y="1829786"/>
            <a:ext cx="1872208" cy="1477328"/>
          </a:xfrm>
          <a:prstGeom prst="rect">
            <a:avLst/>
          </a:prstGeom>
          <a:noFill/>
        </p:spPr>
        <p:txBody>
          <a:bodyPr wrap="square" rtlCol="0">
            <a:spAutoFit/>
          </a:bodyPr>
          <a:lstStyle/>
          <a:p>
            <a:pPr algn="ctr"/>
            <a:r>
              <a:rPr lang="is-IS" dirty="0" smtClean="0"/>
              <a:t>Lestur</a:t>
            </a:r>
          </a:p>
          <a:p>
            <a:pPr algn="ctr"/>
            <a:r>
              <a:rPr lang="is-IS" dirty="0" smtClean="0"/>
              <a:t>Stærðfræði </a:t>
            </a:r>
          </a:p>
          <a:p>
            <a:pPr algn="ctr"/>
            <a:r>
              <a:rPr lang="is-IS" dirty="0" smtClean="0"/>
              <a:t>Fjármál</a:t>
            </a:r>
          </a:p>
          <a:p>
            <a:pPr algn="ctr"/>
            <a:r>
              <a:rPr lang="is-IS" dirty="0" smtClean="0"/>
              <a:t>Vísindi?!</a:t>
            </a:r>
          </a:p>
          <a:p>
            <a:pPr algn="ctr"/>
            <a:r>
              <a:rPr lang="is-IS" dirty="0" smtClean="0"/>
              <a:t>….</a:t>
            </a:r>
            <a:endParaRPr lang="is-IS" dirty="0"/>
          </a:p>
        </p:txBody>
      </p:sp>
      <p:sp>
        <p:nvSpPr>
          <p:cNvPr id="12" name="TextBox 11"/>
          <p:cNvSpPr txBox="1"/>
          <p:nvPr/>
        </p:nvSpPr>
        <p:spPr>
          <a:xfrm>
            <a:off x="930424" y="1829786"/>
            <a:ext cx="1872208" cy="1200329"/>
          </a:xfrm>
          <a:prstGeom prst="rect">
            <a:avLst/>
          </a:prstGeom>
          <a:noFill/>
        </p:spPr>
        <p:txBody>
          <a:bodyPr wrap="square" rtlCol="0">
            <a:spAutoFit/>
          </a:bodyPr>
          <a:lstStyle/>
          <a:p>
            <a:pPr algn="ctr"/>
            <a:r>
              <a:rPr lang="is-IS" dirty="0" smtClean="0"/>
              <a:t>Þekkingarsvið</a:t>
            </a:r>
          </a:p>
          <a:p>
            <a:pPr algn="ctr"/>
            <a:r>
              <a:rPr lang="is-IS" dirty="0" smtClean="0"/>
              <a:t>Viðhorfa- og tilfinningasvið</a:t>
            </a:r>
          </a:p>
          <a:p>
            <a:pPr algn="ctr"/>
            <a:r>
              <a:rPr lang="is-IS" dirty="0" smtClean="0"/>
              <a:t>Leiknisvið</a:t>
            </a:r>
            <a:endParaRPr lang="is-IS" dirty="0"/>
          </a:p>
        </p:txBody>
      </p:sp>
      <p:sp>
        <p:nvSpPr>
          <p:cNvPr id="13" name="TextBox 12"/>
          <p:cNvSpPr txBox="1"/>
          <p:nvPr/>
        </p:nvSpPr>
        <p:spPr>
          <a:xfrm>
            <a:off x="930424" y="3624867"/>
            <a:ext cx="1872208" cy="1477328"/>
          </a:xfrm>
          <a:prstGeom prst="rect">
            <a:avLst/>
          </a:prstGeom>
          <a:noFill/>
        </p:spPr>
        <p:txBody>
          <a:bodyPr wrap="square" rtlCol="0">
            <a:spAutoFit/>
          </a:bodyPr>
          <a:lstStyle/>
          <a:p>
            <a:pPr algn="ctr"/>
            <a:r>
              <a:rPr lang="is-IS" dirty="0" smtClean="0"/>
              <a:t>Beita þekkingu við nýjar aðstæður; meðal helstu verkefna skóla</a:t>
            </a:r>
            <a:endParaRPr lang="is-IS" dirty="0"/>
          </a:p>
        </p:txBody>
      </p:sp>
    </p:spTree>
    <p:extLst>
      <p:ext uri="{BB962C8B-B14F-4D97-AF65-F5344CB8AC3E}">
        <p14:creationId xmlns:p14="http://schemas.microsoft.com/office/powerpoint/2010/main" val="163628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200"/>
                                  </p:iterate>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par>
                          <p:cTn id="7" fill="hold">
                            <p:stCondLst>
                              <p:cond delay="2801"/>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iterate type="lt">
                                    <p:tmAbs val="200"/>
                                  </p:iterate>
                                  <p:childTnLst>
                                    <p:set>
                                      <p:cBhvr>
                                        <p:cTn id="13" dur="1" fill="hold">
                                          <p:stCondLst>
                                            <p:cond delay="0"/>
                                          </p:stCondLst>
                                        </p:cTn>
                                        <p:tgtEl>
                                          <p:spTgt spid="5">
                                            <p:txEl>
                                              <p:pRg st="7" end="7"/>
                                            </p:txEl>
                                          </p:spTgt>
                                        </p:tgtEl>
                                        <p:attrNameLst>
                                          <p:attrName>style.visibility</p:attrName>
                                        </p:attrNameLst>
                                      </p:cBhvr>
                                      <p:to>
                                        <p:strVal val="visible"/>
                                      </p:to>
                                    </p:set>
                                  </p:childTnLst>
                                </p:cTn>
                              </p:par>
                            </p:childTnLst>
                          </p:cTn>
                        </p:par>
                        <p:par>
                          <p:cTn id="14" fill="hold">
                            <p:stCondLst>
                              <p:cond delay="3601"/>
                            </p:stCondLst>
                            <p:childTnLst>
                              <p:par>
                                <p:cTn id="15" presetID="1" presetClass="entr" presetSubtype="0" fill="hold" grpId="0" nodeType="afterEffect">
                                  <p:stCondLst>
                                    <p:cond delay="50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iterate type="lt">
                                    <p:tmAbs val="200"/>
                                  </p:iterate>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par>
                          <p:cTn id="21" fill="hold">
                            <p:stCondLst>
                              <p:cond delay="4401"/>
                            </p:stCondLst>
                            <p:childTnLst>
                              <p:par>
                                <p:cTn id="22" presetID="1" presetClass="entr" presetSubtype="0" fill="hold" grpId="0" nodeType="afterEffect">
                                  <p:stCondLst>
                                    <p:cond delay="50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17773</TotalTime>
  <Words>2072</Words>
  <Application>Microsoft Office PowerPoint</Application>
  <PresentationFormat>Sýnt á skjá (4:3)</PresentationFormat>
  <Paragraphs>262</Paragraphs>
  <Slides>21</Slides>
  <Notes>20</Notes>
  <HiddenSlides>0</HiddenSlides>
  <MMClips>0</MMClips>
  <ScaleCrop>false</ScaleCrop>
  <HeadingPairs>
    <vt:vector size="4" baseType="variant">
      <vt:variant>
        <vt:lpstr>Þema</vt:lpstr>
      </vt:variant>
      <vt:variant>
        <vt:i4>1</vt:i4>
      </vt:variant>
      <vt:variant>
        <vt:lpstr>Skyggnutitlar</vt:lpstr>
      </vt:variant>
      <vt:variant>
        <vt:i4>21</vt:i4>
      </vt:variant>
    </vt:vector>
  </HeadingPairs>
  <TitlesOfParts>
    <vt:vector size="22" baseType="lpstr">
      <vt:lpstr>1_Office Theme</vt:lpstr>
      <vt:lpstr>PowerPoint-kynning</vt:lpstr>
      <vt:lpstr> Ráðstefna - Fjölbreyttar leiðir til læsis  </vt:lpstr>
      <vt:lpstr>Alþjóðlegur dagur læsis 50. ára</vt:lpstr>
      <vt:lpstr>Um hvað snýst málið?  Að bera virðingu fyrir menntun og skólastarfi </vt:lpstr>
      <vt:lpstr>Um hvað snýst málið?  Nokkrar flækjur sem gagnlegt er að greiða úr </vt:lpstr>
      <vt:lpstr>Um hvað snýst málið?  Nokkrar flækjur sem gagnlegt er að greiða úr </vt:lpstr>
      <vt:lpstr>Um hvað snýst málið?  Nokkrar flækjur sem gagnlegt er að greiða úr </vt:lpstr>
      <vt:lpstr>PowerPoint-kynning</vt:lpstr>
      <vt:lpstr>PowerPoint-kynning</vt:lpstr>
      <vt:lpstr>Um hvað snýst málið?  Nokkrar flækjur sem gagnlegt er að greiða úr </vt:lpstr>
      <vt:lpstr>Um hvað snýst málið?  Aðalnámskráin – Læsi </vt:lpstr>
      <vt:lpstr>PISA    The 2015 four literacies: </vt:lpstr>
      <vt:lpstr>PISA    The 2015 definition of reading literacy: </vt:lpstr>
      <vt:lpstr>Um hvað snýst málið?  Nokkrar flækjur sem gagnlegt er að greiða úr </vt:lpstr>
      <vt:lpstr>Um hvað snýst málið?  Nokkrar flækjur sem gagnlegt er að greiða úr </vt:lpstr>
      <vt:lpstr>Um hvað snýst málið?  Nokkrar flækjur sem gagnlegt er að greiða úr </vt:lpstr>
      <vt:lpstr>Um hvað snýst málið?  Nokkrar flækjur sem gagnlegt er að greiða úr </vt:lpstr>
      <vt:lpstr>Um hvað snýst málið?  Von um leiðsögn??!</vt:lpstr>
      <vt:lpstr>Um hvað snýst málið?  Nokkrar flækjur sem gagnlegt er að greiða úr </vt:lpstr>
      <vt:lpstr>Alþjóðlegur dagur læsis 50. ára</vt:lpstr>
      <vt:lpstr>PowerPoint-kynning</vt:lpstr>
    </vt:vector>
  </TitlesOfParts>
  <Company>Espur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Jón Örn Guðbjartsson</dc:creator>
  <cp:lastModifiedBy>Jón Torfi Jónasson</cp:lastModifiedBy>
  <cp:revision>829</cp:revision>
  <cp:lastPrinted>2016-09-08T08:27:07Z</cp:lastPrinted>
  <dcterms:created xsi:type="dcterms:W3CDTF">2009-05-18T15:52:34Z</dcterms:created>
  <dcterms:modified xsi:type="dcterms:W3CDTF">2016-09-08T16:40:01Z</dcterms:modified>
</cp:coreProperties>
</file>