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25"/>
  </p:notesMasterIdLst>
  <p:handoutMasterIdLst>
    <p:handoutMasterId r:id="rId26"/>
  </p:handoutMasterIdLst>
  <p:sldIdLst>
    <p:sldId id="256" r:id="rId5"/>
    <p:sldId id="578" r:id="rId6"/>
    <p:sldId id="579" r:id="rId7"/>
    <p:sldId id="602" r:id="rId8"/>
    <p:sldId id="582" r:id="rId9"/>
    <p:sldId id="596" r:id="rId10"/>
    <p:sldId id="581" r:id="rId11"/>
    <p:sldId id="592" r:id="rId12"/>
    <p:sldId id="593" r:id="rId13"/>
    <p:sldId id="605" r:id="rId14"/>
    <p:sldId id="590" r:id="rId15"/>
    <p:sldId id="595" r:id="rId16"/>
    <p:sldId id="603" r:id="rId17"/>
    <p:sldId id="588" r:id="rId18"/>
    <p:sldId id="597" r:id="rId19"/>
    <p:sldId id="604" r:id="rId20"/>
    <p:sldId id="599" r:id="rId21"/>
    <p:sldId id="594" r:id="rId22"/>
    <p:sldId id="587" r:id="rId23"/>
    <p:sldId id="571" r:id="rId24"/>
  </p:sldIdLst>
  <p:sldSz cx="10177463" cy="7616825"/>
  <p:notesSz cx="6858000" cy="9945688"/>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9">
          <p15:clr>
            <a:srgbClr val="A4A3A4"/>
          </p15:clr>
        </p15:guide>
        <p15:guide id="2" pos="3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F4F"/>
    <a:srgbClr val="99FF33"/>
    <a:srgbClr val="FFFFFF"/>
    <a:srgbClr val="99F030"/>
    <a:srgbClr val="E6E6E6"/>
    <a:srgbClr val="FFFF99"/>
    <a:srgbClr val="FCB274"/>
    <a:srgbClr val="FF5050"/>
    <a:srgbClr val="77672D"/>
    <a:srgbClr val="7CC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6" autoAdjust="0"/>
    <p:restoredTop sz="94799" autoAdjust="0"/>
  </p:normalViewPr>
  <p:slideViewPr>
    <p:cSldViewPr>
      <p:cViewPr varScale="1">
        <p:scale>
          <a:sx n="57" d="100"/>
          <a:sy n="57" d="100"/>
        </p:scale>
        <p:origin x="72" y="360"/>
      </p:cViewPr>
      <p:guideLst>
        <p:guide orient="horz" pos="2399"/>
        <p:guide pos="3206"/>
      </p:guideLst>
    </p:cSldViewPr>
  </p:slideViewPr>
  <p:outlineViewPr>
    <p:cViewPr>
      <p:scale>
        <a:sx n="33" d="100"/>
        <a:sy n="33" d="100"/>
      </p:scale>
      <p:origin x="0" y="-263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4"/>
          </a:xfrm>
          <a:prstGeom prst="rect">
            <a:avLst/>
          </a:prstGeom>
        </p:spPr>
        <p:txBody>
          <a:bodyPr vert="horz" lIns="91420" tIns="45710" rIns="91420" bIns="45710" rtlCol="0"/>
          <a:lstStyle>
            <a:lvl1pPr algn="l">
              <a:defRPr sz="1200"/>
            </a:lvl1pPr>
          </a:lstStyle>
          <a:p>
            <a:endParaRPr lang="is-IS" dirty="0"/>
          </a:p>
        </p:txBody>
      </p:sp>
      <p:sp>
        <p:nvSpPr>
          <p:cNvPr id="3" name="Dagsetningarstaðgengill 2"/>
          <p:cNvSpPr>
            <a:spLocks noGrp="1"/>
          </p:cNvSpPr>
          <p:nvPr>
            <p:ph type="dt" sz="quarter" idx="1"/>
          </p:nvPr>
        </p:nvSpPr>
        <p:spPr>
          <a:xfrm>
            <a:off x="3884614" y="1"/>
            <a:ext cx="2971800" cy="497284"/>
          </a:xfrm>
          <a:prstGeom prst="rect">
            <a:avLst/>
          </a:prstGeom>
        </p:spPr>
        <p:txBody>
          <a:bodyPr vert="horz" lIns="91420" tIns="45710" rIns="91420" bIns="45710" rtlCol="0"/>
          <a:lstStyle>
            <a:lvl1pPr algn="r">
              <a:defRPr sz="1200"/>
            </a:lvl1pPr>
          </a:lstStyle>
          <a:p>
            <a:fld id="{AF82CB6C-F16E-4D49-ABD1-14B0C117BA3A}" type="datetimeFigureOut">
              <a:rPr lang="is-IS" smtClean="0"/>
              <a:pPr/>
              <a:t>6.3.2020</a:t>
            </a:fld>
            <a:endParaRPr lang="is-IS" dirty="0"/>
          </a:p>
        </p:txBody>
      </p:sp>
      <p:sp>
        <p:nvSpPr>
          <p:cNvPr id="4" name="Síðufótarstaðgengill 3"/>
          <p:cNvSpPr>
            <a:spLocks noGrp="1"/>
          </p:cNvSpPr>
          <p:nvPr>
            <p:ph type="ftr" sz="quarter" idx="2"/>
          </p:nvPr>
        </p:nvSpPr>
        <p:spPr>
          <a:xfrm>
            <a:off x="0" y="9446678"/>
            <a:ext cx="2971800" cy="497284"/>
          </a:xfrm>
          <a:prstGeom prst="rect">
            <a:avLst/>
          </a:prstGeom>
        </p:spPr>
        <p:txBody>
          <a:bodyPr vert="horz" lIns="91420" tIns="45710" rIns="91420" bIns="45710"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84614" y="9446678"/>
            <a:ext cx="2971800" cy="497284"/>
          </a:xfrm>
          <a:prstGeom prst="rect">
            <a:avLst/>
          </a:prstGeom>
        </p:spPr>
        <p:txBody>
          <a:bodyPr vert="horz" lIns="91420" tIns="45710" rIns="91420" bIns="45710" rtlCol="0" anchor="b"/>
          <a:lstStyle>
            <a:lvl1pPr algn="r">
              <a:defRPr sz="1200"/>
            </a:lvl1pPr>
          </a:lstStyle>
          <a:p>
            <a:fld id="{104491F7-D900-426F-8440-6E13F05A78C8}" type="slidenum">
              <a:rPr lang="is-IS" smtClean="0"/>
              <a:pPr/>
              <a:t>‹#›</a:t>
            </a:fld>
            <a:endParaRPr lang="is-IS" dirty="0"/>
          </a:p>
        </p:txBody>
      </p:sp>
    </p:spTree>
    <p:extLst>
      <p:ext uri="{BB962C8B-B14F-4D97-AF65-F5344CB8AC3E}">
        <p14:creationId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1"/>
            <a:ext cx="2971800" cy="497284"/>
          </a:xfrm>
          <a:prstGeom prst="rect">
            <a:avLst/>
          </a:prstGeom>
        </p:spPr>
        <p:txBody>
          <a:bodyPr vert="horz" lIns="91420" tIns="45710" rIns="91420" bIns="45710" rtlCol="0"/>
          <a:lstStyle>
            <a:lvl1pPr algn="l">
              <a:defRPr sz="1200"/>
            </a:lvl1pPr>
          </a:lstStyle>
          <a:p>
            <a:pPr>
              <a:defRPr/>
            </a:pPr>
            <a:endParaRPr lang="is-IS" dirty="0"/>
          </a:p>
        </p:txBody>
      </p:sp>
      <p:sp>
        <p:nvSpPr>
          <p:cNvPr id="3" name="Dagsetningarstaðgengill 2"/>
          <p:cNvSpPr>
            <a:spLocks noGrp="1"/>
          </p:cNvSpPr>
          <p:nvPr>
            <p:ph type="dt" idx="1"/>
          </p:nvPr>
        </p:nvSpPr>
        <p:spPr>
          <a:xfrm>
            <a:off x="3884614" y="1"/>
            <a:ext cx="2971800" cy="497284"/>
          </a:xfrm>
          <a:prstGeom prst="rect">
            <a:avLst/>
          </a:prstGeom>
        </p:spPr>
        <p:txBody>
          <a:bodyPr vert="horz" lIns="91420" tIns="45710" rIns="91420" bIns="45710" rtlCol="0"/>
          <a:lstStyle>
            <a:lvl1pPr algn="r">
              <a:defRPr sz="1200"/>
            </a:lvl1pPr>
          </a:lstStyle>
          <a:p>
            <a:pPr>
              <a:defRPr/>
            </a:pPr>
            <a:fld id="{569DEEAF-5F7B-4BC2-B333-8F9C2AE78D60}" type="datetimeFigureOut">
              <a:rPr lang="is-IS"/>
              <a:pPr>
                <a:defRPr/>
              </a:pPr>
              <a:t>6.3.2020</a:t>
            </a:fld>
            <a:endParaRPr lang="is-IS" dirty="0"/>
          </a:p>
        </p:txBody>
      </p:sp>
      <p:sp>
        <p:nvSpPr>
          <p:cNvPr id="4" name="Skyggnumyndastaðgengill 3"/>
          <p:cNvSpPr>
            <a:spLocks noGrp="1" noRot="1" noChangeAspect="1"/>
          </p:cNvSpPr>
          <p:nvPr>
            <p:ph type="sldImg" idx="2"/>
          </p:nvPr>
        </p:nvSpPr>
        <p:spPr>
          <a:xfrm>
            <a:off x="936625" y="746125"/>
            <a:ext cx="4984750" cy="3730625"/>
          </a:xfrm>
          <a:prstGeom prst="rect">
            <a:avLst/>
          </a:prstGeom>
          <a:noFill/>
          <a:ln w="12700">
            <a:solidFill>
              <a:prstClr val="black"/>
            </a:solidFill>
          </a:ln>
        </p:spPr>
        <p:txBody>
          <a:bodyPr vert="horz" lIns="91420" tIns="45710" rIns="91420" bIns="45710" rtlCol="0" anchor="ctr"/>
          <a:lstStyle/>
          <a:p>
            <a:pPr lvl="0"/>
            <a:endParaRPr lang="is-IS" noProof="0" dirty="0" smtClean="0"/>
          </a:p>
        </p:txBody>
      </p:sp>
      <p:sp>
        <p:nvSpPr>
          <p:cNvPr id="5" name="Minnispunktastaðgengill 4"/>
          <p:cNvSpPr>
            <a:spLocks noGrp="1"/>
          </p:cNvSpPr>
          <p:nvPr>
            <p:ph type="body" sz="quarter" idx="3"/>
          </p:nvPr>
        </p:nvSpPr>
        <p:spPr>
          <a:xfrm>
            <a:off x="685801" y="4724203"/>
            <a:ext cx="5486400" cy="4475559"/>
          </a:xfrm>
          <a:prstGeom prst="rect">
            <a:avLst/>
          </a:prstGeom>
        </p:spPr>
        <p:txBody>
          <a:bodyPr vert="horz" lIns="91420" tIns="45710" rIns="91420" bIns="45710" rtlCol="0"/>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p>
        </p:txBody>
      </p:sp>
      <p:sp>
        <p:nvSpPr>
          <p:cNvPr id="6" name="Síðufótarstaðgengill 5"/>
          <p:cNvSpPr>
            <a:spLocks noGrp="1"/>
          </p:cNvSpPr>
          <p:nvPr>
            <p:ph type="ftr" sz="quarter" idx="4"/>
          </p:nvPr>
        </p:nvSpPr>
        <p:spPr>
          <a:xfrm>
            <a:off x="0" y="9446678"/>
            <a:ext cx="2971800" cy="497284"/>
          </a:xfrm>
          <a:prstGeom prst="rect">
            <a:avLst/>
          </a:prstGeom>
        </p:spPr>
        <p:txBody>
          <a:bodyPr vert="horz" lIns="91420" tIns="45710" rIns="91420" bIns="45710" rtlCol="0" anchor="b"/>
          <a:lstStyle>
            <a:lvl1pPr algn="l">
              <a:defRPr sz="1200"/>
            </a:lvl1pPr>
          </a:lstStyle>
          <a:p>
            <a:pPr>
              <a:defRPr/>
            </a:pPr>
            <a:endParaRPr lang="is-IS" dirty="0"/>
          </a:p>
        </p:txBody>
      </p:sp>
      <p:sp>
        <p:nvSpPr>
          <p:cNvPr id="7" name="Skyggnunúmersstaðgengill 6"/>
          <p:cNvSpPr>
            <a:spLocks noGrp="1"/>
          </p:cNvSpPr>
          <p:nvPr>
            <p:ph type="sldNum" sz="quarter" idx="5"/>
          </p:nvPr>
        </p:nvSpPr>
        <p:spPr>
          <a:xfrm>
            <a:off x="3884614" y="9446678"/>
            <a:ext cx="2971800" cy="497284"/>
          </a:xfrm>
          <a:prstGeom prst="rect">
            <a:avLst/>
          </a:prstGeom>
        </p:spPr>
        <p:txBody>
          <a:bodyPr vert="horz" lIns="91420" tIns="45710" rIns="91420" bIns="45710" rtlCol="0" anchor="b"/>
          <a:lstStyle>
            <a:lvl1pPr algn="r">
              <a:defRPr sz="1200"/>
            </a:lvl1pPr>
          </a:lstStyle>
          <a:p>
            <a:pPr>
              <a:defRPr/>
            </a:pPr>
            <a:fld id="{0E7A0564-ECC4-4730-90AE-0F173C815A50}" type="slidenum">
              <a:rPr lang="is-IS"/>
              <a:pPr>
                <a:defRPr/>
              </a:pPr>
              <a:t>‹#›</a:t>
            </a:fld>
            <a:endParaRPr lang="is-IS" dirty="0"/>
          </a:p>
        </p:txBody>
      </p:sp>
    </p:spTree>
    <p:extLst>
      <p:ext uri="{BB962C8B-B14F-4D97-AF65-F5344CB8AC3E}">
        <p14:creationId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a:t>
            </a:fld>
            <a:endParaRPr lang="is-IS" dirty="0"/>
          </a:p>
        </p:txBody>
      </p:sp>
    </p:spTree>
    <p:extLst>
      <p:ext uri="{BB962C8B-B14F-4D97-AF65-F5344CB8AC3E}">
        <p14:creationId xmlns:p14="http://schemas.microsoft.com/office/powerpoint/2010/main" val="426299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11</a:t>
            </a:fld>
            <a:endParaRPr lang="is-IS" dirty="0"/>
          </a:p>
        </p:txBody>
      </p:sp>
    </p:spTree>
    <p:extLst>
      <p:ext uri="{BB962C8B-B14F-4D97-AF65-F5344CB8AC3E}">
        <p14:creationId xmlns:p14="http://schemas.microsoft.com/office/powerpoint/2010/main" val="393202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12</a:t>
            </a:fld>
            <a:endParaRPr lang="is-IS" dirty="0"/>
          </a:p>
        </p:txBody>
      </p:sp>
    </p:spTree>
    <p:extLst>
      <p:ext uri="{BB962C8B-B14F-4D97-AF65-F5344CB8AC3E}">
        <p14:creationId xmlns:p14="http://schemas.microsoft.com/office/powerpoint/2010/main" val="337596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13</a:t>
            </a:fld>
            <a:endParaRPr lang="is-IS" dirty="0"/>
          </a:p>
        </p:txBody>
      </p:sp>
    </p:spTree>
    <p:extLst>
      <p:ext uri="{BB962C8B-B14F-4D97-AF65-F5344CB8AC3E}">
        <p14:creationId xmlns:p14="http://schemas.microsoft.com/office/powerpoint/2010/main" val="159357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14</a:t>
            </a:fld>
            <a:endParaRPr lang="is-IS" dirty="0"/>
          </a:p>
        </p:txBody>
      </p:sp>
    </p:spTree>
    <p:extLst>
      <p:ext uri="{BB962C8B-B14F-4D97-AF65-F5344CB8AC3E}">
        <p14:creationId xmlns:p14="http://schemas.microsoft.com/office/powerpoint/2010/main" val="315361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17</a:t>
            </a:fld>
            <a:endParaRPr lang="is-IS" dirty="0"/>
          </a:p>
        </p:txBody>
      </p:sp>
    </p:spTree>
    <p:extLst>
      <p:ext uri="{BB962C8B-B14F-4D97-AF65-F5344CB8AC3E}">
        <p14:creationId xmlns:p14="http://schemas.microsoft.com/office/powerpoint/2010/main" val="179533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18</a:t>
            </a:fld>
            <a:endParaRPr lang="is-IS" dirty="0"/>
          </a:p>
        </p:txBody>
      </p:sp>
    </p:spTree>
    <p:extLst>
      <p:ext uri="{BB962C8B-B14F-4D97-AF65-F5344CB8AC3E}">
        <p14:creationId xmlns:p14="http://schemas.microsoft.com/office/powerpoint/2010/main" val="409743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19</a:t>
            </a:fld>
            <a:endParaRPr lang="is-IS" dirty="0"/>
          </a:p>
        </p:txBody>
      </p:sp>
    </p:spTree>
    <p:extLst>
      <p:ext uri="{BB962C8B-B14F-4D97-AF65-F5344CB8AC3E}">
        <p14:creationId xmlns:p14="http://schemas.microsoft.com/office/powerpoint/2010/main" val="285886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a:t>
            </a:fld>
            <a:endParaRPr lang="is-IS" dirty="0"/>
          </a:p>
        </p:txBody>
      </p:sp>
    </p:spTree>
    <p:extLst>
      <p:ext uri="{BB962C8B-B14F-4D97-AF65-F5344CB8AC3E}">
        <p14:creationId xmlns:p14="http://schemas.microsoft.com/office/powerpoint/2010/main" val="404018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a:t>
            </a:fld>
            <a:endParaRPr lang="is-IS" dirty="0"/>
          </a:p>
        </p:txBody>
      </p:sp>
    </p:spTree>
    <p:extLst>
      <p:ext uri="{BB962C8B-B14F-4D97-AF65-F5344CB8AC3E}">
        <p14:creationId xmlns:p14="http://schemas.microsoft.com/office/powerpoint/2010/main" val="31987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60623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dirty="0"/>
          </a:p>
        </p:txBody>
      </p:sp>
    </p:spTree>
    <p:extLst>
      <p:ext uri="{BB962C8B-B14F-4D97-AF65-F5344CB8AC3E}">
        <p14:creationId xmlns:p14="http://schemas.microsoft.com/office/powerpoint/2010/main" val="268324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7</a:t>
            </a:fld>
            <a:endParaRPr lang="is-IS" dirty="0"/>
          </a:p>
        </p:txBody>
      </p:sp>
    </p:spTree>
    <p:extLst>
      <p:ext uri="{BB962C8B-B14F-4D97-AF65-F5344CB8AC3E}">
        <p14:creationId xmlns:p14="http://schemas.microsoft.com/office/powerpoint/2010/main" val="49901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8</a:t>
            </a:fld>
            <a:endParaRPr lang="is-IS" dirty="0"/>
          </a:p>
        </p:txBody>
      </p:sp>
    </p:spTree>
    <p:extLst>
      <p:ext uri="{BB962C8B-B14F-4D97-AF65-F5344CB8AC3E}">
        <p14:creationId xmlns:p14="http://schemas.microsoft.com/office/powerpoint/2010/main" val="133485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9</a:t>
            </a:fld>
            <a:endParaRPr lang="is-IS" dirty="0"/>
          </a:p>
        </p:txBody>
      </p:sp>
    </p:spTree>
    <p:extLst>
      <p:ext uri="{BB962C8B-B14F-4D97-AF65-F5344CB8AC3E}">
        <p14:creationId xmlns:p14="http://schemas.microsoft.com/office/powerpoint/2010/main" val="86162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10</a:t>
            </a:fld>
            <a:endParaRPr lang="is-IS" dirty="0"/>
          </a:p>
        </p:txBody>
      </p:sp>
    </p:spTree>
    <p:extLst>
      <p:ext uri="{BB962C8B-B14F-4D97-AF65-F5344CB8AC3E}">
        <p14:creationId xmlns:p14="http://schemas.microsoft.com/office/powerpoint/2010/main" val="22319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smtClean="0"/>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smtClean="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smtClean="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dirty="0" smtClean="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sv-SE" smtClean="0"/>
              <a:t>Jón Torfi Jónasson  NERA Turku 2020</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dirty="0"/>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sv-SE" smtClean="0"/>
              <a:t>Jón Torfi Jónasson  NERA Turku 2020</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uni.hi.is/jtj/en/" TargetMode="External"/><Relationship Id="rId4" Type="http://schemas.openxmlformats.org/officeDocument/2006/relationships/hyperlink" Target="mailto:jtj@hi.is"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nb-ecec.org/" TargetMode="External"/><Relationship Id="rId3" Type="http://schemas.openxmlformats.org/officeDocument/2006/relationships/hyperlink" Target="http://www.nordicstatistics.org/"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norden.diva-portal.org/smash/get/diva2:1365368/FULLTEXT02.pdf" TargetMode="External"/><Relationship Id="rId4" Type="http://schemas.openxmlformats.org/officeDocument/2006/relationships/hyperlink" Target="https://www.nordic-ilibrary.org/statis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I_ppt_FVS-03.jpg"/>
          <p:cNvPicPr>
            <a:picLocks noChangeAspect="1"/>
          </p:cNvPicPr>
          <p:nvPr/>
        </p:nvPicPr>
        <p:blipFill>
          <a:blip r:embed="rId3" cstate="print"/>
          <a:srcRect/>
          <a:stretch>
            <a:fillRect/>
          </a:stretch>
        </p:blipFill>
        <p:spPr bwMode="auto">
          <a:xfrm>
            <a:off x="41276" y="2327"/>
            <a:ext cx="10136187" cy="7604125"/>
          </a:xfrm>
          <a:prstGeom prst="rect">
            <a:avLst/>
          </a:prstGeom>
          <a:noFill/>
          <a:ln w="9525">
            <a:noFill/>
            <a:miter lim="800000"/>
            <a:headEnd/>
            <a:tailEnd/>
          </a:ln>
        </p:spPr>
      </p:pic>
      <p:sp>
        <p:nvSpPr>
          <p:cNvPr id="2051" name="Rectangle 2"/>
          <p:cNvSpPr>
            <a:spLocks noGrp="1"/>
          </p:cNvSpPr>
          <p:nvPr>
            <p:ph type="ctrTitle"/>
          </p:nvPr>
        </p:nvSpPr>
        <p:spPr>
          <a:xfrm>
            <a:off x="0" y="784076"/>
            <a:ext cx="4656683" cy="2178149"/>
          </a:xfrm>
          <a:solidFill>
            <a:schemeClr val="bg1"/>
          </a:solidFill>
        </p:spPr>
        <p:txBody>
          <a:bodyPr/>
          <a:lstStyle/>
          <a:p>
            <a:r>
              <a:rPr lang="en-GB" sz="2000" b="0" dirty="0" smtClean="0">
                <a:latin typeface="+mn-lt"/>
              </a:rPr>
              <a:t>NERA 2020</a:t>
            </a:r>
            <a:br>
              <a:rPr lang="en-GB" sz="2000" b="0" dirty="0" smtClean="0">
                <a:latin typeface="+mn-lt"/>
              </a:rPr>
            </a:br>
            <a:r>
              <a:rPr lang="en-US" sz="2000" b="0" i="1" dirty="0">
                <a:latin typeface="+mn-lt"/>
              </a:rPr>
              <a:t>Rethinking the futures of education in the Nordic countries</a:t>
            </a:r>
            <a:r>
              <a:rPr lang="en-GB" sz="2000" b="0" i="1" dirty="0" smtClean="0">
                <a:latin typeface="+mn-lt"/>
              </a:rPr>
              <a:t/>
            </a:r>
            <a:br>
              <a:rPr lang="en-GB" sz="2000" b="0" i="1" dirty="0" smtClean="0">
                <a:latin typeface="+mn-lt"/>
              </a:rPr>
            </a:br>
            <a:r>
              <a:rPr lang="en-GB" sz="2000" b="0" dirty="0" smtClean="0">
                <a:latin typeface="+mn-lt"/>
              </a:rPr>
              <a:t>University of Turku</a:t>
            </a:r>
            <a:br>
              <a:rPr lang="en-GB" sz="2000" b="0" dirty="0" smtClean="0">
                <a:latin typeface="+mn-lt"/>
              </a:rPr>
            </a:br>
            <a:r>
              <a:rPr lang="en-US" sz="2000" b="0" dirty="0" smtClean="0">
                <a:latin typeface="+mn-lt"/>
              </a:rPr>
              <a:t>4.3-6.3.2020</a:t>
            </a:r>
            <a:endParaRPr lang="en-GB" sz="2000" b="0" dirty="0" smtClean="0">
              <a:solidFill>
                <a:srgbClr val="002060"/>
              </a:solidFill>
              <a:latin typeface="+mn-lt"/>
              <a:cs typeface="Arial" charset="0"/>
            </a:endParaRPr>
          </a:p>
        </p:txBody>
      </p:sp>
      <p:sp>
        <p:nvSpPr>
          <p:cNvPr id="2052" name="Rectangle 3"/>
          <p:cNvSpPr>
            <a:spLocks noGrp="1"/>
          </p:cNvSpPr>
          <p:nvPr>
            <p:ph type="subTitle" idx="1"/>
          </p:nvPr>
        </p:nvSpPr>
        <p:spPr>
          <a:xfrm>
            <a:off x="192186" y="3299519"/>
            <a:ext cx="9693537" cy="2669133"/>
          </a:xfrm>
        </p:spPr>
        <p:txBody>
          <a:bodyPr/>
          <a:lstStyle/>
          <a:p>
            <a:r>
              <a:rPr lang="en-US" dirty="0">
                <a:latin typeface="+mn-lt"/>
              </a:rPr>
              <a:t>The extent, nature and impact of Nordic cooperation within the field of education from </a:t>
            </a:r>
            <a:r>
              <a:rPr lang="en-US" dirty="0" smtClean="0">
                <a:latin typeface="+mn-lt"/>
              </a:rPr>
              <a:t>an </a:t>
            </a:r>
            <a:r>
              <a:rPr lang="en-US" dirty="0">
                <a:latin typeface="+mn-lt"/>
              </a:rPr>
              <a:t>Icelandic perspective</a:t>
            </a:r>
            <a:r>
              <a:rPr lang="en-US" dirty="0" smtClean="0">
                <a:latin typeface="+mn-lt"/>
              </a:rPr>
              <a:t>.</a:t>
            </a:r>
          </a:p>
          <a:p>
            <a:endParaRPr lang="en-US" dirty="0">
              <a:latin typeface="+mn-lt"/>
            </a:endParaRPr>
          </a:p>
          <a:p>
            <a:r>
              <a:rPr lang="en-US" sz="1800" dirty="0" smtClean="0">
                <a:latin typeface="+mn-lt"/>
              </a:rPr>
              <a:t>March </a:t>
            </a:r>
            <a:r>
              <a:rPr lang="en-US" sz="1800" dirty="0" smtClean="0">
                <a:latin typeface="+mn-lt"/>
              </a:rPr>
              <a:t>6</a:t>
            </a:r>
            <a:r>
              <a:rPr lang="en-US" sz="1800" baseline="30000" dirty="0" smtClean="0">
                <a:latin typeface="+mn-lt"/>
              </a:rPr>
              <a:t>th</a:t>
            </a:r>
            <a:r>
              <a:rPr lang="en-US" sz="1800" dirty="0" smtClean="0">
                <a:latin typeface="+mn-lt"/>
              </a:rPr>
              <a:t> </a:t>
            </a:r>
            <a:r>
              <a:rPr lang="en-US" sz="1800" dirty="0" smtClean="0">
                <a:latin typeface="+mn-lt"/>
              </a:rPr>
              <a:t>2020</a:t>
            </a:r>
            <a:endParaRPr lang="is-IS" sz="1800" dirty="0">
              <a:latin typeface="+mn-lt"/>
            </a:endParaRPr>
          </a:p>
        </p:txBody>
      </p:sp>
      <p:sp>
        <p:nvSpPr>
          <p:cNvPr id="5" name="Rectangle 2"/>
          <p:cNvSpPr txBox="1">
            <a:spLocks/>
          </p:cNvSpPr>
          <p:nvPr/>
        </p:nvSpPr>
        <p:spPr bwMode="auto">
          <a:xfrm>
            <a:off x="5520779" y="1144116"/>
            <a:ext cx="4656684" cy="1584176"/>
          </a:xfrm>
          <a:prstGeom prst="rect">
            <a:avLst/>
          </a:prstGeom>
          <a:solidFill>
            <a:schemeClr val="bg1"/>
          </a:solidFill>
          <a:ln w="9525">
            <a:noFill/>
            <a:miter lim="800000"/>
            <a:headEnd/>
            <a:tailEnd/>
          </a:ln>
        </p:spPr>
        <p:txBody>
          <a:bodyPr vert="horz" wrap="square" lIns="90727" tIns="45364" rIns="90727" bIns="45364" numCol="1" anchor="ctr" anchorCtr="0" compatLnSpc="1">
            <a:prstTxWarp prst="textNoShape">
              <a:avLst/>
            </a:prstTxWarp>
          </a:bodyPr>
          <a:lstStyle/>
          <a:p>
            <a:r>
              <a:rPr lang="en-US" dirty="0" smtClean="0">
                <a:latin typeface="+mn-lt"/>
              </a:rPr>
              <a:t>NERA NW21b</a:t>
            </a:r>
          </a:p>
          <a:p>
            <a:r>
              <a:rPr lang="en-US" sz="1600" dirty="0" smtClean="0">
                <a:latin typeface="+mn-lt"/>
              </a:rPr>
              <a:t>Politics </a:t>
            </a:r>
            <a:r>
              <a:rPr lang="en-US" sz="1600" dirty="0">
                <a:latin typeface="+mn-lt"/>
              </a:rPr>
              <a:t>of Education and Education Policy </a:t>
            </a:r>
            <a:r>
              <a:rPr lang="en-US" sz="1600" dirty="0" smtClean="0">
                <a:latin typeface="+mn-lt"/>
              </a:rPr>
              <a:t>Studies</a:t>
            </a:r>
          </a:p>
          <a:p>
            <a:r>
              <a:rPr lang="en-US" sz="1600" dirty="0">
                <a:latin typeface="+mn-lt"/>
              </a:rPr>
              <a:t>10:45 - 12:15 Friday, 6th March, 2020, </a:t>
            </a:r>
            <a:endParaRPr lang="en-US" sz="1600" dirty="0" smtClean="0">
              <a:latin typeface="+mn-lt"/>
            </a:endParaRPr>
          </a:p>
          <a:p>
            <a:r>
              <a:rPr lang="en-US" sz="1600" dirty="0" smtClean="0">
                <a:latin typeface="+mn-lt"/>
              </a:rPr>
              <a:t>Pub 5    Session </a:t>
            </a:r>
            <a:r>
              <a:rPr lang="en-US" sz="1600" dirty="0">
                <a:latin typeface="+mn-lt"/>
              </a:rPr>
              <a:t>VI </a:t>
            </a:r>
            <a:endParaRPr lang="is-IS" sz="1600" dirty="0">
              <a:latin typeface="+mn-lt"/>
            </a:endParaRPr>
          </a:p>
        </p:txBody>
      </p:sp>
      <p:sp>
        <p:nvSpPr>
          <p:cNvPr id="10" name="Rectangle 3"/>
          <p:cNvSpPr txBox="1">
            <a:spLocks/>
          </p:cNvSpPr>
          <p:nvPr/>
        </p:nvSpPr>
        <p:spPr bwMode="auto">
          <a:xfrm>
            <a:off x="4244815" y="6412706"/>
            <a:ext cx="5277222" cy="992936"/>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r>
              <a:rPr lang="en-GB" sz="1600" kern="0" dirty="0" smtClean="0">
                <a:latin typeface="+mn-lt"/>
                <a:cs typeface="Arial" charset="0"/>
              </a:rPr>
              <a:t>Jón Torfi Jónasson</a:t>
            </a:r>
          </a:p>
          <a:p>
            <a:r>
              <a:rPr lang="en-GB" sz="1600" kern="0" dirty="0" smtClean="0">
                <a:latin typeface="+mn-lt"/>
                <a:cs typeface="Arial" charset="0"/>
              </a:rPr>
              <a:t>School of Education, University of Iceland             </a:t>
            </a:r>
          </a:p>
          <a:p>
            <a:r>
              <a:rPr lang="en-GB" sz="1600" u="sng" kern="0" dirty="0" smtClean="0">
                <a:latin typeface="+mn-lt"/>
                <a:cs typeface="Arial" charset="0"/>
                <a:hlinkClick r:id="rId4"/>
              </a:rPr>
              <a:t>jtj@hi.is</a:t>
            </a:r>
            <a:r>
              <a:rPr lang="en-GB" sz="1600" u="sng" kern="0" dirty="0" smtClean="0">
                <a:latin typeface="+mn-lt"/>
                <a:cs typeface="Arial" charset="0"/>
              </a:rPr>
              <a:t>        </a:t>
            </a:r>
            <a:r>
              <a:rPr lang="en-GB" sz="1600" u="sng" kern="0" dirty="0">
                <a:latin typeface="+mn-lt"/>
                <a:cs typeface="Arial" charset="0"/>
                <a:hlinkClick r:id="rId5"/>
              </a:rPr>
              <a:t>http://uni.hi.is/jtj/en</a:t>
            </a:r>
            <a:r>
              <a:rPr lang="en-GB" sz="1600" u="sng" kern="0" dirty="0" smtClean="0">
                <a:latin typeface="+mn-lt"/>
                <a:cs typeface="Arial" charset="0"/>
                <a:hlinkClick r:id="rId5"/>
              </a:rPr>
              <a:t>/</a:t>
            </a:r>
            <a:r>
              <a:rPr lang="en-GB" sz="1600" u="sng" kern="0" dirty="0" smtClean="0">
                <a:latin typeface="+mn-lt"/>
                <a:cs typeface="Arial" charset="0"/>
              </a:rPr>
              <a:t> </a:t>
            </a:r>
            <a:endParaRPr lang="is-IS" sz="1600" kern="0" dirty="0" smtClean="0">
              <a:latin typeface="+mn-l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10</a:t>
            </a:fld>
            <a:endParaRPr lang="en-US" dirty="0" smtClean="0"/>
          </a:p>
        </p:txBody>
      </p:sp>
      <p:sp>
        <p:nvSpPr>
          <p:cNvPr id="8" name="Rectangle 2"/>
          <p:cNvSpPr txBox="1">
            <a:spLocks/>
          </p:cNvSpPr>
          <p:nvPr/>
        </p:nvSpPr>
        <p:spPr bwMode="auto">
          <a:xfrm>
            <a:off x="6888931" y="693684"/>
            <a:ext cx="3168352" cy="599504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r>
              <a:rPr lang="is-IS" dirty="0" err="1" smtClean="0"/>
              <a:t>Nordic</a:t>
            </a:r>
            <a:r>
              <a:rPr lang="is-IS" dirty="0" smtClean="0"/>
              <a:t> </a:t>
            </a:r>
            <a:r>
              <a:rPr lang="is-IS" dirty="0" err="1" smtClean="0"/>
              <a:t>council</a:t>
            </a:r>
            <a:endParaRPr lang="is-IS" dirty="0" smtClean="0"/>
          </a:p>
          <a:p>
            <a:endParaRPr lang="is-IS" dirty="0"/>
          </a:p>
          <a:p>
            <a:r>
              <a:rPr lang="en-US" sz="1400" b="1" dirty="0" smtClean="0"/>
              <a:t>Nordic Statistics	</a:t>
            </a:r>
            <a:r>
              <a:rPr lang="en-US" sz="1400" b="1" dirty="0">
                <a:hlinkClick r:id="rId3"/>
              </a:rPr>
              <a:t>Nordic </a:t>
            </a:r>
            <a:r>
              <a:rPr lang="en-US" sz="1400" b="1" dirty="0" smtClean="0">
                <a:hlinkClick r:id="rId3"/>
              </a:rPr>
              <a:t>Statistics</a:t>
            </a:r>
            <a:endParaRPr lang="en-US" sz="1400" b="1" dirty="0"/>
          </a:p>
          <a:p>
            <a:r>
              <a:rPr lang="en-US" sz="1400" dirty="0"/>
              <a:t>Freely accessible database featuring statistics that facilitate comparisons between the Nordic countries based on a range of parameters and over time.</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r>
              <a:rPr lang="en-US" sz="1400" b="1" dirty="0" smtClean="0"/>
              <a:t>Nordic </a:t>
            </a:r>
            <a:r>
              <a:rPr lang="en-US" sz="1400" b="1" dirty="0"/>
              <a:t>indicator portal (</a:t>
            </a:r>
            <a:r>
              <a:rPr lang="en-US" sz="1400" b="1" dirty="0" smtClean="0"/>
              <a:t>OECD) </a:t>
            </a:r>
          </a:p>
          <a:p>
            <a:endParaRPr lang="en-US" sz="1400" b="1" dirty="0">
              <a:hlinkClick r:id="rId4"/>
            </a:endParaRPr>
          </a:p>
          <a:p>
            <a:endParaRPr lang="en-US" sz="1400" b="1" dirty="0" smtClean="0">
              <a:hlinkClick r:id="rId4"/>
            </a:endParaRPr>
          </a:p>
          <a:p>
            <a:r>
              <a:rPr lang="en-US" sz="1400" b="1" dirty="0" err="1" smtClean="0">
                <a:hlinkClick r:id="rId4"/>
              </a:rPr>
              <a:t>iLibrary</a:t>
            </a:r>
            <a:r>
              <a:rPr lang="en-US" sz="1400" b="1" dirty="0" smtClean="0">
                <a:hlinkClick r:id="rId4"/>
              </a:rPr>
              <a:t> </a:t>
            </a:r>
            <a:r>
              <a:rPr lang="en-US" sz="1400" b="1" dirty="0">
                <a:hlinkClick r:id="rId4"/>
              </a:rPr>
              <a:t>- Nordic Co-operation</a:t>
            </a:r>
            <a:endParaRPr lang="en-US" sz="1400" dirty="0"/>
          </a:p>
          <a:p>
            <a:r>
              <a:rPr lang="en-US" sz="1400" dirty="0" smtClean="0"/>
              <a:t>A </a:t>
            </a:r>
            <a:r>
              <a:rPr lang="en-US" sz="1400" dirty="0"/>
              <a:t>series of Nordic indicators are freely accessible in the Nordic </a:t>
            </a:r>
            <a:r>
              <a:rPr lang="en-US" sz="1400" dirty="0" err="1"/>
              <a:t>iLibrary</a:t>
            </a:r>
            <a:r>
              <a:rPr lang="en-US" sz="1400" dirty="0"/>
              <a:t>, which is hosted by the </a:t>
            </a:r>
            <a:r>
              <a:rPr lang="en-US" sz="1400" dirty="0" smtClean="0"/>
              <a:t>OECD.</a:t>
            </a:r>
            <a:endParaRPr lang="en-US" sz="1400" dirty="0"/>
          </a:p>
        </p:txBody>
      </p:sp>
      <p:pic>
        <p:nvPicPr>
          <p:cNvPr id="2" name="Picture 1">
            <a:hlinkClick r:id="rId5"/>
          </p:cNvPr>
          <p:cNvPicPr>
            <a:picLocks noChangeAspect="1"/>
          </p:cNvPicPr>
          <p:nvPr/>
        </p:nvPicPr>
        <p:blipFill>
          <a:blip r:embed="rId6"/>
          <a:stretch>
            <a:fillRect/>
          </a:stretch>
        </p:blipFill>
        <p:spPr>
          <a:xfrm>
            <a:off x="3562811" y="693684"/>
            <a:ext cx="2606040" cy="3474720"/>
          </a:xfrm>
          <a:prstGeom prst="rect">
            <a:avLst/>
          </a:prstGeom>
        </p:spPr>
      </p:pic>
      <p:sp>
        <p:nvSpPr>
          <p:cNvPr id="9" name="Rectangle 2"/>
          <p:cNvSpPr txBox="1">
            <a:spLocks/>
          </p:cNvSpPr>
          <p:nvPr/>
        </p:nvSpPr>
        <p:spPr bwMode="auto">
          <a:xfrm>
            <a:off x="90934" y="693684"/>
            <a:ext cx="3194751" cy="369079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r>
              <a:rPr lang="en-US" sz="2000" dirty="0" smtClean="0">
                <a:latin typeface="+mn-lt"/>
              </a:rPr>
              <a:t>NCM</a:t>
            </a:r>
          </a:p>
          <a:p>
            <a:endParaRPr lang="en-US" sz="2000" dirty="0" smtClean="0">
              <a:latin typeface="+mn-lt"/>
            </a:endParaRPr>
          </a:p>
          <a:p>
            <a:r>
              <a:rPr lang="en-US" sz="2000" dirty="0" smtClean="0">
                <a:latin typeface="+mn-lt"/>
              </a:rPr>
              <a:t>The </a:t>
            </a:r>
            <a:r>
              <a:rPr lang="en-US" sz="2000" dirty="0">
                <a:latin typeface="+mn-lt"/>
              </a:rPr>
              <a:t>Nordic Council of Ministers for Education and</a:t>
            </a:r>
          </a:p>
          <a:p>
            <a:r>
              <a:rPr lang="en-US" sz="2000" dirty="0">
                <a:latin typeface="+mn-lt"/>
              </a:rPr>
              <a:t>Research focuses on three strategic areas – </a:t>
            </a:r>
            <a:r>
              <a:rPr lang="en-US" sz="2000" b="1" dirty="0">
                <a:latin typeface="+mn-lt"/>
              </a:rPr>
              <a:t>education,</a:t>
            </a:r>
          </a:p>
          <a:p>
            <a:r>
              <a:rPr lang="en-US" sz="2000" b="1" dirty="0">
                <a:latin typeface="+mn-lt"/>
              </a:rPr>
              <a:t>research and language </a:t>
            </a:r>
            <a:r>
              <a:rPr lang="en-US" sz="2000" dirty="0">
                <a:latin typeface="+mn-lt"/>
              </a:rPr>
              <a:t>– and on further developing</a:t>
            </a:r>
          </a:p>
          <a:p>
            <a:r>
              <a:rPr lang="en-US" sz="2000" dirty="0">
                <a:latin typeface="+mn-lt"/>
              </a:rPr>
              <a:t>existing initiatives and forms of co-operation, as well</a:t>
            </a:r>
          </a:p>
          <a:p>
            <a:r>
              <a:rPr lang="en-US" sz="2000" dirty="0">
                <a:latin typeface="+mn-lt"/>
              </a:rPr>
              <a:t>as identifying new ones</a:t>
            </a:r>
            <a:r>
              <a:rPr lang="en-US" sz="2000" dirty="0" smtClean="0">
                <a:latin typeface="+mn-lt"/>
              </a:rPr>
              <a:t>. </a:t>
            </a:r>
            <a:endParaRPr lang="en-US" sz="2000" dirty="0">
              <a:latin typeface="+mn-lt"/>
            </a:endParaRPr>
          </a:p>
        </p:txBody>
      </p:sp>
      <p:pic>
        <p:nvPicPr>
          <p:cNvPr id="3" name="Picture 2"/>
          <p:cNvPicPr>
            <a:picLocks noChangeAspect="1"/>
          </p:cNvPicPr>
          <p:nvPr/>
        </p:nvPicPr>
        <p:blipFill>
          <a:blip r:embed="rId7"/>
          <a:stretch>
            <a:fillRect/>
          </a:stretch>
        </p:blipFill>
        <p:spPr>
          <a:xfrm>
            <a:off x="8329091" y="2545826"/>
            <a:ext cx="1619250" cy="2290763"/>
          </a:xfrm>
          <a:prstGeom prst="rect">
            <a:avLst/>
          </a:prstGeom>
        </p:spPr>
      </p:pic>
      <p:sp>
        <p:nvSpPr>
          <p:cNvPr id="11" name="Rectangle 2"/>
          <p:cNvSpPr txBox="1">
            <a:spLocks/>
          </p:cNvSpPr>
          <p:nvPr/>
        </p:nvSpPr>
        <p:spPr bwMode="auto">
          <a:xfrm>
            <a:off x="78529" y="4938394"/>
            <a:ext cx="6264696" cy="260238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r>
              <a:rPr lang="en-US" sz="2000" dirty="0"/>
              <a:t>Nordic Base of Early Childhood Education and Care. </a:t>
            </a:r>
            <a:endParaRPr lang="en-US" sz="2000" dirty="0" smtClean="0"/>
          </a:p>
          <a:p>
            <a:r>
              <a:rPr lang="is-IS" sz="1400" dirty="0" smtClean="0">
                <a:hlinkClick r:id="rId8"/>
              </a:rPr>
              <a:t>https</a:t>
            </a:r>
            <a:r>
              <a:rPr lang="is-IS" sz="1400" dirty="0">
                <a:hlinkClick r:id="rId8"/>
              </a:rPr>
              <a:t>://</a:t>
            </a:r>
            <a:r>
              <a:rPr lang="is-IS" sz="1400" dirty="0" smtClean="0">
                <a:hlinkClick r:id="rId8"/>
              </a:rPr>
              <a:t>www.nb-ecec.org</a:t>
            </a:r>
            <a:endParaRPr lang="is-IS" sz="1400" dirty="0" smtClean="0"/>
          </a:p>
          <a:p>
            <a:r>
              <a:rPr lang="en-US" sz="1400" b="1" dirty="0">
                <a:latin typeface="+mn-lt"/>
              </a:rPr>
              <a:t>Om </a:t>
            </a:r>
            <a:r>
              <a:rPr lang="en-US" sz="1400" b="1" dirty="0" err="1">
                <a:latin typeface="+mn-lt"/>
              </a:rPr>
              <a:t>forskningsdatabasen</a:t>
            </a:r>
            <a:r>
              <a:rPr lang="en-US" sz="1400" b="1" dirty="0">
                <a:latin typeface="+mn-lt"/>
              </a:rPr>
              <a:t> NB-ECEC</a:t>
            </a:r>
          </a:p>
          <a:p>
            <a:r>
              <a:rPr lang="en-US" sz="1400" dirty="0">
                <a:latin typeface="+mn-lt"/>
              </a:rPr>
              <a:t>NB-ECEC </a:t>
            </a:r>
            <a:r>
              <a:rPr lang="en-US" sz="1400" dirty="0" err="1">
                <a:latin typeface="+mn-lt"/>
              </a:rPr>
              <a:t>samler</a:t>
            </a:r>
            <a:r>
              <a:rPr lang="en-US" sz="1400" dirty="0">
                <a:latin typeface="+mn-lt"/>
              </a:rPr>
              <a:t> </a:t>
            </a:r>
            <a:r>
              <a:rPr lang="en-US" sz="1400" dirty="0" err="1">
                <a:latin typeface="+mn-lt"/>
              </a:rPr>
              <a:t>kvalitetsvurderet</a:t>
            </a:r>
            <a:r>
              <a:rPr lang="en-US" sz="1400" dirty="0">
                <a:latin typeface="+mn-lt"/>
              </a:rPr>
              <a:t> </a:t>
            </a:r>
            <a:r>
              <a:rPr lang="en-US" sz="1400" dirty="0" err="1">
                <a:latin typeface="+mn-lt"/>
              </a:rPr>
              <a:t>skandinavisk</a:t>
            </a:r>
            <a:r>
              <a:rPr lang="en-US" sz="1400" dirty="0">
                <a:latin typeface="+mn-lt"/>
              </a:rPr>
              <a:t> </a:t>
            </a:r>
            <a:r>
              <a:rPr lang="en-US" sz="1400" dirty="0" err="1">
                <a:latin typeface="+mn-lt"/>
              </a:rPr>
              <a:t>forskning</a:t>
            </a:r>
            <a:r>
              <a:rPr lang="en-US" sz="1400" dirty="0">
                <a:latin typeface="+mn-lt"/>
              </a:rPr>
              <a:t> </a:t>
            </a:r>
            <a:r>
              <a:rPr lang="en-US" sz="1400" dirty="0" err="1">
                <a:latin typeface="+mn-lt"/>
              </a:rPr>
              <a:t>i</a:t>
            </a:r>
            <a:r>
              <a:rPr lang="en-US" sz="1400" dirty="0">
                <a:latin typeface="+mn-lt"/>
              </a:rPr>
              <a:t> 0-6-årige </a:t>
            </a:r>
            <a:r>
              <a:rPr lang="en-US" sz="1400" dirty="0" err="1">
                <a:latin typeface="+mn-lt"/>
              </a:rPr>
              <a:t>børn</a:t>
            </a:r>
            <a:r>
              <a:rPr lang="en-US" sz="1400" dirty="0">
                <a:latin typeface="+mn-lt"/>
              </a:rPr>
              <a:t> </a:t>
            </a:r>
            <a:r>
              <a:rPr lang="en-US" sz="1400" dirty="0" err="1">
                <a:latin typeface="+mn-lt"/>
              </a:rPr>
              <a:t>i</a:t>
            </a:r>
            <a:r>
              <a:rPr lang="en-US" sz="1400" dirty="0">
                <a:latin typeface="+mn-lt"/>
              </a:rPr>
              <a:t> </a:t>
            </a:r>
            <a:r>
              <a:rPr lang="en-US" sz="1400" dirty="0" err="1">
                <a:latin typeface="+mn-lt"/>
              </a:rPr>
              <a:t>dagtilbud</a:t>
            </a:r>
            <a:r>
              <a:rPr lang="en-US" sz="1400" dirty="0">
                <a:latin typeface="+mn-lt"/>
              </a:rPr>
              <a:t>. </a:t>
            </a:r>
            <a:r>
              <a:rPr lang="en-US" sz="1400" dirty="0" err="1">
                <a:latin typeface="+mn-lt"/>
              </a:rPr>
              <a:t>Forkortelsen</a:t>
            </a:r>
            <a:r>
              <a:rPr lang="en-US" sz="1400" dirty="0">
                <a:latin typeface="+mn-lt"/>
              </a:rPr>
              <a:t> </a:t>
            </a:r>
            <a:r>
              <a:rPr lang="en-US" sz="1400" dirty="0" err="1">
                <a:latin typeface="+mn-lt"/>
              </a:rPr>
              <a:t>står</a:t>
            </a:r>
            <a:r>
              <a:rPr lang="en-US" sz="1400" dirty="0">
                <a:latin typeface="+mn-lt"/>
              </a:rPr>
              <a:t> for </a:t>
            </a:r>
            <a:r>
              <a:rPr lang="en-US" sz="1400" dirty="0" smtClean="0">
                <a:latin typeface="+mn-lt"/>
              </a:rPr>
              <a:t>Nordic Base of Early Childhood Education and Care. </a:t>
            </a:r>
            <a:r>
              <a:rPr lang="en-US" sz="1400" dirty="0" err="1" smtClean="0">
                <a:latin typeface="+mn-lt"/>
              </a:rPr>
              <a:t>Databasen</a:t>
            </a:r>
            <a:r>
              <a:rPr lang="en-US" sz="1400" dirty="0" smtClean="0">
                <a:latin typeface="+mn-lt"/>
              </a:rPr>
              <a:t> </a:t>
            </a:r>
            <a:r>
              <a:rPr lang="en-US" sz="1400" dirty="0" err="1">
                <a:latin typeface="+mn-lt"/>
              </a:rPr>
              <a:t>retter</a:t>
            </a:r>
            <a:r>
              <a:rPr lang="en-US" sz="1400" dirty="0">
                <a:latin typeface="+mn-lt"/>
              </a:rPr>
              <a:t> sig </a:t>
            </a:r>
            <a:r>
              <a:rPr lang="en-US" sz="1400" dirty="0" err="1">
                <a:latin typeface="+mn-lt"/>
              </a:rPr>
              <a:t>især</a:t>
            </a:r>
            <a:r>
              <a:rPr lang="en-US" sz="1400" dirty="0">
                <a:latin typeface="+mn-lt"/>
              </a:rPr>
              <a:t> </a:t>
            </a:r>
            <a:r>
              <a:rPr lang="en-US" sz="1400" dirty="0" err="1">
                <a:latin typeface="+mn-lt"/>
              </a:rPr>
              <a:t>til</a:t>
            </a:r>
            <a:r>
              <a:rPr lang="en-US" sz="1400" dirty="0">
                <a:latin typeface="+mn-lt"/>
              </a:rPr>
              <a:t> </a:t>
            </a:r>
            <a:r>
              <a:rPr lang="en-US" sz="1400" dirty="0" err="1">
                <a:latin typeface="+mn-lt"/>
              </a:rPr>
              <a:t>studerende</a:t>
            </a:r>
            <a:r>
              <a:rPr lang="en-US" sz="1400" dirty="0">
                <a:latin typeface="+mn-lt"/>
              </a:rPr>
              <a:t> </a:t>
            </a:r>
            <a:r>
              <a:rPr lang="en-US" sz="1400" dirty="0" err="1">
                <a:latin typeface="+mn-lt"/>
              </a:rPr>
              <a:t>inden</a:t>
            </a:r>
            <a:r>
              <a:rPr lang="en-US" sz="1400" dirty="0">
                <a:latin typeface="+mn-lt"/>
              </a:rPr>
              <a:t> for </a:t>
            </a:r>
            <a:r>
              <a:rPr lang="en-US" sz="1400" dirty="0" err="1">
                <a:latin typeface="+mn-lt"/>
              </a:rPr>
              <a:t>pædagogik</a:t>
            </a:r>
            <a:r>
              <a:rPr lang="en-US" sz="1400" dirty="0">
                <a:latin typeface="+mn-lt"/>
              </a:rPr>
              <a:t>, </a:t>
            </a:r>
            <a:r>
              <a:rPr lang="en-US" sz="1400" dirty="0" err="1">
                <a:latin typeface="+mn-lt"/>
              </a:rPr>
              <a:t>fagprofessionelle</a:t>
            </a:r>
            <a:r>
              <a:rPr lang="en-US" sz="1400" dirty="0">
                <a:latin typeface="+mn-lt"/>
              </a:rPr>
              <a:t> </a:t>
            </a:r>
            <a:r>
              <a:rPr lang="en-US" sz="1400" dirty="0" err="1">
                <a:latin typeface="+mn-lt"/>
              </a:rPr>
              <a:t>og</a:t>
            </a:r>
            <a:r>
              <a:rPr lang="en-US" sz="1400" dirty="0">
                <a:latin typeface="+mn-lt"/>
              </a:rPr>
              <a:t> </a:t>
            </a:r>
            <a:r>
              <a:rPr lang="en-US" sz="1400" dirty="0" err="1">
                <a:latin typeface="+mn-lt"/>
              </a:rPr>
              <a:t>undervisere</a:t>
            </a:r>
            <a:r>
              <a:rPr lang="en-US" sz="1400" dirty="0">
                <a:latin typeface="+mn-lt"/>
              </a:rPr>
              <a:t> </a:t>
            </a:r>
            <a:r>
              <a:rPr lang="en-US" sz="1400" dirty="0" err="1">
                <a:latin typeface="+mn-lt"/>
              </a:rPr>
              <a:t>på</a:t>
            </a:r>
            <a:r>
              <a:rPr lang="en-US" sz="1400" dirty="0">
                <a:latin typeface="+mn-lt"/>
              </a:rPr>
              <a:t> </a:t>
            </a:r>
            <a:r>
              <a:rPr lang="en-US" sz="1400" dirty="0" err="1">
                <a:latin typeface="+mn-lt"/>
              </a:rPr>
              <a:t>pædagogiske</a:t>
            </a:r>
            <a:r>
              <a:rPr lang="en-US" sz="1400" dirty="0">
                <a:latin typeface="+mn-lt"/>
              </a:rPr>
              <a:t> </a:t>
            </a:r>
            <a:r>
              <a:rPr lang="en-US" sz="1400" dirty="0" err="1" smtClean="0">
                <a:latin typeface="+mn-lt"/>
              </a:rPr>
              <a:t>uddannelser</a:t>
            </a:r>
            <a:r>
              <a:rPr lang="en-US" sz="1400" dirty="0" smtClean="0">
                <a:latin typeface="+mn-lt"/>
              </a:rPr>
              <a:t>. </a:t>
            </a:r>
            <a:r>
              <a:rPr lang="is-IS" sz="1400" dirty="0" err="1" smtClean="0">
                <a:latin typeface="+mn-lt"/>
              </a:rPr>
              <a:t>Databasen</a:t>
            </a:r>
            <a:r>
              <a:rPr lang="is-IS" sz="1400" dirty="0" smtClean="0">
                <a:latin typeface="+mn-lt"/>
              </a:rPr>
              <a:t> </a:t>
            </a:r>
            <a:r>
              <a:rPr lang="is-IS" sz="1400" dirty="0" err="1">
                <a:latin typeface="+mn-lt"/>
              </a:rPr>
              <a:t>opdateres</a:t>
            </a:r>
            <a:r>
              <a:rPr lang="is-IS" sz="1400" dirty="0">
                <a:latin typeface="+mn-lt"/>
              </a:rPr>
              <a:t> hvert </a:t>
            </a:r>
            <a:r>
              <a:rPr lang="is-IS" sz="1400" dirty="0" err="1">
                <a:latin typeface="+mn-lt"/>
              </a:rPr>
              <a:t>år</a:t>
            </a:r>
            <a:r>
              <a:rPr lang="is-IS" sz="1400" dirty="0">
                <a:latin typeface="+mn-lt"/>
              </a:rPr>
              <a:t> og rummer </a:t>
            </a:r>
            <a:r>
              <a:rPr lang="is-IS" sz="1400" dirty="0" err="1">
                <a:latin typeface="+mn-lt"/>
              </a:rPr>
              <a:t>nu</a:t>
            </a:r>
            <a:r>
              <a:rPr lang="is-IS" sz="1400" dirty="0">
                <a:latin typeface="+mn-lt"/>
              </a:rPr>
              <a:t> </a:t>
            </a:r>
            <a:r>
              <a:rPr lang="is-IS" sz="1400" dirty="0" err="1">
                <a:latin typeface="+mn-lt"/>
              </a:rPr>
              <a:t>alle</a:t>
            </a:r>
            <a:r>
              <a:rPr lang="is-IS" sz="1400" dirty="0">
                <a:latin typeface="+mn-lt"/>
              </a:rPr>
              <a:t> </a:t>
            </a:r>
            <a:r>
              <a:rPr lang="is-IS" sz="1400" dirty="0" err="1">
                <a:latin typeface="+mn-lt"/>
              </a:rPr>
              <a:t>kvalitetsgodkendte</a:t>
            </a:r>
            <a:r>
              <a:rPr lang="is-IS" sz="1400" dirty="0">
                <a:latin typeface="+mn-lt"/>
              </a:rPr>
              <a:t> </a:t>
            </a:r>
            <a:r>
              <a:rPr lang="is-IS" sz="1400" dirty="0" err="1">
                <a:latin typeface="+mn-lt"/>
              </a:rPr>
              <a:t>studier</a:t>
            </a:r>
            <a:r>
              <a:rPr lang="is-IS" sz="1400" dirty="0">
                <a:latin typeface="+mn-lt"/>
              </a:rPr>
              <a:t> fra </a:t>
            </a:r>
            <a:r>
              <a:rPr lang="is-IS" sz="1400" dirty="0" err="1">
                <a:latin typeface="+mn-lt"/>
              </a:rPr>
              <a:t>perioden</a:t>
            </a:r>
            <a:r>
              <a:rPr lang="is-IS" sz="1400" dirty="0">
                <a:latin typeface="+mn-lt"/>
              </a:rPr>
              <a:t> 2006-2017.</a:t>
            </a:r>
          </a:p>
          <a:p>
            <a:r>
              <a:rPr lang="is-IS" sz="1400" b="1" dirty="0">
                <a:latin typeface="+mn-lt"/>
              </a:rPr>
              <a:t>Nordisk </a:t>
            </a:r>
            <a:r>
              <a:rPr lang="is-IS" sz="1400" b="1" dirty="0" err="1" smtClean="0">
                <a:latin typeface="+mn-lt"/>
              </a:rPr>
              <a:t>samarbejde</a:t>
            </a:r>
            <a:r>
              <a:rPr lang="is-IS" sz="1400" b="1" dirty="0" smtClean="0">
                <a:latin typeface="+mn-lt"/>
              </a:rPr>
              <a:t>. </a:t>
            </a:r>
            <a:r>
              <a:rPr lang="is-IS" sz="1400" dirty="0" err="1" smtClean="0">
                <a:latin typeface="+mn-lt"/>
              </a:rPr>
              <a:t>Databasen</a:t>
            </a:r>
            <a:r>
              <a:rPr lang="is-IS" sz="1400" dirty="0" smtClean="0">
                <a:latin typeface="+mn-lt"/>
              </a:rPr>
              <a:t> </a:t>
            </a:r>
            <a:r>
              <a:rPr lang="is-IS" sz="1400" dirty="0">
                <a:latin typeface="+mn-lt"/>
              </a:rPr>
              <a:t>er </a:t>
            </a:r>
            <a:r>
              <a:rPr lang="is-IS" sz="1400" dirty="0" err="1">
                <a:latin typeface="+mn-lt"/>
              </a:rPr>
              <a:t>udviklet</a:t>
            </a:r>
            <a:r>
              <a:rPr lang="is-IS" sz="1400" dirty="0">
                <a:latin typeface="+mn-lt"/>
              </a:rPr>
              <a:t> i et </a:t>
            </a:r>
            <a:r>
              <a:rPr lang="is-IS" sz="1400" dirty="0" err="1">
                <a:latin typeface="+mn-lt"/>
              </a:rPr>
              <a:t>samarbejde</a:t>
            </a:r>
            <a:r>
              <a:rPr lang="is-IS" sz="1400" dirty="0">
                <a:latin typeface="+mn-lt"/>
              </a:rPr>
              <a:t> </a:t>
            </a:r>
            <a:r>
              <a:rPr lang="is-IS" sz="1400" dirty="0" err="1">
                <a:latin typeface="+mn-lt"/>
              </a:rPr>
              <a:t>mellem</a:t>
            </a:r>
            <a:r>
              <a:rPr lang="is-IS" sz="1400" dirty="0">
                <a:latin typeface="+mn-lt"/>
              </a:rPr>
              <a:t> Danmarks </a:t>
            </a:r>
            <a:r>
              <a:rPr lang="is-IS" sz="1400" dirty="0" err="1">
                <a:latin typeface="+mn-lt"/>
              </a:rPr>
              <a:t>Evalueringsinstitut</a:t>
            </a:r>
            <a:r>
              <a:rPr lang="is-IS" sz="1400" dirty="0">
                <a:latin typeface="+mn-lt"/>
              </a:rPr>
              <a:t> (EVA) og </a:t>
            </a:r>
            <a:r>
              <a:rPr lang="is-IS" sz="1400" dirty="0" err="1">
                <a:latin typeface="+mn-lt"/>
              </a:rPr>
              <a:t>svenske</a:t>
            </a:r>
            <a:r>
              <a:rPr lang="is-IS" sz="1400" dirty="0">
                <a:latin typeface="+mn-lt"/>
              </a:rPr>
              <a:t> Skolverket </a:t>
            </a:r>
            <a:r>
              <a:rPr lang="is-IS" sz="1400" dirty="0" err="1">
                <a:latin typeface="+mn-lt"/>
              </a:rPr>
              <a:t>med</a:t>
            </a:r>
            <a:r>
              <a:rPr lang="is-IS" sz="1400" dirty="0">
                <a:latin typeface="+mn-lt"/>
              </a:rPr>
              <a:t> </a:t>
            </a:r>
            <a:r>
              <a:rPr lang="is-IS" sz="1400" dirty="0" err="1">
                <a:latin typeface="+mn-lt"/>
              </a:rPr>
              <a:t>tilskud</a:t>
            </a:r>
            <a:r>
              <a:rPr lang="is-IS" sz="1400" dirty="0">
                <a:latin typeface="+mn-lt"/>
              </a:rPr>
              <a:t> fra i </a:t>
            </a:r>
            <a:r>
              <a:rPr lang="is-IS" sz="1400" dirty="0" err="1">
                <a:latin typeface="+mn-lt"/>
              </a:rPr>
              <a:t>første</a:t>
            </a:r>
            <a:r>
              <a:rPr lang="is-IS" sz="1400" dirty="0">
                <a:latin typeface="+mn-lt"/>
              </a:rPr>
              <a:t> </a:t>
            </a:r>
            <a:r>
              <a:rPr lang="is-IS" sz="1400" dirty="0" err="1">
                <a:latin typeface="+mn-lt"/>
              </a:rPr>
              <a:t>omgang</a:t>
            </a:r>
            <a:r>
              <a:rPr lang="is-IS" sz="1400" dirty="0">
                <a:latin typeface="+mn-lt"/>
              </a:rPr>
              <a:t> </a:t>
            </a:r>
            <a:r>
              <a:rPr lang="is-IS" sz="1400" dirty="0" err="1">
                <a:latin typeface="+mn-lt"/>
              </a:rPr>
              <a:t>det</a:t>
            </a:r>
            <a:r>
              <a:rPr lang="is-IS" sz="1400" dirty="0">
                <a:latin typeface="+mn-lt"/>
              </a:rPr>
              <a:t> </a:t>
            </a:r>
            <a:r>
              <a:rPr lang="is-IS" sz="1400" dirty="0" err="1">
                <a:latin typeface="+mn-lt"/>
              </a:rPr>
              <a:t>norske</a:t>
            </a:r>
            <a:r>
              <a:rPr lang="is-IS" sz="1400" dirty="0">
                <a:latin typeface="+mn-lt"/>
              </a:rPr>
              <a:t> </a:t>
            </a:r>
            <a:r>
              <a:rPr lang="is-IS" sz="1400" dirty="0" err="1">
                <a:latin typeface="+mn-lt"/>
              </a:rPr>
              <a:t>Kunnskapsdepartementet</a:t>
            </a:r>
            <a:r>
              <a:rPr lang="is-IS" sz="1400" dirty="0">
                <a:latin typeface="+mn-lt"/>
              </a:rPr>
              <a:t> og </a:t>
            </a:r>
            <a:r>
              <a:rPr lang="is-IS" sz="1400" dirty="0" err="1">
                <a:latin typeface="+mn-lt"/>
              </a:rPr>
              <a:t>senere</a:t>
            </a:r>
            <a:r>
              <a:rPr lang="is-IS" sz="1400" dirty="0">
                <a:latin typeface="+mn-lt"/>
              </a:rPr>
              <a:t> </a:t>
            </a:r>
            <a:r>
              <a:rPr lang="is-IS" sz="1400" dirty="0" err="1">
                <a:latin typeface="+mn-lt"/>
              </a:rPr>
              <a:t>Utdanningsdirektoratet</a:t>
            </a:r>
            <a:r>
              <a:rPr lang="is-IS" sz="1400" dirty="0" smtClean="0">
                <a:latin typeface="+mn-lt"/>
              </a:rPr>
              <a:t>.</a:t>
            </a:r>
            <a:endParaRPr lang="is-IS" sz="1400" dirty="0">
              <a:latin typeface="+mn-lt"/>
            </a:endParaRPr>
          </a:p>
        </p:txBody>
      </p:sp>
    </p:spTree>
    <p:extLst>
      <p:ext uri="{BB962C8B-B14F-4D97-AF65-F5344CB8AC3E}">
        <p14:creationId xmlns:p14="http://schemas.microsoft.com/office/powerpoint/2010/main" val="34506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1584176"/>
          </a:xfrm>
          <a:solidFill>
            <a:schemeClr val="bg1"/>
          </a:solidFill>
        </p:spPr>
        <p:txBody>
          <a:bodyPr/>
          <a:lstStyle/>
          <a:p>
            <a:pPr marL="641350" algn="l" defTabSz="892175">
              <a:spcBef>
                <a:spcPts val="1200"/>
              </a:spcBef>
            </a:pPr>
            <a:r>
              <a:rPr lang="en-GB" sz="2000" b="0" dirty="0" smtClean="0">
                <a:latin typeface="+mj-lt"/>
              </a:rPr>
              <a:t>Examples: The </a:t>
            </a:r>
            <a:r>
              <a:rPr lang="en-GB" sz="2000" b="0" dirty="0">
                <a:latin typeface="+mj-lt"/>
              </a:rPr>
              <a:t>extent and multiplicity of professional </a:t>
            </a:r>
            <a:r>
              <a:rPr lang="en-GB" sz="2000" b="0" dirty="0" smtClean="0">
                <a:latin typeface="+mj-lt"/>
              </a:rPr>
              <a:t>cooperation</a:t>
            </a:r>
            <a:br>
              <a:rPr lang="en-GB" sz="2000" b="0" dirty="0" smtClean="0">
                <a:latin typeface="+mj-lt"/>
              </a:rPr>
            </a:br>
            <a:r>
              <a:rPr lang="en-GB" sz="2400" dirty="0" err="1" smtClean="0">
                <a:latin typeface="+mj-lt"/>
              </a:rPr>
              <a:t>Nordplus</a:t>
            </a:r>
            <a:r>
              <a:rPr lang="en-GB" sz="2400" b="0" dirty="0" smtClean="0">
                <a:latin typeface="+mj-lt"/>
              </a:rPr>
              <a:t> operational projects – at – 400-500 projects a year</a:t>
            </a:r>
            <a:br>
              <a:rPr lang="en-GB" sz="2400" b="0" dirty="0" smtClean="0">
                <a:latin typeface="+mj-lt"/>
              </a:rPr>
            </a:br>
            <a:r>
              <a:rPr lang="en-GB" sz="2400" b="0" dirty="0" smtClean="0">
                <a:latin typeface="+mj-lt"/>
              </a:rPr>
              <a:t/>
            </a:r>
            <a:br>
              <a:rPr lang="en-GB" sz="2400" b="0" dirty="0" smtClean="0">
                <a:latin typeface="+mj-lt"/>
              </a:rPr>
            </a:br>
            <a:r>
              <a:rPr lang="en-GB" sz="2400" b="0" dirty="0" smtClean="0">
                <a:latin typeface="+mj-lt"/>
              </a:rPr>
              <a:t>5310 projects 2008-2019</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11</a:t>
            </a:fld>
            <a:endParaRPr lang="en-US" dirty="0" smtClean="0"/>
          </a:p>
        </p:txBody>
      </p:sp>
      <p:pic>
        <p:nvPicPr>
          <p:cNvPr id="3" name="Picture 2"/>
          <p:cNvPicPr>
            <a:picLocks noChangeAspect="1"/>
          </p:cNvPicPr>
          <p:nvPr/>
        </p:nvPicPr>
        <p:blipFill>
          <a:blip r:embed="rId3"/>
          <a:stretch>
            <a:fillRect/>
          </a:stretch>
        </p:blipFill>
        <p:spPr>
          <a:xfrm>
            <a:off x="21478" y="1936204"/>
            <a:ext cx="10076224" cy="4032834"/>
          </a:xfrm>
          <a:prstGeom prst="rect">
            <a:avLst/>
          </a:prstGeom>
        </p:spPr>
      </p:pic>
    </p:spTree>
    <p:extLst>
      <p:ext uri="{BB962C8B-B14F-4D97-AF65-F5344CB8AC3E}">
        <p14:creationId xmlns:p14="http://schemas.microsoft.com/office/powerpoint/2010/main" val="403469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12</a:t>
            </a:fld>
            <a:endParaRPr lang="en-US" dirty="0" smtClean="0"/>
          </a:p>
        </p:txBody>
      </p:sp>
      <p:pic>
        <p:nvPicPr>
          <p:cNvPr id="8" name="Picture 7"/>
          <p:cNvPicPr>
            <a:picLocks noChangeAspect="1"/>
          </p:cNvPicPr>
          <p:nvPr/>
        </p:nvPicPr>
        <p:blipFill>
          <a:blip r:embed="rId3"/>
          <a:stretch>
            <a:fillRect/>
          </a:stretch>
        </p:blipFill>
        <p:spPr>
          <a:xfrm>
            <a:off x="27876" y="8618"/>
            <a:ext cx="9884564" cy="7527122"/>
          </a:xfrm>
          <a:prstGeom prst="rect">
            <a:avLst/>
          </a:prstGeom>
          <a:solidFill>
            <a:schemeClr val="bg1"/>
          </a:solidFill>
        </p:spPr>
      </p:pic>
    </p:spTree>
    <p:extLst>
      <p:ext uri="{BB962C8B-B14F-4D97-AF65-F5344CB8AC3E}">
        <p14:creationId xmlns:p14="http://schemas.microsoft.com/office/powerpoint/2010/main" val="8402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13</a:t>
            </a:fld>
            <a:endParaRPr lang="en-US" dirty="0" smtClean="0"/>
          </a:p>
        </p:txBody>
      </p:sp>
      <p:pic>
        <p:nvPicPr>
          <p:cNvPr id="2" name="Picture 1"/>
          <p:cNvPicPr>
            <a:picLocks noChangeAspect="1"/>
          </p:cNvPicPr>
          <p:nvPr/>
        </p:nvPicPr>
        <p:blipFill>
          <a:blip r:embed="rId3"/>
          <a:stretch>
            <a:fillRect/>
          </a:stretch>
        </p:blipFill>
        <p:spPr>
          <a:xfrm>
            <a:off x="1771068" y="1078"/>
            <a:ext cx="5380358" cy="7537414"/>
          </a:xfrm>
          <a:prstGeom prst="rect">
            <a:avLst/>
          </a:prstGeom>
          <a:solidFill>
            <a:schemeClr val="bg1"/>
          </a:solidFill>
        </p:spPr>
      </p:pic>
    </p:spTree>
    <p:extLst>
      <p:ext uri="{BB962C8B-B14F-4D97-AF65-F5344CB8AC3E}">
        <p14:creationId xmlns:p14="http://schemas.microsoft.com/office/powerpoint/2010/main" val="66171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90" y="41872"/>
            <a:ext cx="6053167" cy="866294"/>
          </a:xfrm>
          <a:solidFill>
            <a:schemeClr val="bg1"/>
          </a:solidFill>
        </p:spPr>
        <p:txBody>
          <a:bodyPr/>
          <a:lstStyle/>
          <a:p>
            <a:pPr marL="87313" algn="l" defTabSz="892175">
              <a:spcBef>
                <a:spcPts val="1200"/>
              </a:spcBef>
              <a:tabLst>
                <a:tab pos="720725" algn="l"/>
              </a:tabLst>
            </a:pPr>
            <a:r>
              <a:rPr lang="en-GB" sz="2000" b="0" dirty="0" smtClean="0">
                <a:latin typeface="+mj-lt"/>
              </a:rPr>
              <a:t>Some journals within the </a:t>
            </a:r>
            <a:r>
              <a:rPr lang="en-GB" sz="2000" dirty="0" smtClean="0">
                <a:latin typeface="+mj-lt"/>
              </a:rPr>
              <a:t>field of education </a:t>
            </a:r>
            <a:r>
              <a:rPr lang="en-GB" sz="2000" b="0" dirty="0" smtClean="0">
                <a:latin typeface="+mj-lt"/>
              </a:rPr>
              <a:t>that are  classified as Nordic or Scandinavian – why Nordic?</a:t>
            </a:r>
            <a:endParaRPr lang="en-US" sz="20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14</a:t>
            </a:fld>
            <a:endParaRPr lang="en-US" dirty="0" smtClean="0"/>
          </a:p>
        </p:txBody>
      </p:sp>
      <p:sp>
        <p:nvSpPr>
          <p:cNvPr id="3" name="TextBox 2"/>
          <p:cNvSpPr txBox="1"/>
          <p:nvPr/>
        </p:nvSpPr>
        <p:spPr>
          <a:xfrm>
            <a:off x="6185280" y="47065"/>
            <a:ext cx="3915926" cy="1815882"/>
          </a:xfrm>
          <a:prstGeom prst="rect">
            <a:avLst/>
          </a:prstGeom>
          <a:solidFill>
            <a:schemeClr val="bg1"/>
          </a:solidFill>
          <a:ln>
            <a:solidFill>
              <a:schemeClr val="accent1"/>
            </a:solidFill>
          </a:ln>
        </p:spPr>
        <p:txBody>
          <a:bodyPr wrap="square" rtlCol="0">
            <a:spAutoFit/>
          </a:bodyPr>
          <a:lstStyle/>
          <a:p>
            <a:r>
              <a:rPr lang="en-GB" sz="1600" dirty="0" smtClean="0"/>
              <a:t>The idea of the journal is to give researchers and doctoral students a scientific platform for publication in all Nordic languages: Danish, Finnish, Icelandic, Norwegian, Sami, Swedish and also Faroese and </a:t>
            </a:r>
            <a:r>
              <a:rPr lang="en-GB" sz="1600" dirty="0" err="1" smtClean="0"/>
              <a:t>Kalaallisut</a:t>
            </a:r>
            <a:r>
              <a:rPr lang="en-GB" sz="1600" dirty="0" smtClean="0"/>
              <a:t>, as well as English language. </a:t>
            </a:r>
            <a:r>
              <a:rPr lang="en-GB" sz="1000" dirty="0" smtClean="0"/>
              <a:t>(Nordisk </a:t>
            </a:r>
            <a:r>
              <a:rPr lang="en-GB" sz="1000" dirty="0" err="1" smtClean="0"/>
              <a:t>Barnehagefornskinig</a:t>
            </a:r>
            <a:r>
              <a:rPr lang="en-GB" sz="1000" dirty="0" smtClean="0"/>
              <a:t>)</a:t>
            </a:r>
            <a:endParaRPr lang="en-GB" sz="1000" dirty="0"/>
          </a:p>
        </p:txBody>
      </p:sp>
      <p:sp>
        <p:nvSpPr>
          <p:cNvPr id="9" name="TextBox 8"/>
          <p:cNvSpPr txBox="1"/>
          <p:nvPr/>
        </p:nvSpPr>
        <p:spPr>
          <a:xfrm>
            <a:off x="6173346" y="1963413"/>
            <a:ext cx="3915926" cy="1754326"/>
          </a:xfrm>
          <a:prstGeom prst="rect">
            <a:avLst/>
          </a:prstGeom>
          <a:noFill/>
          <a:ln>
            <a:solidFill>
              <a:schemeClr val="accent1"/>
            </a:solidFill>
          </a:ln>
        </p:spPr>
        <p:txBody>
          <a:bodyPr wrap="square" rtlCol="0">
            <a:spAutoFit/>
          </a:bodyPr>
          <a:lstStyle/>
          <a:p>
            <a:r>
              <a:rPr lang="sv-SE" dirty="0" smtClean="0">
                <a:latin typeface="+mn-lt"/>
              </a:rPr>
              <a:t>Vetenskaplig tidskrift med nordiskt fokus på pedagogisk forskning. (</a:t>
            </a:r>
            <a:r>
              <a:rPr lang="sv-SE" dirty="0" err="1" smtClean="0">
                <a:latin typeface="+mn-lt"/>
              </a:rPr>
              <a:t>NSinED</a:t>
            </a:r>
            <a:r>
              <a:rPr lang="sv-SE" dirty="0" smtClean="0">
                <a:latin typeface="+mn-lt"/>
              </a:rPr>
              <a:t>, NFPF).</a:t>
            </a:r>
          </a:p>
          <a:p>
            <a:r>
              <a:rPr lang="sv-SE" dirty="0" smtClean="0">
                <a:latin typeface="+mn-lt"/>
              </a:rPr>
              <a:t>Vetenskaplig tidskrift som speglar pågående utbildningsvetenskaplig forskning inom Norden. </a:t>
            </a:r>
            <a:r>
              <a:rPr lang="sv-SE" dirty="0" smtClean="0"/>
              <a:t>(</a:t>
            </a:r>
            <a:r>
              <a:rPr lang="sv-SE" dirty="0" err="1" smtClean="0"/>
              <a:t>ScJER</a:t>
            </a:r>
            <a:r>
              <a:rPr lang="sv-SE" dirty="0" smtClean="0"/>
              <a:t>) </a:t>
            </a:r>
            <a:endParaRPr lang="sv-SE" dirty="0"/>
          </a:p>
        </p:txBody>
      </p:sp>
      <p:sp>
        <p:nvSpPr>
          <p:cNvPr id="10" name="TextBox 9"/>
          <p:cNvSpPr txBox="1"/>
          <p:nvPr/>
        </p:nvSpPr>
        <p:spPr>
          <a:xfrm>
            <a:off x="6162001" y="3832667"/>
            <a:ext cx="3915926" cy="1323439"/>
          </a:xfrm>
          <a:prstGeom prst="rect">
            <a:avLst/>
          </a:prstGeom>
          <a:noFill/>
          <a:ln>
            <a:solidFill>
              <a:schemeClr val="accent1"/>
            </a:solidFill>
          </a:ln>
        </p:spPr>
        <p:txBody>
          <a:bodyPr wrap="square" rtlCol="0">
            <a:spAutoFit/>
          </a:bodyPr>
          <a:lstStyle/>
          <a:p>
            <a:r>
              <a:rPr lang="en-GB" sz="1600" i="1" dirty="0" smtClean="0"/>
              <a:t>(NJCIE) </a:t>
            </a:r>
            <a:r>
              <a:rPr lang="en-GB" sz="1600" dirty="0" smtClean="0"/>
              <a:t>is the only journal in the Nordic countries specifically addressing themes within our field and serves as a connecting node for comparative scholars in, or interested in, the region.</a:t>
            </a:r>
            <a:endParaRPr lang="en-GB" sz="1600" dirty="0"/>
          </a:p>
        </p:txBody>
      </p:sp>
      <p:sp>
        <p:nvSpPr>
          <p:cNvPr id="11" name="TextBox 10"/>
          <p:cNvSpPr txBox="1"/>
          <p:nvPr/>
        </p:nvSpPr>
        <p:spPr>
          <a:xfrm>
            <a:off x="-15718" y="5811457"/>
            <a:ext cx="6109011" cy="1569660"/>
          </a:xfrm>
          <a:prstGeom prst="rect">
            <a:avLst/>
          </a:prstGeom>
          <a:solidFill>
            <a:schemeClr val="bg1"/>
          </a:solidFill>
          <a:ln>
            <a:solidFill>
              <a:schemeClr val="accent1"/>
            </a:solidFill>
          </a:ln>
        </p:spPr>
        <p:txBody>
          <a:bodyPr wrap="square" rtlCol="0">
            <a:spAutoFit/>
          </a:bodyPr>
          <a:lstStyle/>
          <a:p>
            <a:r>
              <a:rPr lang="en-GB" sz="1600" dirty="0" smtClean="0">
                <a:latin typeface="+mn-lt"/>
              </a:rPr>
              <a:t>The journal (NJEH)  takes special responsibility for the communication and dissemination of educational history research of particular relevance to the Nordic region (Denmark, Finland, Iceland, Norway, Sweden and political and geographic entities including the Faroe Islands, Greenland, </a:t>
            </a:r>
            <a:r>
              <a:rPr lang="en-GB" sz="1600" dirty="0" err="1" smtClean="0">
                <a:latin typeface="+mn-lt"/>
              </a:rPr>
              <a:t>Sápmi</a:t>
            </a:r>
            <a:r>
              <a:rPr lang="en-GB" sz="1600" dirty="0" smtClean="0">
                <a:latin typeface="+mn-lt"/>
              </a:rPr>
              <a:t> and </a:t>
            </a:r>
            <a:r>
              <a:rPr lang="en-GB" sz="1600" dirty="0" err="1" smtClean="0">
                <a:latin typeface="+mn-lt"/>
              </a:rPr>
              <a:t>Åland</a:t>
            </a:r>
            <a:r>
              <a:rPr lang="en-GB" sz="1600" dirty="0" smtClean="0">
                <a:latin typeface="+mn-lt"/>
              </a:rPr>
              <a:t>), but welcomes contributions exploring the history of education in all parts of the world.</a:t>
            </a:r>
            <a:endParaRPr lang="en-GB" sz="1600" dirty="0">
              <a:latin typeface="+mn-lt"/>
            </a:endParaRPr>
          </a:p>
        </p:txBody>
      </p:sp>
      <p:pic>
        <p:nvPicPr>
          <p:cNvPr id="13" name="Picture 12"/>
          <p:cNvPicPr>
            <a:picLocks noChangeAspect="1"/>
          </p:cNvPicPr>
          <p:nvPr/>
        </p:nvPicPr>
        <p:blipFill>
          <a:blip r:embed="rId3"/>
          <a:stretch>
            <a:fillRect/>
          </a:stretch>
        </p:blipFill>
        <p:spPr>
          <a:xfrm>
            <a:off x="0" y="836675"/>
            <a:ext cx="6098801" cy="4865347"/>
          </a:xfrm>
          <a:prstGeom prst="rect">
            <a:avLst/>
          </a:prstGeom>
          <a:solidFill>
            <a:schemeClr val="bg1"/>
          </a:solidFill>
        </p:spPr>
      </p:pic>
      <p:sp>
        <p:nvSpPr>
          <p:cNvPr id="12" name="TextBox 11"/>
          <p:cNvSpPr txBox="1"/>
          <p:nvPr/>
        </p:nvSpPr>
        <p:spPr>
          <a:xfrm>
            <a:off x="6138132" y="5242962"/>
            <a:ext cx="3939795" cy="2308324"/>
          </a:xfrm>
          <a:prstGeom prst="rect">
            <a:avLst/>
          </a:prstGeom>
          <a:noFill/>
          <a:ln>
            <a:solidFill>
              <a:schemeClr val="accent1"/>
            </a:solidFill>
          </a:ln>
        </p:spPr>
        <p:txBody>
          <a:bodyPr wrap="square" rtlCol="0">
            <a:spAutoFit/>
          </a:bodyPr>
          <a:lstStyle/>
          <a:p>
            <a:r>
              <a:rPr lang="en-GB" sz="1600" dirty="0" smtClean="0"/>
              <a:t>Finally, </a:t>
            </a:r>
            <a:r>
              <a:rPr lang="en-GB" sz="1600" i="1" dirty="0" err="1" smtClean="0"/>
              <a:t>NordSTEP</a:t>
            </a:r>
            <a:r>
              <a:rPr lang="en-GB" sz="1600" dirty="0" smtClean="0"/>
              <a:t> aims to provide a forum which would be characterised by contextual knowledge and awareness of the particularities of Nordic countries as well as continental Europe in relation to international education. The intention is to contribute to a further strengthening of the Nordic voice in a world dominated by Anglo-American research journals. </a:t>
            </a:r>
            <a:endParaRPr lang="en-GB" sz="1600" dirty="0"/>
          </a:p>
        </p:txBody>
      </p:sp>
    </p:spTree>
    <p:extLst>
      <p:ext uri="{BB962C8B-B14F-4D97-AF65-F5344CB8AC3E}">
        <p14:creationId xmlns:p14="http://schemas.microsoft.com/office/powerpoint/2010/main" val="22809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46001"/>
            <a:ext cx="10177462" cy="3748719"/>
          </a:xfrm>
          <a:prstGeom prst="rect">
            <a:avLst/>
          </a:prstGeom>
          <a:solidFill>
            <a:schemeClr val="bg1"/>
          </a:solidFill>
        </p:spPr>
        <p:txBody>
          <a:bodyPr wrap="square">
            <a:spAutoFit/>
          </a:bodyPr>
          <a:lstStyle/>
          <a:p>
            <a:pPr>
              <a:lnSpc>
                <a:spcPct val="110000"/>
              </a:lnSpc>
            </a:pPr>
            <a:r>
              <a:rPr lang="en-US" b="1" dirty="0">
                <a:latin typeface="+mn-lt"/>
              </a:rPr>
              <a:t>Interviews – </a:t>
            </a:r>
            <a:r>
              <a:rPr lang="en-US" dirty="0">
                <a:latin typeface="+mn-lt"/>
              </a:rPr>
              <a:t>Icelandic case	Five veteran and highly placed ministry officials were interviewed (in Icelandic) in December 2019.</a:t>
            </a:r>
          </a:p>
          <a:p>
            <a:pPr>
              <a:lnSpc>
                <a:spcPct val="110000"/>
              </a:lnSpc>
            </a:pPr>
            <a:r>
              <a:rPr lang="en-US" dirty="0">
                <a:latin typeface="+mn-lt"/>
              </a:rPr>
              <a:t>They were asked, inter alia, about the nature and extent of Nordic and international cooperation within the field of education, about the use of data and research and about the formalities in policy formation. </a:t>
            </a:r>
            <a:endParaRPr lang="en-US" dirty="0" smtClean="0">
              <a:latin typeface="+mn-lt"/>
            </a:endParaRPr>
          </a:p>
          <a:p>
            <a:pPr>
              <a:lnSpc>
                <a:spcPct val="110000"/>
              </a:lnSpc>
            </a:pPr>
            <a:endParaRPr lang="en-US" dirty="0" smtClean="0">
              <a:latin typeface="+mn-lt"/>
            </a:endParaRPr>
          </a:p>
          <a:p>
            <a:pPr marL="143126" indent="-143126">
              <a:lnSpc>
                <a:spcPct val="110000"/>
              </a:lnSpc>
              <a:buFont typeface="Wingdings" panose="05000000000000000000" pitchFamily="2" charset="2"/>
              <a:buChar char="Ø"/>
            </a:pPr>
            <a:r>
              <a:rPr lang="en-US" dirty="0" smtClean="0">
                <a:latin typeface="+mn-lt"/>
              </a:rPr>
              <a:t>Special nature of the Icelandic </a:t>
            </a:r>
            <a:r>
              <a:rPr lang="en-US" dirty="0" smtClean="0">
                <a:latin typeface="+mn-lt"/>
              </a:rPr>
              <a:t>case</a:t>
            </a:r>
          </a:p>
          <a:p>
            <a:pPr marL="143126" indent="-143126">
              <a:lnSpc>
                <a:spcPct val="110000"/>
              </a:lnSpc>
              <a:buFont typeface="Wingdings" panose="05000000000000000000" pitchFamily="2" charset="2"/>
              <a:buChar char="Ø"/>
            </a:pPr>
            <a:endParaRPr lang="en-US" dirty="0" smtClean="0">
              <a:latin typeface="+mn-lt"/>
            </a:endParaRPr>
          </a:p>
          <a:p>
            <a:pPr lvl="1" indent="0">
              <a:lnSpc>
                <a:spcPct val="110000"/>
              </a:lnSpc>
            </a:pPr>
            <a:r>
              <a:rPr lang="en-US" dirty="0" smtClean="0">
                <a:latin typeface="+mn-lt"/>
              </a:rPr>
              <a:t>Scarcity of manpower, not participating at nearly all venues, different traditions of documentation, less detailed expertise but normally a breadth of interaction – a wide perspective, …</a:t>
            </a:r>
            <a:endParaRPr lang="en-US" dirty="0" smtClean="0">
              <a:latin typeface="+mn-lt"/>
            </a:endParaRPr>
          </a:p>
          <a:p>
            <a:pPr marL="143126" indent="-143126">
              <a:lnSpc>
                <a:spcPct val="110000"/>
              </a:lnSpc>
              <a:buFont typeface="Wingdings" panose="05000000000000000000" pitchFamily="2" charset="2"/>
              <a:buChar char="Ø"/>
            </a:pPr>
            <a:endParaRPr lang="en-US" dirty="0">
              <a:latin typeface="+mn-lt"/>
            </a:endParaRPr>
          </a:p>
          <a:p>
            <a:pPr marL="593734" lvl="1" indent="-143126">
              <a:lnSpc>
                <a:spcPct val="110000"/>
              </a:lnSpc>
              <a:buFont typeface="Wingdings" panose="05000000000000000000" pitchFamily="2" charset="2"/>
              <a:buChar char="Ø"/>
            </a:pPr>
            <a:endParaRPr lang="en-US" dirty="0" smtClean="0">
              <a:latin typeface="+mn-lt"/>
            </a:endParaRPr>
          </a:p>
          <a:p>
            <a:pPr marL="593734" lvl="1" indent="-143126">
              <a:lnSpc>
                <a:spcPct val="110000"/>
              </a:lnSpc>
              <a:buFont typeface="Wingdings" panose="05000000000000000000" pitchFamily="2" charset="2"/>
              <a:buChar char="Ø"/>
            </a:pPr>
            <a:endParaRPr lang="en-US" dirty="0" smtClean="0">
              <a:latin typeface="+mn-lt"/>
            </a:endParaRPr>
          </a:p>
        </p:txBody>
      </p:sp>
      <p:sp>
        <p:nvSpPr>
          <p:cNvPr id="3" name="Footer Placeholder 2"/>
          <p:cNvSpPr>
            <a:spLocks noGrp="1"/>
          </p:cNvSpPr>
          <p:nvPr>
            <p:ph type="ftr" sz="quarter" idx="11"/>
          </p:nvPr>
        </p:nvSpPr>
        <p:spPr/>
        <p:txBody>
          <a:bodyPr/>
          <a:lstStyle/>
          <a:p>
            <a:pPr>
              <a:defRPr/>
            </a:pPr>
            <a:r>
              <a:rPr lang="sv-SE" smtClean="0"/>
              <a:t>Jón Torfi Jónasson  NERA Turku 2020</a:t>
            </a:r>
            <a:endParaRPr lang="is-IS" dirty="0"/>
          </a:p>
        </p:txBody>
      </p:sp>
      <p:sp>
        <p:nvSpPr>
          <p:cNvPr id="4" name="Slide Number Placeholder 3"/>
          <p:cNvSpPr>
            <a:spLocks noGrp="1"/>
          </p:cNvSpPr>
          <p:nvPr>
            <p:ph type="sldNum" sz="quarter" idx="12"/>
          </p:nvPr>
        </p:nvSpPr>
        <p:spPr/>
        <p:txBody>
          <a:bodyPr/>
          <a:lstStyle/>
          <a:p>
            <a:pPr>
              <a:defRPr/>
            </a:pPr>
            <a:fld id="{6CEB5E37-FCF9-4A63-8251-EE994A28B072}" type="slidenum">
              <a:rPr lang="en-US" smtClean="0"/>
              <a:pPr>
                <a:defRPr/>
              </a:pPr>
              <a:t>15</a:t>
            </a:fld>
            <a:endParaRPr lang="en-US" dirty="0"/>
          </a:p>
        </p:txBody>
      </p:sp>
    </p:spTree>
    <p:extLst>
      <p:ext uri="{BB962C8B-B14F-4D97-AF65-F5344CB8AC3E}">
        <p14:creationId xmlns:p14="http://schemas.microsoft.com/office/powerpoint/2010/main" val="2879377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sv-SE" smtClean="0"/>
              <a:t>Jón Torfi Jónasson  NERA Turku 2020</a:t>
            </a:r>
            <a:endParaRPr lang="is-IS" dirty="0"/>
          </a:p>
        </p:txBody>
      </p:sp>
      <p:sp>
        <p:nvSpPr>
          <p:cNvPr id="4" name="Slide Number Placeholder 3"/>
          <p:cNvSpPr>
            <a:spLocks noGrp="1"/>
          </p:cNvSpPr>
          <p:nvPr>
            <p:ph type="sldNum" sz="quarter" idx="12"/>
          </p:nvPr>
        </p:nvSpPr>
        <p:spPr/>
        <p:txBody>
          <a:bodyPr/>
          <a:lstStyle/>
          <a:p>
            <a:pPr>
              <a:defRPr/>
            </a:pPr>
            <a:fld id="{6CEB5E37-FCF9-4A63-8251-EE994A28B072}" type="slidenum">
              <a:rPr lang="en-US" smtClean="0"/>
              <a:pPr>
                <a:defRPr/>
              </a:pPr>
              <a:t>16</a:t>
            </a:fld>
            <a:endParaRPr lang="en-US" dirty="0"/>
          </a:p>
        </p:txBody>
      </p:sp>
      <p:sp>
        <p:nvSpPr>
          <p:cNvPr id="2" name="Rectangle 1"/>
          <p:cNvSpPr/>
          <p:nvPr/>
        </p:nvSpPr>
        <p:spPr>
          <a:xfrm>
            <a:off x="336202" y="211765"/>
            <a:ext cx="9577065" cy="7506670"/>
          </a:xfrm>
          <a:prstGeom prst="rect">
            <a:avLst/>
          </a:prstGeom>
          <a:solidFill>
            <a:schemeClr val="bg1"/>
          </a:solidFill>
        </p:spPr>
        <p:txBody>
          <a:bodyPr wrap="square">
            <a:spAutoFit/>
          </a:bodyPr>
          <a:lstStyle/>
          <a:p>
            <a:pPr marL="143126" indent="-143126">
              <a:lnSpc>
                <a:spcPct val="110000"/>
              </a:lnSpc>
              <a:buFont typeface="Wingdings" panose="05000000000000000000" pitchFamily="2" charset="2"/>
              <a:buChar char="Ø"/>
            </a:pPr>
            <a:r>
              <a:rPr lang="en-US" sz="2000" dirty="0" smtClean="0">
                <a:latin typeface="+mn-lt"/>
              </a:rPr>
              <a:t>The connection with the Nordic colleagues, </a:t>
            </a:r>
            <a:r>
              <a:rPr lang="en-US" sz="2000" b="1" dirty="0" smtClean="0">
                <a:latin typeface="+mn-lt"/>
              </a:rPr>
              <a:t>within the Nordic countries</a:t>
            </a:r>
            <a:r>
              <a:rPr lang="en-US" sz="2000" dirty="0" smtClean="0">
                <a:latin typeface="+mn-lt"/>
              </a:rPr>
              <a:t>, exist at many levels, at </a:t>
            </a:r>
          </a:p>
          <a:p>
            <a:pPr marL="793508" lvl="1" indent="-342900">
              <a:lnSpc>
                <a:spcPct val="110000"/>
              </a:lnSpc>
              <a:buFont typeface="Arial" panose="020B0604020202020204" pitchFamily="34" charset="0"/>
              <a:buChar char="•"/>
            </a:pPr>
            <a:r>
              <a:rPr lang="en-US" sz="2000" dirty="0">
                <a:latin typeface="+mn-lt"/>
              </a:rPr>
              <a:t>t</a:t>
            </a:r>
            <a:r>
              <a:rPr lang="en-US" sz="2000" dirty="0" smtClean="0">
                <a:latin typeface="+mn-lt"/>
              </a:rPr>
              <a:t>he NCM level – both with the normal groups, with ad hoc groups and with special events organized by the chairmanship each year</a:t>
            </a:r>
          </a:p>
          <a:p>
            <a:pPr marL="793508" lvl="1" indent="-342900">
              <a:lnSpc>
                <a:spcPct val="110000"/>
              </a:lnSpc>
              <a:buFont typeface="Arial" panose="020B0604020202020204" pitchFamily="34" charset="0"/>
              <a:buChar char="•"/>
            </a:pPr>
            <a:r>
              <a:rPr lang="en-US" sz="2000" dirty="0">
                <a:latin typeface="+mn-lt"/>
              </a:rPr>
              <a:t>t</a:t>
            </a:r>
            <a:r>
              <a:rPr lang="en-US" sz="2000" dirty="0" smtClean="0">
                <a:latin typeface="+mn-lt"/>
              </a:rPr>
              <a:t>he ministerial level, both regular and ad hoc meetings</a:t>
            </a:r>
          </a:p>
          <a:p>
            <a:pPr marL="793508" lvl="1" indent="-342900">
              <a:lnSpc>
                <a:spcPct val="110000"/>
              </a:lnSpc>
              <a:buFont typeface="Arial" panose="020B0604020202020204" pitchFamily="34" charset="0"/>
              <a:buChar char="•"/>
            </a:pPr>
            <a:r>
              <a:rPr lang="en-US" sz="2000" dirty="0">
                <a:latin typeface="+mn-lt"/>
              </a:rPr>
              <a:t>t</a:t>
            </a:r>
            <a:r>
              <a:rPr lang="en-US" sz="2000" dirty="0" smtClean="0">
                <a:latin typeface="+mn-lt"/>
              </a:rPr>
              <a:t>hese meetings are documented, but rarely detailed minutes are written</a:t>
            </a:r>
          </a:p>
          <a:p>
            <a:pPr marL="793508" lvl="1" indent="-342900">
              <a:lnSpc>
                <a:spcPct val="110000"/>
              </a:lnSpc>
              <a:buFont typeface="Arial" panose="020B0604020202020204" pitchFamily="34" charset="0"/>
              <a:buChar char="•"/>
            </a:pPr>
            <a:r>
              <a:rPr lang="en-US" sz="2000" dirty="0" smtClean="0">
                <a:latin typeface="+mn-lt"/>
              </a:rPr>
              <a:t>There is rarely a discussion of explicit policies, but still exchanges of information about these. The discussion is much about issues, concerns, initiatives and exchanges of information – thus there is a lot of communication between colleagues</a:t>
            </a:r>
          </a:p>
          <a:p>
            <a:pPr marL="143126" indent="-143126">
              <a:lnSpc>
                <a:spcPct val="110000"/>
              </a:lnSpc>
              <a:buFont typeface="Wingdings" panose="05000000000000000000" pitchFamily="2" charset="2"/>
              <a:buChar char="Ø"/>
            </a:pPr>
            <a:r>
              <a:rPr lang="en-US" sz="2000" dirty="0" smtClean="0">
                <a:latin typeface="+mn-lt"/>
              </a:rPr>
              <a:t>I am inclined to conclude that the communication is better described as </a:t>
            </a:r>
            <a:r>
              <a:rPr lang="en-US" sz="2000" b="1" dirty="0" smtClean="0">
                <a:latin typeface="+mn-lt"/>
              </a:rPr>
              <a:t>interaction</a:t>
            </a:r>
            <a:r>
              <a:rPr lang="en-US" sz="2000" dirty="0" smtClean="0">
                <a:latin typeface="+mn-lt"/>
              </a:rPr>
              <a:t>, sharing of ideas rather than cooperation</a:t>
            </a:r>
          </a:p>
          <a:p>
            <a:pPr marL="143126" indent="-143126">
              <a:lnSpc>
                <a:spcPct val="110000"/>
              </a:lnSpc>
              <a:buFont typeface="Wingdings" panose="05000000000000000000" pitchFamily="2" charset="2"/>
              <a:buChar char="Ø"/>
            </a:pPr>
            <a:endParaRPr lang="en-US" dirty="0" smtClean="0">
              <a:latin typeface="+mn-lt"/>
            </a:endParaRPr>
          </a:p>
          <a:p>
            <a:pPr marL="143126" indent="-143126">
              <a:lnSpc>
                <a:spcPct val="110000"/>
              </a:lnSpc>
              <a:buFont typeface="Wingdings" panose="05000000000000000000" pitchFamily="2" charset="2"/>
              <a:buChar char="Ø"/>
            </a:pPr>
            <a:r>
              <a:rPr lang="en-US" sz="2000" dirty="0">
                <a:latin typeface="+mn-lt"/>
              </a:rPr>
              <a:t>Nordic cooperation at </a:t>
            </a:r>
            <a:r>
              <a:rPr lang="en-US" sz="2000" dirty="0" smtClean="0">
                <a:latin typeface="+mn-lt"/>
              </a:rPr>
              <a:t>the international </a:t>
            </a:r>
            <a:r>
              <a:rPr lang="en-US" sz="2000" dirty="0">
                <a:latin typeface="+mn-lt"/>
              </a:rPr>
              <a:t>level</a:t>
            </a:r>
          </a:p>
          <a:p>
            <a:pPr lvl="1">
              <a:lnSpc>
                <a:spcPct val="110000"/>
              </a:lnSpc>
            </a:pPr>
            <a:r>
              <a:rPr lang="en-US" sz="2000" dirty="0">
                <a:latin typeface="+mn-lt"/>
              </a:rPr>
              <a:t>The Nordic </a:t>
            </a:r>
            <a:r>
              <a:rPr lang="en-US" sz="2000" b="1" dirty="0">
                <a:latin typeface="+mn-lt"/>
              </a:rPr>
              <a:t>cooperation</a:t>
            </a:r>
            <a:r>
              <a:rPr lang="en-US" sz="2000" dirty="0">
                <a:latin typeface="+mn-lt"/>
              </a:rPr>
              <a:t> is notably also about common policy formation vis-à-vis other venues, such as the OECD, UNESCO, </a:t>
            </a:r>
            <a:r>
              <a:rPr lang="en-US" sz="2000" dirty="0" smtClean="0">
                <a:latin typeface="+mn-lt"/>
              </a:rPr>
              <a:t>etc. Here we seem to see much more substantive cooperation, where the Nordic representatives coordinate – to a certain extent </a:t>
            </a:r>
            <a:r>
              <a:rPr lang="en-US" sz="2000" dirty="0" smtClean="0">
                <a:latin typeface="+mn-lt"/>
              </a:rPr>
              <a:t>their </a:t>
            </a:r>
            <a:r>
              <a:rPr lang="en-US" sz="2000" dirty="0" smtClean="0">
                <a:latin typeface="+mn-lt"/>
              </a:rPr>
              <a:t>views or interventions. This does not mean that they agree on all things, but they determine what they agree on, and when they do, they present a fairly coordinated front. “</a:t>
            </a:r>
            <a:r>
              <a:rPr lang="en-US" sz="2000" dirty="0">
                <a:latin typeface="+mn-lt"/>
              </a:rPr>
              <a:t>I must say I had a feeling that sometimes [at UNESCO meetings on education] people were waiting for what the Nordic countries would say</a:t>
            </a:r>
            <a:r>
              <a:rPr lang="en-US" sz="2000" dirty="0" smtClean="0">
                <a:latin typeface="+mn-lt"/>
              </a:rPr>
              <a:t>.” </a:t>
            </a:r>
            <a:r>
              <a:rPr lang="en-US" sz="2000" dirty="0">
                <a:latin typeface="+mn-lt"/>
              </a:rPr>
              <a:t>Again much of this consultation takes place in informal settings. </a:t>
            </a:r>
            <a:endParaRPr lang="en-US" dirty="0" smtClean="0">
              <a:latin typeface="+mn-lt"/>
            </a:endParaRPr>
          </a:p>
        </p:txBody>
      </p:sp>
    </p:spTree>
    <p:extLst>
      <p:ext uri="{BB962C8B-B14F-4D97-AF65-F5344CB8AC3E}">
        <p14:creationId xmlns:p14="http://schemas.microsoft.com/office/powerpoint/2010/main" val="1273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5"/>
            <a:ext cx="9865096" cy="1076653"/>
          </a:xfrm>
          <a:solidFill>
            <a:schemeClr val="bg1"/>
          </a:solidFill>
        </p:spPr>
        <p:txBody>
          <a:bodyPr/>
          <a:lstStyle/>
          <a:p>
            <a:pPr marL="641350" algn="l" defTabSz="892175">
              <a:spcBef>
                <a:spcPts val="1200"/>
              </a:spcBef>
            </a:pPr>
            <a:r>
              <a:rPr lang="en-GB" sz="2400" b="0" dirty="0" smtClean="0">
                <a:latin typeface="+mj-lt"/>
              </a:rPr>
              <a:t>Can we construct different spheres or arenas of communication among the Nordic countries?</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17</a:t>
            </a:fld>
            <a:endParaRPr lang="en-US" dirty="0" smtClean="0"/>
          </a:p>
        </p:txBody>
      </p:sp>
      <p:grpSp>
        <p:nvGrpSpPr>
          <p:cNvPr id="5" name="Group 4"/>
          <p:cNvGrpSpPr/>
          <p:nvPr/>
        </p:nvGrpSpPr>
        <p:grpSpPr>
          <a:xfrm>
            <a:off x="162421" y="2524975"/>
            <a:ext cx="4176464" cy="4032448"/>
            <a:chOff x="264195" y="2080220"/>
            <a:chExt cx="4320480" cy="4176464"/>
          </a:xfrm>
          <a:solidFill>
            <a:srgbClr val="92D050">
              <a:alpha val="35000"/>
            </a:srgbClr>
          </a:solidFill>
        </p:grpSpPr>
        <p:sp>
          <p:nvSpPr>
            <p:cNvPr id="2" name="Oval 1"/>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1200299" y="2872308"/>
              <a:ext cx="2448272" cy="400110"/>
            </a:xfrm>
            <a:prstGeom prst="rect">
              <a:avLst/>
            </a:prstGeom>
            <a:grpFill/>
          </p:spPr>
          <p:txBody>
            <a:bodyPr wrap="square" rtlCol="0">
              <a:spAutoFit/>
            </a:bodyPr>
            <a:lstStyle/>
            <a:p>
              <a:r>
                <a:rPr lang="en-GB" sz="2000" dirty="0" smtClean="0">
                  <a:latin typeface="+mn-lt"/>
                </a:rPr>
                <a:t>The scientific sphere</a:t>
              </a:r>
              <a:endParaRPr lang="en-GB" sz="2000" dirty="0">
                <a:latin typeface="+mn-lt"/>
              </a:endParaRPr>
            </a:p>
          </p:txBody>
        </p:sp>
      </p:grpSp>
      <p:grpSp>
        <p:nvGrpSpPr>
          <p:cNvPr id="9" name="Group 8"/>
          <p:cNvGrpSpPr/>
          <p:nvPr/>
        </p:nvGrpSpPr>
        <p:grpSpPr>
          <a:xfrm>
            <a:off x="3288531" y="731231"/>
            <a:ext cx="4176464" cy="4032448"/>
            <a:chOff x="264195" y="2080220"/>
            <a:chExt cx="4320480" cy="4176464"/>
          </a:xfrm>
          <a:solidFill>
            <a:schemeClr val="tx2">
              <a:lumMod val="40000"/>
              <a:lumOff val="60000"/>
              <a:alpha val="25000"/>
            </a:schemeClr>
          </a:solidFill>
        </p:grpSpPr>
        <p:sp>
          <p:nvSpPr>
            <p:cNvPr id="10" name="Oval 9"/>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Box 10"/>
            <p:cNvSpPr txBox="1"/>
            <p:nvPr/>
          </p:nvSpPr>
          <p:spPr>
            <a:xfrm>
              <a:off x="1172750" y="2384852"/>
              <a:ext cx="2448272" cy="414400"/>
            </a:xfrm>
            <a:prstGeom prst="rect">
              <a:avLst/>
            </a:prstGeom>
            <a:grpFill/>
          </p:spPr>
          <p:txBody>
            <a:bodyPr wrap="square" rtlCol="0">
              <a:spAutoFit/>
            </a:bodyPr>
            <a:lstStyle/>
            <a:p>
              <a:r>
                <a:rPr lang="en-GB" sz="2000" dirty="0" smtClean="0">
                  <a:latin typeface="+mn-lt"/>
                </a:rPr>
                <a:t>The practical arena</a:t>
              </a:r>
              <a:endParaRPr lang="en-GB" sz="2000" dirty="0">
                <a:latin typeface="+mn-lt"/>
              </a:endParaRPr>
            </a:p>
          </p:txBody>
        </p:sp>
      </p:grpSp>
      <p:grpSp>
        <p:nvGrpSpPr>
          <p:cNvPr id="12" name="Group 11"/>
          <p:cNvGrpSpPr/>
          <p:nvPr/>
        </p:nvGrpSpPr>
        <p:grpSpPr>
          <a:xfrm>
            <a:off x="7199384" y="2625122"/>
            <a:ext cx="2978079" cy="3677968"/>
            <a:chOff x="264195" y="2080220"/>
            <a:chExt cx="4320480" cy="4176464"/>
          </a:xfrm>
          <a:solidFill>
            <a:schemeClr val="accent2">
              <a:lumMod val="60000"/>
              <a:lumOff val="40000"/>
              <a:alpha val="30000"/>
            </a:schemeClr>
          </a:solidFill>
        </p:grpSpPr>
        <p:sp>
          <p:nvSpPr>
            <p:cNvPr id="13" name="Oval 12"/>
            <p:cNvSpPr/>
            <p:nvPr/>
          </p:nvSpPr>
          <p:spPr>
            <a:xfrm>
              <a:off x="264195" y="2080220"/>
              <a:ext cx="4320480" cy="4176464"/>
            </a:xfrm>
            <a:prstGeom prst="ellipse">
              <a:avLst/>
            </a:prstGeom>
            <a:solidFill>
              <a:schemeClr val="accent6">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TextBox 13"/>
            <p:cNvSpPr txBox="1"/>
            <p:nvPr/>
          </p:nvSpPr>
          <p:spPr>
            <a:xfrm>
              <a:off x="1514231" y="2394780"/>
              <a:ext cx="2124617" cy="1153322"/>
            </a:xfrm>
            <a:prstGeom prst="rect">
              <a:avLst/>
            </a:prstGeom>
            <a:grpFill/>
          </p:spPr>
          <p:txBody>
            <a:bodyPr wrap="square" rtlCol="0">
              <a:spAutoFit/>
            </a:bodyPr>
            <a:lstStyle/>
            <a:p>
              <a:r>
                <a:rPr lang="en-GB" sz="2000" dirty="0" smtClean="0">
                  <a:latin typeface="+mn-lt"/>
                </a:rPr>
                <a:t>The national policy arena</a:t>
              </a:r>
              <a:endParaRPr lang="en-GB" sz="2000" dirty="0">
                <a:latin typeface="+mn-lt"/>
              </a:endParaRPr>
            </a:p>
          </p:txBody>
        </p:sp>
      </p:grpSp>
      <p:grpSp>
        <p:nvGrpSpPr>
          <p:cNvPr id="15" name="Group 14"/>
          <p:cNvGrpSpPr/>
          <p:nvPr/>
        </p:nvGrpSpPr>
        <p:grpSpPr>
          <a:xfrm>
            <a:off x="3121163" y="3551789"/>
            <a:ext cx="4176464" cy="4032448"/>
            <a:chOff x="264195" y="2080220"/>
            <a:chExt cx="4320480" cy="4176464"/>
          </a:xfrm>
        </p:grpSpPr>
        <p:sp>
          <p:nvSpPr>
            <p:cNvPr id="16" name="Oval 15"/>
            <p:cNvSpPr/>
            <p:nvPr/>
          </p:nvSpPr>
          <p:spPr>
            <a:xfrm>
              <a:off x="264195" y="2080220"/>
              <a:ext cx="4320480" cy="4176464"/>
            </a:xfrm>
            <a:prstGeom prst="ellipse">
              <a:avLst/>
            </a:prstGeom>
            <a:solidFill>
              <a:schemeClr val="bg2">
                <a:lumMod val="75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7" name="TextBox 16"/>
            <p:cNvSpPr txBox="1"/>
            <p:nvPr/>
          </p:nvSpPr>
          <p:spPr>
            <a:xfrm>
              <a:off x="1219363" y="5640292"/>
              <a:ext cx="2448272" cy="414400"/>
            </a:xfrm>
            <a:prstGeom prst="rect">
              <a:avLst/>
            </a:prstGeom>
            <a:noFill/>
          </p:spPr>
          <p:txBody>
            <a:bodyPr wrap="square" rtlCol="0">
              <a:spAutoFit/>
            </a:bodyPr>
            <a:lstStyle/>
            <a:p>
              <a:r>
                <a:rPr lang="en-GB" sz="2000" dirty="0" smtClean="0">
                  <a:latin typeface="+mn-lt"/>
                </a:rPr>
                <a:t>Administrative arena</a:t>
              </a:r>
              <a:endParaRPr lang="en-GB" sz="2000" dirty="0">
                <a:latin typeface="+mn-lt"/>
              </a:endParaRPr>
            </a:p>
          </p:txBody>
        </p:sp>
      </p:grpSp>
      <p:grpSp>
        <p:nvGrpSpPr>
          <p:cNvPr id="18" name="Group 17"/>
          <p:cNvGrpSpPr/>
          <p:nvPr/>
        </p:nvGrpSpPr>
        <p:grpSpPr>
          <a:xfrm>
            <a:off x="120180" y="3805643"/>
            <a:ext cx="1944216" cy="1514938"/>
            <a:chOff x="264195" y="2080220"/>
            <a:chExt cx="4320480" cy="4176464"/>
          </a:xfrm>
          <a:solidFill>
            <a:srgbClr val="92D050">
              <a:alpha val="35000"/>
            </a:srgbClr>
          </a:solidFill>
        </p:grpSpPr>
        <p:sp>
          <p:nvSpPr>
            <p:cNvPr id="19" name="Oval 18"/>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0" name="TextBox 19"/>
            <p:cNvSpPr txBox="1"/>
            <p:nvPr/>
          </p:nvSpPr>
          <p:spPr>
            <a:xfrm>
              <a:off x="905339" y="2872308"/>
              <a:ext cx="2743231" cy="933344"/>
            </a:xfrm>
            <a:prstGeom prst="rect">
              <a:avLst/>
            </a:prstGeom>
            <a:grpFill/>
          </p:spPr>
          <p:txBody>
            <a:bodyPr wrap="square" rtlCol="0">
              <a:spAutoFit/>
            </a:bodyPr>
            <a:lstStyle/>
            <a:p>
              <a:r>
                <a:rPr lang="en-GB" sz="1600" dirty="0" smtClean="0">
                  <a:latin typeface="+mn-lt"/>
                </a:rPr>
                <a:t>Conferences</a:t>
              </a:r>
              <a:endParaRPr lang="en-GB" sz="1600" dirty="0">
                <a:latin typeface="+mn-lt"/>
              </a:endParaRPr>
            </a:p>
          </p:txBody>
        </p:sp>
      </p:grpSp>
      <p:grpSp>
        <p:nvGrpSpPr>
          <p:cNvPr id="22" name="Group 21"/>
          <p:cNvGrpSpPr/>
          <p:nvPr/>
        </p:nvGrpSpPr>
        <p:grpSpPr>
          <a:xfrm>
            <a:off x="1081716" y="4957770"/>
            <a:ext cx="1944216" cy="1514938"/>
            <a:chOff x="264195" y="2080220"/>
            <a:chExt cx="4320480" cy="4176464"/>
          </a:xfrm>
          <a:solidFill>
            <a:srgbClr val="92D050">
              <a:alpha val="35000"/>
            </a:srgbClr>
          </a:solidFill>
        </p:grpSpPr>
        <p:sp>
          <p:nvSpPr>
            <p:cNvPr id="23" name="Oval 22"/>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TextBox 23"/>
            <p:cNvSpPr txBox="1"/>
            <p:nvPr/>
          </p:nvSpPr>
          <p:spPr>
            <a:xfrm>
              <a:off x="905339" y="2872308"/>
              <a:ext cx="2743231" cy="1612140"/>
            </a:xfrm>
            <a:prstGeom prst="rect">
              <a:avLst/>
            </a:prstGeom>
            <a:grpFill/>
          </p:spPr>
          <p:txBody>
            <a:bodyPr wrap="square" rtlCol="0">
              <a:spAutoFit/>
            </a:bodyPr>
            <a:lstStyle/>
            <a:p>
              <a:r>
                <a:rPr lang="en-GB" sz="1600" dirty="0" smtClean="0">
                  <a:latin typeface="+mn-lt"/>
                </a:rPr>
                <a:t>Journals</a:t>
              </a:r>
            </a:p>
            <a:p>
              <a:r>
                <a:rPr lang="en-GB" sz="1600" dirty="0" smtClean="0">
                  <a:latin typeface="+mn-lt"/>
                </a:rPr>
                <a:t>Books</a:t>
              </a:r>
              <a:endParaRPr lang="en-GB" sz="1600" dirty="0">
                <a:latin typeface="+mn-lt"/>
              </a:endParaRPr>
            </a:p>
          </p:txBody>
        </p:sp>
      </p:grpSp>
      <p:grpSp>
        <p:nvGrpSpPr>
          <p:cNvPr id="25" name="Group 24"/>
          <p:cNvGrpSpPr/>
          <p:nvPr/>
        </p:nvGrpSpPr>
        <p:grpSpPr>
          <a:xfrm>
            <a:off x="1599966" y="3644537"/>
            <a:ext cx="1944216" cy="1514938"/>
            <a:chOff x="264195" y="2080220"/>
            <a:chExt cx="4320480" cy="4176464"/>
          </a:xfrm>
          <a:solidFill>
            <a:srgbClr val="92D050">
              <a:alpha val="35000"/>
            </a:srgbClr>
          </a:solidFill>
        </p:grpSpPr>
        <p:sp>
          <p:nvSpPr>
            <p:cNvPr id="26" name="Oval 25"/>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p:cNvSpPr txBox="1"/>
            <p:nvPr/>
          </p:nvSpPr>
          <p:spPr>
            <a:xfrm>
              <a:off x="905339" y="2872308"/>
              <a:ext cx="2743231" cy="1612140"/>
            </a:xfrm>
            <a:prstGeom prst="rect">
              <a:avLst/>
            </a:prstGeom>
            <a:grpFill/>
          </p:spPr>
          <p:txBody>
            <a:bodyPr wrap="square" rtlCol="0">
              <a:spAutoFit/>
            </a:bodyPr>
            <a:lstStyle/>
            <a:p>
              <a:r>
                <a:rPr lang="en-GB" sz="1600" dirty="0" err="1" smtClean="0">
                  <a:latin typeface="+mn-lt"/>
                </a:rPr>
                <a:t>Nordforsk</a:t>
              </a:r>
              <a:r>
                <a:rPr lang="en-GB" sz="1600" dirty="0" smtClean="0">
                  <a:latin typeface="+mn-lt"/>
                </a:rPr>
                <a:t>, grants</a:t>
              </a:r>
              <a:endParaRPr lang="en-GB" sz="1600" dirty="0">
                <a:latin typeface="+mn-lt"/>
              </a:endParaRPr>
            </a:p>
          </p:txBody>
        </p:sp>
      </p:grpSp>
      <p:grpSp>
        <p:nvGrpSpPr>
          <p:cNvPr id="28" name="Group 27"/>
          <p:cNvGrpSpPr/>
          <p:nvPr/>
        </p:nvGrpSpPr>
        <p:grpSpPr>
          <a:xfrm>
            <a:off x="3282537" y="1884226"/>
            <a:ext cx="2288172" cy="1608097"/>
            <a:chOff x="264195" y="2080220"/>
            <a:chExt cx="4320480" cy="4176464"/>
          </a:xfrm>
          <a:solidFill>
            <a:schemeClr val="tx2">
              <a:lumMod val="40000"/>
              <a:lumOff val="60000"/>
              <a:alpha val="25000"/>
            </a:schemeClr>
          </a:solidFill>
        </p:grpSpPr>
        <p:sp>
          <p:nvSpPr>
            <p:cNvPr id="29" name="Oval 28"/>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0" name="TextBox 29"/>
            <p:cNvSpPr txBox="1"/>
            <p:nvPr/>
          </p:nvSpPr>
          <p:spPr>
            <a:xfrm>
              <a:off x="1200299" y="2872308"/>
              <a:ext cx="2448272" cy="1314154"/>
            </a:xfrm>
            <a:prstGeom prst="rect">
              <a:avLst/>
            </a:prstGeom>
            <a:grpFill/>
          </p:spPr>
          <p:txBody>
            <a:bodyPr wrap="square" rtlCol="0">
              <a:spAutoFit/>
            </a:bodyPr>
            <a:lstStyle/>
            <a:p>
              <a:r>
                <a:rPr lang="en-GB" sz="1600" dirty="0" smtClean="0">
                  <a:latin typeface="+mn-lt"/>
                </a:rPr>
                <a:t>Dedicated conferences</a:t>
              </a:r>
              <a:endParaRPr lang="en-GB" sz="1600" dirty="0">
                <a:latin typeface="+mn-lt"/>
              </a:endParaRPr>
            </a:p>
          </p:txBody>
        </p:sp>
      </p:grpSp>
      <p:grpSp>
        <p:nvGrpSpPr>
          <p:cNvPr id="31" name="Group 30"/>
          <p:cNvGrpSpPr/>
          <p:nvPr/>
        </p:nvGrpSpPr>
        <p:grpSpPr>
          <a:xfrm>
            <a:off x="2207358" y="4425286"/>
            <a:ext cx="1944216" cy="1514938"/>
            <a:chOff x="2426955" y="192095"/>
            <a:chExt cx="4320480" cy="4176464"/>
          </a:xfrm>
          <a:solidFill>
            <a:srgbClr val="92D050">
              <a:alpha val="35000"/>
            </a:srgbClr>
          </a:solidFill>
        </p:grpSpPr>
        <p:sp>
          <p:nvSpPr>
            <p:cNvPr id="32" name="Oval 31"/>
            <p:cNvSpPr/>
            <p:nvPr/>
          </p:nvSpPr>
          <p:spPr>
            <a:xfrm>
              <a:off x="2426955" y="192095"/>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TextBox 32"/>
            <p:cNvSpPr txBox="1"/>
            <p:nvPr/>
          </p:nvSpPr>
          <p:spPr>
            <a:xfrm>
              <a:off x="3068099" y="984183"/>
              <a:ext cx="2743231" cy="1612140"/>
            </a:xfrm>
            <a:prstGeom prst="rect">
              <a:avLst/>
            </a:prstGeom>
            <a:grpFill/>
          </p:spPr>
          <p:txBody>
            <a:bodyPr wrap="square" rtlCol="0">
              <a:spAutoFit/>
            </a:bodyPr>
            <a:lstStyle/>
            <a:p>
              <a:r>
                <a:rPr lang="en-GB" sz="1600" dirty="0" smtClean="0">
                  <a:latin typeface="+mn-lt"/>
                </a:rPr>
                <a:t>Networks, Nera</a:t>
              </a:r>
              <a:endParaRPr lang="en-GB" sz="1600" dirty="0">
                <a:latin typeface="+mn-lt"/>
              </a:endParaRPr>
            </a:p>
          </p:txBody>
        </p:sp>
      </p:grpSp>
      <p:grpSp>
        <p:nvGrpSpPr>
          <p:cNvPr id="35" name="Group 34"/>
          <p:cNvGrpSpPr/>
          <p:nvPr/>
        </p:nvGrpSpPr>
        <p:grpSpPr>
          <a:xfrm>
            <a:off x="5138868" y="2012378"/>
            <a:ext cx="2288172" cy="1608097"/>
            <a:chOff x="264195" y="2080220"/>
            <a:chExt cx="4320480" cy="4176464"/>
          </a:xfrm>
          <a:solidFill>
            <a:schemeClr val="tx2">
              <a:lumMod val="40000"/>
              <a:lumOff val="60000"/>
              <a:alpha val="25000"/>
            </a:schemeClr>
          </a:solidFill>
        </p:grpSpPr>
        <p:sp>
          <p:nvSpPr>
            <p:cNvPr id="36" name="Oval 35"/>
            <p:cNvSpPr/>
            <p:nvPr/>
          </p:nvSpPr>
          <p:spPr>
            <a:xfrm>
              <a:off x="264195" y="2080220"/>
              <a:ext cx="4320480" cy="41764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7" name="TextBox 36"/>
            <p:cNvSpPr txBox="1"/>
            <p:nvPr/>
          </p:nvSpPr>
          <p:spPr>
            <a:xfrm>
              <a:off x="1200300" y="2872308"/>
              <a:ext cx="2448272" cy="1518747"/>
            </a:xfrm>
            <a:prstGeom prst="rect">
              <a:avLst/>
            </a:prstGeom>
            <a:grpFill/>
          </p:spPr>
          <p:txBody>
            <a:bodyPr wrap="square" rtlCol="0">
              <a:spAutoFit/>
            </a:bodyPr>
            <a:lstStyle/>
            <a:p>
              <a:r>
                <a:rPr lang="en-GB" sz="1600" dirty="0" err="1" smtClean="0">
                  <a:latin typeface="+mn-lt"/>
                </a:rPr>
                <a:t>Nordplus</a:t>
              </a:r>
              <a:r>
                <a:rPr lang="en-GB" sz="1600" dirty="0" smtClean="0">
                  <a:latin typeface="+mn-lt"/>
                </a:rPr>
                <a:t> networks</a:t>
              </a:r>
              <a:endParaRPr lang="en-GB" sz="1600" dirty="0">
                <a:latin typeface="+mn-lt"/>
              </a:endParaRPr>
            </a:p>
          </p:txBody>
        </p:sp>
      </p:grpSp>
      <p:sp>
        <p:nvSpPr>
          <p:cNvPr id="41" name="Oval 40"/>
          <p:cNvSpPr/>
          <p:nvPr/>
        </p:nvSpPr>
        <p:spPr>
          <a:xfrm>
            <a:off x="3748225" y="4313236"/>
            <a:ext cx="1856473" cy="1606158"/>
          </a:xfrm>
          <a:prstGeom prst="ellipse">
            <a:avLst/>
          </a:prstGeom>
          <a:solidFill>
            <a:schemeClr val="bg2">
              <a:lumMod val="75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Agencies, directorates, ministries</a:t>
            </a:r>
            <a:endParaRPr lang="en-GB" sz="1600" dirty="0">
              <a:solidFill>
                <a:schemeClr val="tx1"/>
              </a:solidFill>
            </a:endParaRPr>
          </a:p>
        </p:txBody>
      </p:sp>
      <p:sp>
        <p:nvSpPr>
          <p:cNvPr id="42" name="Oval 41"/>
          <p:cNvSpPr/>
          <p:nvPr/>
        </p:nvSpPr>
        <p:spPr>
          <a:xfrm>
            <a:off x="5354717" y="4761008"/>
            <a:ext cx="1856473" cy="1606158"/>
          </a:xfrm>
          <a:prstGeom prst="ellipse">
            <a:avLst/>
          </a:prstGeom>
          <a:solidFill>
            <a:schemeClr val="bg2">
              <a:lumMod val="75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a:t>
            </a:r>
            <a:r>
              <a:rPr lang="en-GB" sz="1600" dirty="0" smtClean="0">
                <a:solidFill>
                  <a:schemeClr val="tx1"/>
                </a:solidFill>
              </a:rPr>
              <a:t>UAS</a:t>
            </a:r>
            <a:endParaRPr lang="en-GB" sz="1600" dirty="0">
              <a:solidFill>
                <a:schemeClr val="tx1"/>
              </a:solidFill>
            </a:endParaRPr>
          </a:p>
        </p:txBody>
      </p:sp>
      <p:sp>
        <p:nvSpPr>
          <p:cNvPr id="43" name="Oval 42"/>
          <p:cNvSpPr/>
          <p:nvPr/>
        </p:nvSpPr>
        <p:spPr>
          <a:xfrm>
            <a:off x="3735018" y="5474599"/>
            <a:ext cx="1856473" cy="1606158"/>
          </a:xfrm>
          <a:prstGeom prst="ellipse">
            <a:avLst/>
          </a:prstGeom>
          <a:solidFill>
            <a:schemeClr val="bg2">
              <a:lumMod val="75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Meetings of professional groups; TU</a:t>
            </a:r>
            <a:endParaRPr lang="en-GB" sz="1600" dirty="0">
              <a:solidFill>
                <a:schemeClr val="tx1"/>
              </a:solidFill>
            </a:endParaRPr>
          </a:p>
        </p:txBody>
      </p:sp>
      <p:sp>
        <p:nvSpPr>
          <p:cNvPr id="44" name="Oval 43"/>
          <p:cNvSpPr/>
          <p:nvPr/>
        </p:nvSpPr>
        <p:spPr>
          <a:xfrm>
            <a:off x="7139663" y="3258636"/>
            <a:ext cx="1507990" cy="1784101"/>
          </a:xfrm>
          <a:prstGeom prst="ellipse">
            <a:avLst/>
          </a:prstGeom>
          <a:solidFill>
            <a:schemeClr val="accent6">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Nordic Council</a:t>
            </a:r>
            <a:endParaRPr lang="en-GB" dirty="0"/>
          </a:p>
        </p:txBody>
      </p:sp>
      <p:sp>
        <p:nvSpPr>
          <p:cNvPr id="45" name="Oval 44"/>
          <p:cNvSpPr/>
          <p:nvPr/>
        </p:nvSpPr>
        <p:spPr>
          <a:xfrm>
            <a:off x="8668847" y="3513276"/>
            <a:ext cx="1507990" cy="1784101"/>
          </a:xfrm>
          <a:prstGeom prst="ellipse">
            <a:avLst/>
          </a:prstGeom>
          <a:solidFill>
            <a:schemeClr val="accent6">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Nordic Council of ministers</a:t>
            </a:r>
            <a:endParaRPr lang="en-GB" dirty="0"/>
          </a:p>
        </p:txBody>
      </p:sp>
      <p:sp>
        <p:nvSpPr>
          <p:cNvPr id="49" name="Oval 48"/>
          <p:cNvSpPr/>
          <p:nvPr/>
        </p:nvSpPr>
        <p:spPr>
          <a:xfrm>
            <a:off x="7718581" y="4449764"/>
            <a:ext cx="1507990" cy="1784101"/>
          </a:xfrm>
          <a:prstGeom prst="ellipse">
            <a:avLst/>
          </a:prstGeom>
          <a:solidFill>
            <a:schemeClr val="accent6">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Meetings of ministers</a:t>
            </a:r>
            <a:endParaRPr lang="en-GB" dirty="0"/>
          </a:p>
        </p:txBody>
      </p:sp>
      <p:grpSp>
        <p:nvGrpSpPr>
          <p:cNvPr id="50" name="Group 49"/>
          <p:cNvGrpSpPr/>
          <p:nvPr/>
        </p:nvGrpSpPr>
        <p:grpSpPr>
          <a:xfrm>
            <a:off x="5464527" y="3396892"/>
            <a:ext cx="2288172" cy="1608097"/>
            <a:chOff x="264195" y="2080220"/>
            <a:chExt cx="4320480" cy="4176464"/>
          </a:xfrm>
          <a:solidFill>
            <a:schemeClr val="tx2">
              <a:lumMod val="40000"/>
              <a:lumOff val="60000"/>
              <a:alpha val="25000"/>
            </a:schemeClr>
          </a:solidFill>
        </p:grpSpPr>
        <p:sp>
          <p:nvSpPr>
            <p:cNvPr id="51" name="Oval 50"/>
            <p:cNvSpPr/>
            <p:nvPr/>
          </p:nvSpPr>
          <p:spPr>
            <a:xfrm>
              <a:off x="264195" y="2080220"/>
              <a:ext cx="4320480" cy="417646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2" name="TextBox 51"/>
            <p:cNvSpPr txBox="1"/>
            <p:nvPr/>
          </p:nvSpPr>
          <p:spPr>
            <a:xfrm>
              <a:off x="1200300" y="2872308"/>
              <a:ext cx="2448272" cy="2158221"/>
            </a:xfrm>
            <a:prstGeom prst="rect">
              <a:avLst/>
            </a:prstGeom>
            <a:grpFill/>
          </p:spPr>
          <p:txBody>
            <a:bodyPr wrap="square" rtlCol="0">
              <a:spAutoFit/>
            </a:bodyPr>
            <a:lstStyle/>
            <a:p>
              <a:r>
                <a:rPr lang="en-GB" sz="1600" dirty="0" smtClean="0">
                  <a:latin typeface="+mn-lt"/>
                </a:rPr>
                <a:t>Nordic Council publications</a:t>
              </a:r>
              <a:endParaRPr lang="en-GB" sz="1600" dirty="0">
                <a:latin typeface="+mn-lt"/>
              </a:endParaRPr>
            </a:p>
          </p:txBody>
        </p:sp>
      </p:grpSp>
      <p:sp>
        <p:nvSpPr>
          <p:cNvPr id="46" name="Oval 45"/>
          <p:cNvSpPr/>
          <p:nvPr/>
        </p:nvSpPr>
        <p:spPr>
          <a:xfrm>
            <a:off x="6797218" y="5092888"/>
            <a:ext cx="1507990" cy="1784101"/>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Co-operation among mandarins</a:t>
            </a:r>
            <a:endParaRPr lang="en-GB" sz="1600" dirty="0"/>
          </a:p>
        </p:txBody>
      </p:sp>
    </p:spTree>
    <p:extLst>
      <p:ext uri="{BB962C8B-B14F-4D97-AF65-F5344CB8AC3E}">
        <p14:creationId xmlns:p14="http://schemas.microsoft.com/office/powerpoint/2010/main" val="31141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9"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18</a:t>
            </a:fld>
            <a:endParaRPr lang="en-US" dirty="0" smtClean="0"/>
          </a:p>
        </p:txBody>
      </p:sp>
      <p:sp>
        <p:nvSpPr>
          <p:cNvPr id="8" name="Rectangle 2"/>
          <p:cNvSpPr txBox="1">
            <a:spLocks/>
          </p:cNvSpPr>
          <p:nvPr/>
        </p:nvSpPr>
        <p:spPr bwMode="auto">
          <a:xfrm>
            <a:off x="768251" y="352028"/>
            <a:ext cx="8712968" cy="711240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342900" indent="-342900" defTabSz="892175">
              <a:spcBef>
                <a:spcPts val="1200"/>
              </a:spcBef>
              <a:buFont typeface="Wingdings" panose="05000000000000000000" pitchFamily="2" charset="2"/>
              <a:buChar char="Ø"/>
            </a:pPr>
            <a:r>
              <a:rPr lang="en-US" sz="2000" dirty="0">
                <a:latin typeface="+mn-lt"/>
                <a:cs typeface="Arial" panose="020B0604020202020204" pitchFamily="34" charset="0"/>
              </a:rPr>
              <a:t>The nature of the cooperation in focus – what does it entail</a:t>
            </a:r>
            <a:r>
              <a:rPr lang="en-US" sz="2000" dirty="0" smtClean="0">
                <a:latin typeface="+mn-lt"/>
                <a:cs typeface="Arial" panose="020B0604020202020204" pitchFamily="34" charset="0"/>
              </a:rPr>
              <a:t>? </a:t>
            </a:r>
            <a:r>
              <a:rPr lang="en-GB" sz="2000" dirty="0" smtClean="0">
                <a:latin typeface="+mn-lt"/>
                <a:cs typeface="Arial" panose="020B0604020202020204" pitchFamily="34" charset="0"/>
              </a:rPr>
              <a:t>Two questions here</a:t>
            </a:r>
          </a:p>
          <a:p>
            <a:pPr marL="1260475" indent="-619125" defTabSz="892175">
              <a:spcBef>
                <a:spcPts val="1200"/>
              </a:spcBef>
              <a:buFont typeface="+mj-lt"/>
              <a:buAutoNum type="arabicParenR"/>
            </a:pPr>
            <a:r>
              <a:rPr lang="en-GB" dirty="0" smtClean="0">
                <a:latin typeface="+mn-lt"/>
                <a:cs typeface="Arial" panose="020B0604020202020204" pitchFamily="34" charset="0"/>
              </a:rPr>
              <a:t>What is the form of cooperation or interaction at each level, </a:t>
            </a:r>
            <a:r>
              <a:rPr lang="en-GB" b="1" dirty="0" smtClean="0">
                <a:latin typeface="+mn-lt"/>
                <a:cs typeface="Arial" panose="020B0604020202020204" pitchFamily="34" charset="0"/>
              </a:rPr>
              <a:t>or rather at each node</a:t>
            </a:r>
            <a:r>
              <a:rPr lang="en-GB" dirty="0" smtClean="0">
                <a:latin typeface="+mn-lt"/>
                <a:cs typeface="Arial" panose="020B0604020202020204" pitchFamily="34" charset="0"/>
              </a:rPr>
              <a:t>, and its relevance?</a:t>
            </a:r>
          </a:p>
          <a:p>
            <a:pPr marL="1260475" indent="-619125" defTabSz="892175">
              <a:spcBef>
                <a:spcPts val="1200"/>
              </a:spcBef>
              <a:buFont typeface="+mj-lt"/>
              <a:buAutoNum type="arabicParenR"/>
            </a:pPr>
            <a:r>
              <a:rPr lang="en-GB" dirty="0" smtClean="0">
                <a:latin typeface="+mn-lt"/>
                <a:cs typeface="Arial" panose="020B0604020202020204" pitchFamily="34" charset="0"/>
              </a:rPr>
              <a:t>What is the form of cooperation between the arenas levels – if any?</a:t>
            </a:r>
          </a:p>
          <a:p>
            <a:pPr marL="1711083" lvl="1" indent="-619125" defTabSz="892175">
              <a:spcBef>
                <a:spcPts val="1200"/>
              </a:spcBef>
              <a:buFont typeface="+mj-lt"/>
              <a:buAutoNum type="alphaUcPeriod"/>
            </a:pPr>
            <a:r>
              <a:rPr lang="en-GB" sz="1600" dirty="0" smtClean="0">
                <a:latin typeface="+mn-lt"/>
                <a:cs typeface="Arial" panose="020B0604020202020204" pitchFamily="34" charset="0"/>
              </a:rPr>
              <a:t>In particular how does the scientific arena or level, interact with any of the others? Does it make any serious effort to do so?</a:t>
            </a:r>
          </a:p>
          <a:p>
            <a:pPr marL="1711083" lvl="1" indent="-619125" defTabSz="892175">
              <a:spcBef>
                <a:spcPts val="1200"/>
              </a:spcBef>
              <a:buFont typeface="+mj-lt"/>
              <a:buAutoNum type="alphaUcPeriod"/>
            </a:pPr>
            <a:r>
              <a:rPr lang="en-GB" sz="1600" dirty="0" smtClean="0">
                <a:latin typeface="+mn-lt"/>
                <a:cs typeface="Arial" panose="020B0604020202020204" pitchFamily="34" charset="0"/>
              </a:rPr>
              <a:t>To what extent does the policy arena interact with or take any note of the other arenas?</a:t>
            </a:r>
          </a:p>
          <a:p>
            <a:pPr marL="1711083" lvl="1" indent="-619125" defTabSz="892175">
              <a:spcBef>
                <a:spcPts val="1200"/>
              </a:spcBef>
              <a:buFont typeface="+mj-lt"/>
              <a:buAutoNum type="alphaUcPeriod"/>
            </a:pPr>
            <a:endParaRPr lang="en-GB" sz="1600" dirty="0" smtClean="0">
              <a:latin typeface="+mn-lt"/>
              <a:cs typeface="Arial" panose="020B0604020202020204" pitchFamily="34" charset="0"/>
            </a:endParaRPr>
          </a:p>
          <a:p>
            <a:pPr marL="342900" lvl="1" indent="-342900" defTabSz="892175">
              <a:spcBef>
                <a:spcPts val="1200"/>
              </a:spcBef>
              <a:buFont typeface="Wingdings" panose="05000000000000000000" pitchFamily="2" charset="2"/>
              <a:buChar char="Ø"/>
            </a:pPr>
            <a:r>
              <a:rPr lang="en-GB" sz="2000" dirty="0" smtClean="0">
                <a:latin typeface="+mn-lt"/>
              </a:rPr>
              <a:t>The </a:t>
            </a:r>
            <a:r>
              <a:rPr lang="en-GB" sz="2000" dirty="0">
                <a:latin typeface="+mn-lt"/>
              </a:rPr>
              <a:t>direct, or documented or acknowledged </a:t>
            </a:r>
            <a:r>
              <a:rPr lang="en-GB" sz="2000" dirty="0" smtClean="0">
                <a:latin typeface="+mn-lt"/>
              </a:rPr>
              <a:t>visibility</a:t>
            </a:r>
          </a:p>
          <a:p>
            <a:pPr marL="1260475" indent="-619125" defTabSz="892175">
              <a:spcBef>
                <a:spcPts val="1200"/>
              </a:spcBef>
              <a:buFont typeface="+mj-lt"/>
              <a:buAutoNum type="arabicParenR"/>
            </a:pPr>
            <a:r>
              <a:rPr lang="en-GB" sz="1600" dirty="0">
                <a:latin typeface="+mn-lt"/>
                <a:cs typeface="Arial" panose="020B0604020202020204" pitchFamily="34" charset="0"/>
              </a:rPr>
              <a:t>Do the different nodes operate in their isolated worlds – certainly with connections to similar nodes outside, but not with other nodes?</a:t>
            </a:r>
          </a:p>
          <a:p>
            <a:pPr marL="1260475" indent="-619125" defTabSz="892175">
              <a:spcBef>
                <a:spcPts val="1200"/>
              </a:spcBef>
              <a:buFont typeface="+mj-lt"/>
              <a:buAutoNum type="arabicParenR"/>
            </a:pPr>
            <a:r>
              <a:rPr lang="en-GB" sz="1600" dirty="0">
                <a:latin typeface="+mn-lt"/>
                <a:cs typeface="Arial" panose="020B0604020202020204" pitchFamily="34" charset="0"/>
              </a:rPr>
              <a:t>Is it possible that the relative (Nordic) wealth and expertise within each node isolate them – as happens for all developed disciplines. </a:t>
            </a:r>
            <a:endParaRPr lang="en-GB" sz="1600" dirty="0" smtClean="0">
              <a:latin typeface="+mn-lt"/>
              <a:cs typeface="Arial" panose="020B0604020202020204" pitchFamily="34" charset="0"/>
            </a:endParaRPr>
          </a:p>
          <a:p>
            <a:pPr marL="1260475" indent="-619125" defTabSz="892175">
              <a:spcBef>
                <a:spcPts val="1200"/>
              </a:spcBef>
              <a:buFont typeface="+mj-lt"/>
              <a:buAutoNum type="arabicParenR"/>
            </a:pPr>
            <a:endParaRPr lang="en-US" sz="1600" dirty="0">
              <a:latin typeface="+mn-lt"/>
            </a:endParaRPr>
          </a:p>
          <a:p>
            <a:pPr marL="285750" lvl="1" indent="-285750" defTabSz="892175">
              <a:spcBef>
                <a:spcPts val="1200"/>
              </a:spcBef>
              <a:buFont typeface="Wingdings" panose="05000000000000000000" pitchFamily="2" charset="2"/>
              <a:buChar char="Ø"/>
            </a:pPr>
            <a:r>
              <a:rPr lang="en-GB" sz="2000" dirty="0">
                <a:latin typeface="+mn-lt"/>
              </a:rPr>
              <a:t>What is the impact – the outcome? </a:t>
            </a:r>
            <a:endParaRPr lang="en-GB" sz="2000" dirty="0" smtClean="0">
              <a:latin typeface="+mn-lt"/>
            </a:endParaRPr>
          </a:p>
          <a:p>
            <a:pPr marL="453780" lvl="2" indent="0" defTabSz="892175">
              <a:spcBef>
                <a:spcPts val="1200"/>
              </a:spcBef>
            </a:pPr>
            <a:r>
              <a:rPr lang="en-GB" sz="1600" dirty="0" smtClean="0">
                <a:latin typeface="+mn-lt"/>
                <a:cs typeface="Arial" panose="020B0604020202020204" pitchFamily="34" charset="0"/>
              </a:rPr>
              <a:t>How </a:t>
            </a:r>
            <a:r>
              <a:rPr lang="en-GB" sz="1600" dirty="0">
                <a:latin typeface="+mn-lt"/>
                <a:cs typeface="Arial" panose="020B0604020202020204" pitchFamily="34" charset="0"/>
              </a:rPr>
              <a:t>do we assess the impact on the voluminous Nordic cooperation we witness?</a:t>
            </a:r>
            <a:endParaRPr lang="en-US" sz="1600" dirty="0">
              <a:latin typeface="+mn-lt"/>
            </a:endParaRPr>
          </a:p>
          <a:p>
            <a:pPr marL="285750" lvl="1" indent="-285750" defTabSz="892175">
              <a:spcBef>
                <a:spcPts val="1200"/>
              </a:spcBef>
              <a:buFont typeface="Wingdings" panose="05000000000000000000" pitchFamily="2" charset="2"/>
              <a:buChar char="Ø"/>
            </a:pPr>
            <a:endParaRPr lang="en-GB" sz="2000" dirty="0" smtClean="0">
              <a:latin typeface="+mn-lt"/>
            </a:endParaRPr>
          </a:p>
        </p:txBody>
      </p:sp>
    </p:spTree>
    <p:extLst>
      <p:ext uri="{BB962C8B-B14F-4D97-AF65-F5344CB8AC3E}">
        <p14:creationId xmlns:p14="http://schemas.microsoft.com/office/powerpoint/2010/main" val="25798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1029954"/>
          </a:xfrm>
          <a:solidFill>
            <a:schemeClr val="bg1"/>
          </a:solidFill>
        </p:spPr>
        <p:txBody>
          <a:bodyPr/>
          <a:lstStyle/>
          <a:p>
            <a:pPr marL="641350" algn="l" defTabSz="892175">
              <a:spcBef>
                <a:spcPts val="1200"/>
              </a:spcBef>
            </a:pPr>
            <a:r>
              <a:rPr lang="en-GB" sz="2400" b="0" dirty="0" smtClean="0">
                <a:latin typeface="+mj-lt"/>
              </a:rPr>
              <a:t>Conclusions</a:t>
            </a:r>
            <a:r>
              <a:rPr lang="en-GB" sz="2400" b="0" dirty="0">
                <a:latin typeface="+mj-lt"/>
              </a:rPr>
              <a:t>? Emerging questions and </a:t>
            </a:r>
            <a:r>
              <a:rPr lang="en-GB" sz="2400" b="0" dirty="0" smtClean="0">
                <a:latin typeface="+mj-lt"/>
              </a:rPr>
              <a:t>observations relating to the interaction observed</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19</a:t>
            </a:fld>
            <a:endParaRPr lang="en-US" dirty="0" smtClean="0"/>
          </a:p>
        </p:txBody>
      </p:sp>
      <p:sp>
        <p:nvSpPr>
          <p:cNvPr id="8" name="Rectangle 2"/>
          <p:cNvSpPr txBox="1">
            <a:spLocks/>
          </p:cNvSpPr>
          <p:nvPr/>
        </p:nvSpPr>
        <p:spPr bwMode="auto">
          <a:xfrm>
            <a:off x="552228" y="1093950"/>
            <a:ext cx="8856984" cy="624285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360000" indent="-342900">
              <a:spcBef>
                <a:spcPts val="600"/>
              </a:spcBef>
              <a:buFont typeface="Courier New" panose="02070309020205020404" pitchFamily="49" charset="0"/>
              <a:buChar char="o"/>
            </a:pPr>
            <a:r>
              <a:rPr lang="en-US" sz="2000" dirty="0">
                <a:latin typeface="+mn-lt"/>
              </a:rPr>
              <a:t>Is the interaction primarily (and perhaps increasingly) for sharing ideas and reflection rather than </a:t>
            </a:r>
            <a:r>
              <a:rPr lang="en-US" sz="2000" dirty="0" smtClean="0">
                <a:latin typeface="+mn-lt"/>
              </a:rPr>
              <a:t>policy guidance – at which ever level or node?</a:t>
            </a:r>
            <a:endParaRPr lang="en-US" sz="2000" dirty="0">
              <a:latin typeface="+mn-lt"/>
            </a:endParaRPr>
          </a:p>
          <a:p>
            <a:pPr marL="360000" indent="-342900">
              <a:spcBef>
                <a:spcPts val="600"/>
              </a:spcBef>
              <a:buFont typeface="Courier New" panose="02070309020205020404" pitchFamily="49" charset="0"/>
              <a:buChar char="o"/>
            </a:pPr>
            <a:r>
              <a:rPr lang="en-US" sz="2000" dirty="0" smtClean="0">
                <a:latin typeface="+mn-lt"/>
              </a:rPr>
              <a:t>Thus, should </a:t>
            </a:r>
            <a:r>
              <a:rPr lang="en-US" sz="2000" dirty="0">
                <a:latin typeface="+mn-lt"/>
              </a:rPr>
              <a:t>we call </a:t>
            </a:r>
            <a:r>
              <a:rPr lang="en-US" sz="2000" dirty="0" smtClean="0">
                <a:latin typeface="+mn-lt"/>
              </a:rPr>
              <a:t>what we see, </a:t>
            </a:r>
            <a:r>
              <a:rPr lang="en-US" sz="2000" dirty="0">
                <a:latin typeface="+mn-lt"/>
              </a:rPr>
              <a:t>interaction (or even augmentation or </a:t>
            </a:r>
            <a:r>
              <a:rPr lang="en-US" sz="2000" dirty="0" smtClean="0">
                <a:latin typeface="+mn-lt"/>
              </a:rPr>
              <a:t>sharing), </a:t>
            </a:r>
            <a:r>
              <a:rPr lang="en-US" sz="2000" dirty="0">
                <a:latin typeface="+mn-lt"/>
              </a:rPr>
              <a:t>rather than cooperation?</a:t>
            </a:r>
          </a:p>
          <a:p>
            <a:pPr marL="360000" indent="-342900">
              <a:spcBef>
                <a:spcPts val="600"/>
              </a:spcBef>
              <a:buFont typeface="Courier New" panose="02070309020205020404" pitchFamily="49" charset="0"/>
              <a:buChar char="o"/>
            </a:pPr>
            <a:r>
              <a:rPr lang="en-US" sz="2000" dirty="0" smtClean="0">
                <a:latin typeface="+mn-lt"/>
              </a:rPr>
              <a:t>What </a:t>
            </a:r>
            <a:r>
              <a:rPr lang="en-US" sz="2000" dirty="0">
                <a:latin typeface="+mn-lt"/>
              </a:rPr>
              <a:t>motivates the interaction we see? </a:t>
            </a:r>
            <a:r>
              <a:rPr lang="en-US" sz="2000" dirty="0" smtClean="0">
                <a:latin typeface="+mn-lt"/>
              </a:rPr>
              <a:t>Why the emphasis on “Nordic” interaction? E.g. in the journals and conferences – or at any level?</a:t>
            </a:r>
          </a:p>
          <a:p>
            <a:pPr marL="360000" indent="-342900">
              <a:spcBef>
                <a:spcPts val="600"/>
              </a:spcBef>
              <a:buFont typeface="Courier New" panose="02070309020205020404" pitchFamily="49" charset="0"/>
              <a:buChar char="o"/>
            </a:pPr>
            <a:r>
              <a:rPr lang="en-US" sz="2000" dirty="0" smtClean="0">
                <a:latin typeface="+mn-lt"/>
              </a:rPr>
              <a:t>Should we make anything of the “locality” or “isolation” of the various interactions we see?</a:t>
            </a:r>
            <a:endParaRPr lang="en-US" sz="2000" dirty="0">
              <a:latin typeface="+mn-lt"/>
            </a:endParaRPr>
          </a:p>
          <a:p>
            <a:pPr marL="360000" indent="-342900">
              <a:spcBef>
                <a:spcPts val="600"/>
              </a:spcBef>
              <a:buFont typeface="Courier New" panose="02070309020205020404" pitchFamily="49" charset="0"/>
              <a:buChar char="o"/>
            </a:pPr>
            <a:r>
              <a:rPr lang="en-US" sz="2000" dirty="0" smtClean="0">
                <a:latin typeface="+mn-lt"/>
              </a:rPr>
              <a:t>In policy terms, are </a:t>
            </a:r>
            <a:r>
              <a:rPr lang="en-US" sz="2000" dirty="0">
                <a:latin typeface="+mn-lt"/>
              </a:rPr>
              <a:t>the “other” Nordic systems more a reference point or an anchor, rather than a critical </a:t>
            </a:r>
            <a:r>
              <a:rPr lang="en-US" sz="2000" dirty="0" smtClean="0">
                <a:latin typeface="+mn-lt"/>
              </a:rPr>
              <a:t>partner within each system?</a:t>
            </a:r>
          </a:p>
          <a:p>
            <a:pPr marL="360000" indent="-342900">
              <a:spcBef>
                <a:spcPts val="600"/>
              </a:spcBef>
              <a:buFont typeface="Courier New" panose="02070309020205020404" pitchFamily="49" charset="0"/>
              <a:buChar char="o"/>
            </a:pPr>
            <a:r>
              <a:rPr lang="en-US" sz="2000" dirty="0" smtClean="0">
                <a:latin typeface="+mn-lt"/>
              </a:rPr>
              <a:t>Perhaps we sometimes neglect the importance of the Nordic “family” in international (European, OECD, global) settings. </a:t>
            </a:r>
            <a:endParaRPr lang="en-US" sz="2000" dirty="0">
              <a:latin typeface="+mn-lt"/>
            </a:endParaRPr>
          </a:p>
          <a:p>
            <a:pPr marL="360000" indent="-342900">
              <a:spcBef>
                <a:spcPts val="600"/>
              </a:spcBef>
              <a:buFont typeface="Courier New" panose="02070309020205020404" pitchFamily="49" charset="0"/>
              <a:buChar char="o"/>
            </a:pPr>
            <a:r>
              <a:rPr lang="en-US" sz="2000" dirty="0">
                <a:latin typeface="+mn-lt"/>
              </a:rPr>
              <a:t>Can we use this material to understand better the gaping </a:t>
            </a:r>
            <a:r>
              <a:rPr lang="en-US" sz="2000" dirty="0" smtClean="0">
                <a:latin typeface="+mn-lt"/>
              </a:rPr>
              <a:t>fissures, more generally observed, </a:t>
            </a:r>
            <a:r>
              <a:rPr lang="en-US" sz="2000" dirty="0">
                <a:latin typeface="+mn-lt"/>
              </a:rPr>
              <a:t>between research on the one hand and both practice and policy on the other?</a:t>
            </a:r>
          </a:p>
          <a:p>
            <a:pPr marL="360000" indent="-342900">
              <a:spcBef>
                <a:spcPts val="600"/>
              </a:spcBef>
              <a:buFont typeface="Courier New" panose="02070309020205020404" pitchFamily="49" charset="0"/>
              <a:buChar char="o"/>
            </a:pPr>
            <a:r>
              <a:rPr lang="en-US" sz="2000" dirty="0">
                <a:latin typeface="+mn-lt"/>
              </a:rPr>
              <a:t>Is what we </a:t>
            </a:r>
            <a:r>
              <a:rPr lang="en-US" sz="2000" dirty="0" smtClean="0">
                <a:latin typeface="+mn-lt"/>
              </a:rPr>
              <a:t>see, in terms of interaction or </a:t>
            </a:r>
            <a:r>
              <a:rPr lang="en-US" sz="2000" dirty="0" smtClean="0">
                <a:latin typeface="+mn-lt"/>
              </a:rPr>
              <a:t>cooperation at the Nordic level, </a:t>
            </a:r>
            <a:r>
              <a:rPr lang="en-US" sz="2000" dirty="0" smtClean="0">
                <a:latin typeface="+mn-lt"/>
              </a:rPr>
              <a:t>perhaps an equally important </a:t>
            </a:r>
            <a:r>
              <a:rPr lang="en-US" sz="2000" dirty="0">
                <a:latin typeface="+mn-lt"/>
              </a:rPr>
              <a:t>part of the Nordic </a:t>
            </a:r>
            <a:r>
              <a:rPr lang="en-US" sz="2000" dirty="0" smtClean="0">
                <a:latin typeface="+mn-lt"/>
              </a:rPr>
              <a:t>model, as </a:t>
            </a:r>
            <a:r>
              <a:rPr lang="en-US" sz="2000" dirty="0">
                <a:latin typeface="+mn-lt"/>
              </a:rPr>
              <a:t>the </a:t>
            </a:r>
            <a:r>
              <a:rPr lang="en-US" sz="2000" dirty="0" smtClean="0">
                <a:latin typeface="+mn-lt"/>
              </a:rPr>
              <a:t>system </a:t>
            </a:r>
            <a:r>
              <a:rPr lang="en-US" sz="2000" dirty="0">
                <a:latin typeface="+mn-lt"/>
              </a:rPr>
              <a:t>aspect?</a:t>
            </a:r>
          </a:p>
        </p:txBody>
      </p:sp>
    </p:spTree>
    <p:extLst>
      <p:ext uri="{BB962C8B-B14F-4D97-AF65-F5344CB8AC3E}">
        <p14:creationId xmlns:p14="http://schemas.microsoft.com/office/powerpoint/2010/main" val="29164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4653007" cy="880516"/>
          </a:xfrm>
          <a:solidFill>
            <a:schemeClr val="bg1"/>
          </a:solidFill>
        </p:spPr>
        <p:txBody>
          <a:bodyPr/>
          <a:lstStyle/>
          <a:p>
            <a:pPr algn="l"/>
            <a:r>
              <a:rPr lang="en-GB" sz="2800" b="0" dirty="0" smtClean="0">
                <a:latin typeface="+mj-lt"/>
              </a:rPr>
              <a:t>Structure of the presentation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a:t>
            </a:fld>
            <a:endParaRPr lang="en-US" dirty="0" smtClean="0"/>
          </a:p>
        </p:txBody>
      </p:sp>
      <p:sp>
        <p:nvSpPr>
          <p:cNvPr id="8" name="Rectangle 2"/>
          <p:cNvSpPr txBox="1">
            <a:spLocks/>
          </p:cNvSpPr>
          <p:nvPr/>
        </p:nvSpPr>
        <p:spPr bwMode="auto">
          <a:xfrm>
            <a:off x="408211" y="1288132"/>
            <a:ext cx="9259664" cy="540060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1260475" indent="-619125" defTabSz="892175">
              <a:spcBef>
                <a:spcPts val="1200"/>
              </a:spcBef>
              <a:buFont typeface="+mj-lt"/>
              <a:buAutoNum type="alphaUcPeriod"/>
            </a:pPr>
            <a:r>
              <a:rPr lang="en-GB" sz="2000" dirty="0" smtClean="0">
                <a:latin typeface="+mn-lt"/>
                <a:cs typeface="Arial" panose="020B0604020202020204" pitchFamily="34" charset="0"/>
              </a:rPr>
              <a:t>Introduction – an explanation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The questions – what are they?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Method for collecting data – difficulties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The potential solid indicators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The extent and multiplicity of professional cooperation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The nature of the cooperation in focus – what does it entail?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What is the impact – the outcome?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The direct, or documented or acknowledged visibility	</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Does the cooperation taking place – have anything to do with a Nordic model within the field of education?			</a:t>
            </a:r>
          </a:p>
          <a:p>
            <a:pPr marL="1260475" indent="-619125" defTabSz="892175">
              <a:spcBef>
                <a:spcPts val="1200"/>
              </a:spcBef>
              <a:buFont typeface="+mj-lt"/>
              <a:buAutoNum type="alphaUcPeriod"/>
            </a:pPr>
            <a:r>
              <a:rPr lang="en-GB" sz="2000" dirty="0">
                <a:latin typeface="+mn-lt"/>
                <a:cs typeface="Arial" panose="020B0604020202020204" pitchFamily="34" charset="0"/>
              </a:rPr>
              <a:t>Conclusions? Emerging questions and observations </a:t>
            </a:r>
            <a:endParaRPr lang="en-US" sz="2000" dirty="0">
              <a:latin typeface="+mn-lt"/>
            </a:endParaRPr>
          </a:p>
        </p:txBody>
      </p:sp>
    </p:spTree>
    <p:extLst>
      <p:ext uri="{BB962C8B-B14F-4D97-AF65-F5344CB8AC3E}">
        <p14:creationId xmlns:p14="http://schemas.microsoft.com/office/powerpoint/2010/main" val="317706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8" y="0"/>
            <a:ext cx="5499994" cy="412499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7066" y="2823303"/>
            <a:ext cx="6389548" cy="479352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sv-SE" dirty="0" smtClean="0"/>
              <a:t>Jón Torfi Jónasson  NERA Turku 2020</a:t>
            </a:r>
            <a:endParaRPr lang="is-IS" dirty="0"/>
          </a:p>
        </p:txBody>
      </p:sp>
      <p:sp>
        <p:nvSpPr>
          <p:cNvPr id="5" name="Title 1"/>
          <p:cNvSpPr>
            <a:spLocks noGrp="1"/>
          </p:cNvSpPr>
          <p:nvPr>
            <p:ph type="title"/>
          </p:nvPr>
        </p:nvSpPr>
        <p:spPr>
          <a:xfrm>
            <a:off x="6679001" y="929292"/>
            <a:ext cx="2848042" cy="1259519"/>
          </a:xfrm>
        </p:spPr>
        <p:txBody>
          <a:bodyPr/>
          <a:lstStyle/>
          <a:p>
            <a:r>
              <a:rPr lang="is-IS" sz="3110" dirty="0" err="1" smtClean="0">
                <a:cs typeface="Arial" charset="0"/>
              </a:rPr>
              <a:t>Thanks</a:t>
            </a:r>
            <a:endParaRPr lang="is-IS" sz="3110" dirty="0">
              <a:cs typeface="Arial" charset="0"/>
            </a:endParaRPr>
          </a:p>
        </p:txBody>
      </p:sp>
      <p:sp>
        <p:nvSpPr>
          <p:cNvPr id="2" name="Slide Number Placeholder 1"/>
          <p:cNvSpPr>
            <a:spLocks noGrp="1"/>
          </p:cNvSpPr>
          <p:nvPr>
            <p:ph type="sldNum" sz="quarter" idx="12"/>
          </p:nvPr>
        </p:nvSpPr>
        <p:spPr/>
        <p:txBody>
          <a:bodyPr/>
          <a:lstStyle/>
          <a:p>
            <a:pPr>
              <a:defRPr/>
            </a:pPr>
            <a:fld id="{3EA4B7BF-264C-43AF-9B5C-435D93AEAA2A}" type="slidenum">
              <a:rPr lang="en-US" smtClean="0"/>
              <a:pPr>
                <a:defRPr/>
              </a:pPr>
              <a:t>20</a:t>
            </a:fld>
            <a:endParaRPr lang="en-US" dirty="0"/>
          </a:p>
        </p:txBody>
      </p:sp>
    </p:spTree>
    <p:extLst>
      <p:ext uri="{BB962C8B-B14F-4D97-AF65-F5344CB8AC3E}">
        <p14:creationId xmlns:p14="http://schemas.microsoft.com/office/powerpoint/2010/main" val="163791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880516"/>
          </a:xfrm>
          <a:solidFill>
            <a:schemeClr val="bg1"/>
          </a:solidFill>
        </p:spPr>
        <p:txBody>
          <a:bodyPr/>
          <a:lstStyle/>
          <a:p>
            <a:pPr marL="641350" algn="l" defTabSz="892175">
              <a:spcBef>
                <a:spcPts val="1200"/>
              </a:spcBef>
            </a:pPr>
            <a:r>
              <a:rPr lang="en-GB" sz="2400" b="0" dirty="0">
                <a:latin typeface="+mj-lt"/>
              </a:rPr>
              <a:t>Introduction – an </a:t>
            </a:r>
            <a:r>
              <a:rPr lang="en-GB" sz="2400" b="0" dirty="0" smtClean="0">
                <a:latin typeface="+mj-lt"/>
              </a:rPr>
              <a:t>explanation</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a:t>
            </a:fld>
            <a:endParaRPr lang="en-US" dirty="0" smtClean="0"/>
          </a:p>
        </p:txBody>
      </p:sp>
      <p:sp>
        <p:nvSpPr>
          <p:cNvPr id="8" name="Rectangle 2"/>
          <p:cNvSpPr txBox="1">
            <a:spLocks/>
          </p:cNvSpPr>
          <p:nvPr/>
        </p:nvSpPr>
        <p:spPr bwMode="auto">
          <a:xfrm>
            <a:off x="408211" y="1288132"/>
            <a:ext cx="9259664" cy="617629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1098550" indent="-457200" defTabSz="892175">
              <a:spcBef>
                <a:spcPts val="1200"/>
              </a:spcBef>
              <a:buAutoNum type="arabicPeriod"/>
            </a:pPr>
            <a:r>
              <a:rPr lang="en-GB" sz="2000" dirty="0" smtClean="0">
                <a:latin typeface="+mn-lt"/>
                <a:cs typeface="Arial" panose="020B0604020202020204" pitchFamily="34" charset="0"/>
              </a:rPr>
              <a:t>According to the results of a </a:t>
            </a:r>
            <a:r>
              <a:rPr lang="en-GB" sz="2000" dirty="0" smtClean="0">
                <a:latin typeface="+mn-lt"/>
                <a:cs typeface="Arial" panose="020B0604020202020204" pitchFamily="34" charset="0"/>
              </a:rPr>
              <a:t>project on Nordic policy interaction (POLTRAN) – </a:t>
            </a:r>
            <a:r>
              <a:rPr lang="en-GB" sz="2000" dirty="0" smtClean="0">
                <a:latin typeface="+mn-lt"/>
                <a:cs typeface="Arial" panose="020B0604020202020204" pitchFamily="34" charset="0"/>
              </a:rPr>
              <a:t>there seems in </a:t>
            </a:r>
            <a:r>
              <a:rPr lang="en-GB" sz="2000" dirty="0" smtClean="0">
                <a:latin typeface="+mn-lt"/>
                <a:cs typeface="Arial" panose="020B0604020202020204" pitchFamily="34" charset="0"/>
              </a:rPr>
              <a:t>the Icelandic </a:t>
            </a:r>
            <a:r>
              <a:rPr lang="en-GB" sz="2000" dirty="0" smtClean="0">
                <a:latin typeface="+mn-lt"/>
                <a:cs typeface="Arial" panose="020B0604020202020204" pitchFamily="34" charset="0"/>
              </a:rPr>
              <a:t>case, not to be a </a:t>
            </a:r>
            <a:r>
              <a:rPr lang="en-GB" sz="2000" dirty="0" smtClean="0">
                <a:latin typeface="+mn-lt"/>
                <a:cs typeface="Arial" panose="020B0604020202020204" pitchFamily="34" charset="0"/>
              </a:rPr>
              <a:t>very visible Nordic cooperation– using bibliometric </a:t>
            </a:r>
            <a:r>
              <a:rPr lang="en-GB" sz="2000" dirty="0" smtClean="0">
                <a:latin typeface="+mn-lt"/>
                <a:cs typeface="Arial" panose="020B0604020202020204" pitchFamily="34" charset="0"/>
              </a:rPr>
              <a:t>evidence.</a:t>
            </a:r>
            <a:endParaRPr lang="en-GB" sz="2000" dirty="0" smtClean="0">
              <a:latin typeface="+mn-lt"/>
              <a:cs typeface="Arial" panose="020B0604020202020204" pitchFamily="34" charset="0"/>
            </a:endParaRPr>
          </a:p>
          <a:p>
            <a:pPr marL="1098550" indent="-457200" defTabSz="892175">
              <a:spcBef>
                <a:spcPts val="1200"/>
              </a:spcBef>
              <a:buAutoNum type="arabicPeriod"/>
            </a:pPr>
            <a:r>
              <a:rPr lang="en-GB" sz="2000" dirty="0" smtClean="0">
                <a:latin typeface="+mn-lt"/>
                <a:cs typeface="Arial" panose="020B0604020202020204" pitchFamily="34" charset="0"/>
              </a:rPr>
              <a:t>Personal experience – throughout “my” professional life; with UNESCO commissions, computers in education, various projects (e.g. connected to IIE in Stockholm), and various research connections for a long time. (I know a wide variety of examples to indicate the extent).   </a:t>
            </a:r>
          </a:p>
          <a:p>
            <a:pPr marL="1098550" indent="-457200" defTabSz="892175">
              <a:spcBef>
                <a:spcPts val="1200"/>
              </a:spcBef>
              <a:buAutoNum type="arabicPeriod"/>
            </a:pPr>
            <a:r>
              <a:rPr lang="en-GB" sz="2000" dirty="0" smtClean="0">
                <a:latin typeface="+mn-lt"/>
                <a:cs typeface="Arial" panose="020B0604020202020204" pitchFamily="34" charset="0"/>
              </a:rPr>
              <a:t>Thus, anecdotally I note the </a:t>
            </a:r>
            <a:r>
              <a:rPr lang="en-GB" sz="2000" dirty="0" smtClean="0">
                <a:latin typeface="+mn-lt"/>
                <a:cs typeface="Arial" panose="020B0604020202020204" pitchFamily="34" charset="0"/>
              </a:rPr>
              <a:t>enormous interaction there </a:t>
            </a:r>
            <a:r>
              <a:rPr lang="en-GB" sz="2000" dirty="0" smtClean="0">
                <a:latin typeface="+mn-lt"/>
                <a:cs typeface="Arial" panose="020B0604020202020204" pitchFamily="34" charset="0"/>
              </a:rPr>
              <a:t>seems to exist </a:t>
            </a:r>
            <a:r>
              <a:rPr lang="en-GB" sz="2000" dirty="0" smtClean="0">
                <a:latin typeface="+mn-lt"/>
                <a:cs typeface="Arial" panose="020B0604020202020204" pitchFamily="34" charset="0"/>
              </a:rPr>
              <a:t>at many different levels, which is </a:t>
            </a:r>
            <a:r>
              <a:rPr lang="en-GB" sz="2000" dirty="0" smtClean="0">
                <a:latin typeface="+mn-lt"/>
                <a:cs typeface="Arial" panose="020B0604020202020204" pitchFamily="34" charset="0"/>
              </a:rPr>
              <a:t>multifaceted</a:t>
            </a:r>
            <a:r>
              <a:rPr lang="en-GB" sz="2000" dirty="0" smtClean="0">
                <a:latin typeface="+mn-lt"/>
                <a:cs typeface="Arial" panose="020B0604020202020204" pitchFamily="34" charset="0"/>
              </a:rPr>
              <a:t>, well-known, well connected and visible, but at the same time so segmented, isolated, scantily documented – and in a certain sense invisible or somehow hidden. </a:t>
            </a:r>
            <a:endParaRPr lang="en-GB" sz="2000" dirty="0" smtClean="0">
              <a:latin typeface="+mn-lt"/>
              <a:cs typeface="Arial" panose="020B0604020202020204" pitchFamily="34" charset="0"/>
            </a:endParaRPr>
          </a:p>
          <a:p>
            <a:pPr defTabSz="892175">
              <a:spcBef>
                <a:spcPts val="1200"/>
              </a:spcBef>
            </a:pPr>
            <a:r>
              <a:rPr lang="en-GB" sz="2000" dirty="0" smtClean="0">
                <a:latin typeface="+mn-lt"/>
                <a:cs typeface="Arial" panose="020B0604020202020204" pitchFamily="34" charset="0"/>
              </a:rPr>
              <a:t>To me all these call for an exploration of the issue</a:t>
            </a:r>
            <a:endParaRPr lang="en-GB" sz="2000" dirty="0" smtClean="0">
              <a:latin typeface="+mn-lt"/>
              <a:cs typeface="Arial" panose="020B0604020202020204" pitchFamily="34" charset="0"/>
            </a:endParaRPr>
          </a:p>
          <a:p>
            <a:endParaRPr lang="en-US" sz="2000" dirty="0" smtClean="0"/>
          </a:p>
          <a:p>
            <a:r>
              <a:rPr lang="en-US" sz="2000" dirty="0" smtClean="0">
                <a:latin typeface="+mn-lt"/>
              </a:rPr>
              <a:t>There are several questions that beg answering. E.g. about the</a:t>
            </a:r>
            <a:endParaRPr lang="en-US" sz="2000" dirty="0">
              <a:latin typeface="+mn-lt"/>
            </a:endParaRPr>
          </a:p>
          <a:p>
            <a:pPr marL="342900" indent="-342900">
              <a:buFont typeface="Arial" panose="020B0604020202020204" pitchFamily="34" charset="0"/>
              <a:buChar char="•"/>
            </a:pPr>
            <a:r>
              <a:rPr lang="en-US" sz="2000" dirty="0">
                <a:latin typeface="+mn-lt"/>
              </a:rPr>
              <a:t>The extent  - how much is </a:t>
            </a:r>
            <a:r>
              <a:rPr lang="en-US" sz="2000" dirty="0" smtClean="0">
                <a:latin typeface="+mn-lt"/>
              </a:rPr>
              <a:t>there?</a:t>
            </a:r>
            <a:endParaRPr lang="en-US" sz="2000" dirty="0">
              <a:latin typeface="+mn-lt"/>
            </a:endParaRPr>
          </a:p>
          <a:p>
            <a:pPr marL="342900" indent="-342900">
              <a:buFont typeface="Arial" panose="020B0604020202020204" pitchFamily="34" charset="0"/>
              <a:buChar char="•"/>
            </a:pPr>
            <a:r>
              <a:rPr lang="en-US" sz="2000" dirty="0">
                <a:latin typeface="+mn-lt"/>
              </a:rPr>
              <a:t>The nature – a) at what </a:t>
            </a:r>
            <a:r>
              <a:rPr lang="en-US" sz="2000" dirty="0" smtClean="0">
                <a:latin typeface="+mn-lt"/>
              </a:rPr>
              <a:t>levels (not only policy!?) </a:t>
            </a:r>
            <a:r>
              <a:rPr lang="en-US" sz="2000" dirty="0">
                <a:latin typeface="+mn-lt"/>
              </a:rPr>
              <a:t>– b) what does is it consist of </a:t>
            </a:r>
            <a:r>
              <a:rPr lang="en-US" sz="2000" dirty="0" smtClean="0">
                <a:latin typeface="+mn-lt"/>
              </a:rPr>
              <a:t>?</a:t>
            </a:r>
            <a:endParaRPr lang="en-US" sz="2000" dirty="0">
              <a:latin typeface="+mn-lt"/>
            </a:endParaRPr>
          </a:p>
          <a:p>
            <a:pPr marL="342900" indent="-342900">
              <a:buFont typeface="Arial" panose="020B0604020202020204" pitchFamily="34" charset="0"/>
              <a:buChar char="•"/>
            </a:pPr>
            <a:r>
              <a:rPr lang="en-US" sz="2000" dirty="0">
                <a:latin typeface="+mn-lt"/>
              </a:rPr>
              <a:t>The impact – what </a:t>
            </a:r>
            <a:r>
              <a:rPr lang="en-US" sz="2000" dirty="0" smtClean="0">
                <a:latin typeface="+mn-lt"/>
              </a:rPr>
              <a:t>is the impact or value </a:t>
            </a:r>
            <a:r>
              <a:rPr lang="en-US" sz="2000" dirty="0" smtClean="0">
                <a:latin typeface="+mn-lt"/>
              </a:rPr>
              <a:t>of this </a:t>
            </a:r>
            <a:r>
              <a:rPr lang="en-US" sz="2000" dirty="0" smtClean="0">
                <a:latin typeface="+mn-lt"/>
              </a:rPr>
              <a:t>cooperation; how should it be indicated, measured or discussed?</a:t>
            </a:r>
            <a:endParaRPr lang="en-GB" sz="2000" dirty="0" smtClean="0">
              <a:latin typeface="+mn-lt"/>
              <a:cs typeface="Arial" panose="020B0604020202020204" pitchFamily="34" charset="0"/>
            </a:endParaRPr>
          </a:p>
        </p:txBody>
      </p:sp>
    </p:spTree>
    <p:extLst>
      <p:ext uri="{BB962C8B-B14F-4D97-AF65-F5344CB8AC3E}">
        <p14:creationId xmlns:p14="http://schemas.microsoft.com/office/powerpoint/2010/main" val="17528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is-IS" dirty="0" smtClean="0"/>
              <a:t>Jón Torfi Jónasson  NERA </a:t>
            </a:r>
            <a:r>
              <a:rPr lang="is-IS" dirty="0" err="1" smtClean="0"/>
              <a:t>Turku</a:t>
            </a:r>
            <a:r>
              <a:rPr lang="is-IS" smtClean="0"/>
              <a:t>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a:t>
            </a:fld>
            <a:endParaRPr lang="en-US" dirty="0" smtClean="0"/>
          </a:p>
        </p:txBody>
      </p:sp>
      <p:sp>
        <p:nvSpPr>
          <p:cNvPr id="8" name="AutoShape 3"/>
          <p:cNvSpPr>
            <a:spLocks noChangeAspect="1" noChangeArrowheads="1" noTextEdit="1"/>
          </p:cNvSpPr>
          <p:nvPr/>
        </p:nvSpPr>
        <p:spPr bwMode="auto">
          <a:xfrm>
            <a:off x="1489075" y="207962"/>
            <a:ext cx="7454900" cy="1159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s-IS"/>
          </a:p>
        </p:txBody>
      </p:sp>
      <p:pic>
        <p:nvPicPr>
          <p:cNvPr id="9" name="Picture 8"/>
          <p:cNvPicPr>
            <a:picLocks noChangeAspect="1"/>
          </p:cNvPicPr>
          <p:nvPr/>
        </p:nvPicPr>
        <p:blipFill rotWithShape="1">
          <a:blip r:embed="rId2"/>
          <a:srcRect l="-12964" r="21614" b="55574"/>
          <a:stretch/>
        </p:blipFill>
        <p:spPr>
          <a:xfrm rot="5400000">
            <a:off x="498738" y="-650270"/>
            <a:ext cx="9180000" cy="7380000"/>
          </a:xfrm>
          <a:prstGeom prst="rect">
            <a:avLst/>
          </a:prstGeom>
        </p:spPr>
      </p:pic>
      <p:sp>
        <p:nvSpPr>
          <p:cNvPr id="5" name="Title 4"/>
          <p:cNvSpPr>
            <a:spLocks noGrp="1"/>
          </p:cNvSpPr>
          <p:nvPr>
            <p:ph type="title"/>
          </p:nvPr>
        </p:nvSpPr>
        <p:spPr>
          <a:xfrm>
            <a:off x="264195" y="208012"/>
            <a:ext cx="9158286" cy="864096"/>
          </a:xfrm>
          <a:solidFill>
            <a:schemeClr val="bg1"/>
          </a:solidFill>
        </p:spPr>
        <p:txBody>
          <a:bodyPr/>
          <a:lstStyle/>
          <a:p>
            <a:r>
              <a:rPr lang="en-GB" sz="2800" b="0" dirty="0" smtClean="0">
                <a:latin typeface="+mj-lt"/>
              </a:rPr>
              <a:t>From a report from the meeting of Nordic education professionals in Stockholm 1935</a:t>
            </a:r>
            <a:endParaRPr lang="en-GB" sz="2800" b="0" dirty="0">
              <a:latin typeface="+mj-lt"/>
            </a:endParaRPr>
          </a:p>
        </p:txBody>
      </p:sp>
    </p:spTree>
    <p:extLst>
      <p:ext uri="{BB962C8B-B14F-4D97-AF65-F5344CB8AC3E}">
        <p14:creationId xmlns:p14="http://schemas.microsoft.com/office/powerpoint/2010/main" val="131688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880516"/>
          </a:xfrm>
          <a:solidFill>
            <a:schemeClr val="bg1"/>
          </a:solidFill>
        </p:spPr>
        <p:txBody>
          <a:bodyPr/>
          <a:lstStyle/>
          <a:p>
            <a:pPr marL="641350" algn="l" defTabSz="892175">
              <a:spcBef>
                <a:spcPts val="1200"/>
              </a:spcBef>
            </a:pPr>
            <a:r>
              <a:rPr lang="en-GB" sz="2400" b="0" dirty="0" smtClean="0">
                <a:latin typeface="+mj-lt"/>
              </a:rPr>
              <a:t>The </a:t>
            </a:r>
            <a:r>
              <a:rPr lang="en-GB" sz="2400" b="0" dirty="0">
                <a:latin typeface="+mj-lt"/>
              </a:rPr>
              <a:t>extent and multiplicity of </a:t>
            </a:r>
            <a:r>
              <a:rPr lang="en-GB" sz="2400" b="0" dirty="0" smtClean="0">
                <a:latin typeface="+mj-lt"/>
              </a:rPr>
              <a:t>cooperation – within the field of </a:t>
            </a:r>
            <a:r>
              <a:rPr lang="en-GB" sz="2400" b="0" u="sng" dirty="0" smtClean="0">
                <a:latin typeface="+mj-lt"/>
              </a:rPr>
              <a:t>education</a:t>
            </a:r>
            <a:endParaRPr lang="en-US" sz="2400" b="0" u="sng"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5</a:t>
            </a:fld>
            <a:endParaRPr lang="en-US" dirty="0" smtClean="0"/>
          </a:p>
        </p:txBody>
      </p:sp>
      <p:sp>
        <p:nvSpPr>
          <p:cNvPr id="8" name="Rectangle 2"/>
          <p:cNvSpPr txBox="1">
            <a:spLocks/>
          </p:cNvSpPr>
          <p:nvPr/>
        </p:nvSpPr>
        <p:spPr bwMode="auto">
          <a:xfrm>
            <a:off x="408211" y="1288132"/>
            <a:ext cx="9577064" cy="597666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285750" indent="-285750">
              <a:buFont typeface="Arial" panose="020B0604020202020204" pitchFamily="34" charset="0"/>
              <a:buChar char="•"/>
            </a:pPr>
            <a:r>
              <a:rPr lang="en-GB" dirty="0"/>
              <a:t>At formal governmental level</a:t>
            </a:r>
            <a:endParaRPr lang="is-IS" dirty="0"/>
          </a:p>
          <a:p>
            <a:r>
              <a:rPr lang="en-GB" dirty="0"/>
              <a:t>	Within the Nordic countries</a:t>
            </a:r>
            <a:endParaRPr lang="is-IS" dirty="0"/>
          </a:p>
          <a:p>
            <a:r>
              <a:rPr lang="en-GB" dirty="0"/>
              <a:t>	Among the Nordic countries – at international </a:t>
            </a:r>
            <a:r>
              <a:rPr lang="en-GB" dirty="0" smtClean="0"/>
              <a:t>levels; EU, OECD, UNESCO, IEA, …</a:t>
            </a:r>
            <a:endParaRPr lang="is-IS" dirty="0"/>
          </a:p>
          <a:p>
            <a:r>
              <a:rPr lang="en-GB" dirty="0"/>
              <a:t>	Under the umbrella of governmental cooperation</a:t>
            </a:r>
            <a:endParaRPr lang="is-IS" dirty="0"/>
          </a:p>
          <a:p>
            <a:r>
              <a:rPr lang="en-GB" dirty="0"/>
              <a:t>		</a:t>
            </a:r>
            <a:r>
              <a:rPr lang="en-GB" dirty="0" smtClean="0"/>
              <a:t>NCM, </a:t>
            </a:r>
            <a:r>
              <a:rPr lang="en-GB" dirty="0" err="1" smtClean="0"/>
              <a:t>Nordplus</a:t>
            </a:r>
            <a:r>
              <a:rPr lang="en-GB" dirty="0" smtClean="0"/>
              <a:t>- </a:t>
            </a:r>
            <a:r>
              <a:rPr lang="en-GB" dirty="0"/>
              <a:t>several specialised </a:t>
            </a:r>
            <a:r>
              <a:rPr lang="en-GB" dirty="0" smtClean="0"/>
              <a:t>groups and networks</a:t>
            </a:r>
            <a:endParaRPr lang="is-IS" dirty="0"/>
          </a:p>
          <a:p>
            <a:pPr marL="285750" indent="-285750">
              <a:buFont typeface="Arial" panose="020B0604020202020204" pitchFamily="34" charset="0"/>
              <a:buChar char="•"/>
            </a:pPr>
            <a:r>
              <a:rPr lang="en-GB" dirty="0"/>
              <a:t>At administrative levels</a:t>
            </a:r>
            <a:endParaRPr lang="is-IS" dirty="0"/>
          </a:p>
          <a:p>
            <a:r>
              <a:rPr lang="en-GB" dirty="0"/>
              <a:t>	Ministries</a:t>
            </a:r>
            <a:endParaRPr lang="is-IS" dirty="0"/>
          </a:p>
          <a:p>
            <a:r>
              <a:rPr lang="en-GB" dirty="0"/>
              <a:t>	Local authorities</a:t>
            </a:r>
            <a:endParaRPr lang="is-IS" dirty="0"/>
          </a:p>
          <a:p>
            <a:r>
              <a:rPr lang="en-GB" dirty="0"/>
              <a:t>	Separate governmental or administrative agencies – e.g. Directorates of education</a:t>
            </a:r>
            <a:endParaRPr lang="is-IS" dirty="0"/>
          </a:p>
          <a:p>
            <a:pPr marL="285750" indent="-285750">
              <a:buFont typeface="Arial" panose="020B0604020202020204" pitchFamily="34" charset="0"/>
              <a:buChar char="•"/>
            </a:pPr>
            <a:r>
              <a:rPr lang="en-GB" dirty="0"/>
              <a:t>Professional bodies</a:t>
            </a:r>
            <a:endParaRPr lang="is-IS" dirty="0"/>
          </a:p>
          <a:p>
            <a:r>
              <a:rPr lang="en-GB" dirty="0"/>
              <a:t>	Associations</a:t>
            </a:r>
            <a:endParaRPr lang="is-IS" dirty="0"/>
          </a:p>
          <a:p>
            <a:r>
              <a:rPr lang="en-GB" dirty="0"/>
              <a:t>	</a:t>
            </a:r>
            <a:r>
              <a:rPr lang="en-GB" dirty="0" smtClean="0"/>
              <a:t>Teacher unions</a:t>
            </a:r>
            <a:endParaRPr lang="is-IS" dirty="0"/>
          </a:p>
          <a:p>
            <a:pPr marL="285750" indent="-285750">
              <a:buFont typeface="Arial" panose="020B0604020202020204" pitchFamily="34" charset="0"/>
              <a:buChar char="•"/>
            </a:pPr>
            <a:r>
              <a:rPr lang="en-GB" dirty="0"/>
              <a:t>Research networks</a:t>
            </a:r>
            <a:endParaRPr lang="is-IS" dirty="0"/>
          </a:p>
          <a:p>
            <a:r>
              <a:rPr lang="en-GB" dirty="0"/>
              <a:t>	</a:t>
            </a:r>
            <a:r>
              <a:rPr lang="en-GB" dirty="0" err="1"/>
              <a:t>Nordforsk</a:t>
            </a:r>
            <a:r>
              <a:rPr lang="en-GB" dirty="0"/>
              <a:t> – networks</a:t>
            </a:r>
            <a:endParaRPr lang="is-IS" dirty="0"/>
          </a:p>
          <a:p>
            <a:r>
              <a:rPr lang="en-GB" dirty="0"/>
              <a:t>	School for tomorrow - special </a:t>
            </a:r>
            <a:r>
              <a:rPr lang="en-GB" dirty="0" smtClean="0"/>
              <a:t>fund</a:t>
            </a:r>
          </a:p>
          <a:p>
            <a:r>
              <a:rPr lang="en-GB" dirty="0" smtClean="0"/>
              <a:t>	NERA </a:t>
            </a:r>
            <a:r>
              <a:rPr lang="en-GB" dirty="0"/>
              <a:t>– </a:t>
            </a:r>
            <a:r>
              <a:rPr lang="en-GB" dirty="0" smtClean="0"/>
              <a:t>networks</a:t>
            </a:r>
            <a:endParaRPr lang="is-IS" dirty="0"/>
          </a:p>
          <a:p>
            <a:pPr marL="285750" indent="-285750">
              <a:buFont typeface="Arial" panose="020B0604020202020204" pitchFamily="34" charset="0"/>
              <a:buChar char="•"/>
            </a:pPr>
            <a:r>
              <a:rPr lang="en-GB" dirty="0"/>
              <a:t>Institutions</a:t>
            </a:r>
            <a:endParaRPr lang="is-IS" dirty="0"/>
          </a:p>
          <a:p>
            <a:r>
              <a:rPr lang="en-GB" dirty="0"/>
              <a:t>	</a:t>
            </a:r>
            <a:r>
              <a:rPr lang="en-GB" dirty="0" smtClean="0"/>
              <a:t>Universities</a:t>
            </a:r>
            <a:r>
              <a:rPr lang="en-GB" dirty="0"/>
              <a:t>, </a:t>
            </a:r>
            <a:r>
              <a:rPr lang="en-GB" dirty="0" smtClean="0"/>
              <a:t>schools; NUAS, NUS</a:t>
            </a:r>
            <a:endParaRPr lang="is-IS" dirty="0"/>
          </a:p>
          <a:p>
            <a:r>
              <a:rPr lang="en-GB" dirty="0"/>
              <a:t>	</a:t>
            </a:r>
            <a:r>
              <a:rPr lang="en-GB" dirty="0" smtClean="0"/>
              <a:t>Specialised </a:t>
            </a:r>
            <a:r>
              <a:rPr lang="en-GB" dirty="0"/>
              <a:t>bodies – teacher </a:t>
            </a:r>
            <a:r>
              <a:rPr lang="en-GB" dirty="0" smtClean="0"/>
              <a:t>groups</a:t>
            </a:r>
            <a:endParaRPr lang="is-IS" dirty="0"/>
          </a:p>
        </p:txBody>
      </p:sp>
    </p:spTree>
    <p:extLst>
      <p:ext uri="{BB962C8B-B14F-4D97-AF65-F5344CB8AC3E}">
        <p14:creationId xmlns:p14="http://schemas.microsoft.com/office/powerpoint/2010/main" val="39882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880516"/>
          </a:xfrm>
          <a:solidFill>
            <a:schemeClr val="bg1"/>
          </a:solidFill>
        </p:spPr>
        <p:txBody>
          <a:bodyPr/>
          <a:lstStyle/>
          <a:p>
            <a:pPr marL="641350" algn="l" defTabSz="892175">
              <a:spcBef>
                <a:spcPts val="1200"/>
              </a:spcBef>
            </a:pPr>
            <a:r>
              <a:rPr lang="en-GB" sz="2400" b="0" dirty="0" smtClean="0">
                <a:latin typeface="+mj-lt"/>
              </a:rPr>
              <a:t>Method </a:t>
            </a:r>
            <a:r>
              <a:rPr lang="en-GB" sz="2400" b="0" dirty="0">
                <a:latin typeface="+mj-lt"/>
              </a:rPr>
              <a:t>for collecting data – </a:t>
            </a:r>
            <a:r>
              <a:rPr lang="en-GB" sz="2400" b="0" dirty="0" smtClean="0">
                <a:latin typeface="+mj-lt"/>
              </a:rPr>
              <a:t>difficulties</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6</a:t>
            </a:fld>
            <a:endParaRPr lang="en-US" dirty="0" smtClean="0"/>
          </a:p>
        </p:txBody>
      </p:sp>
      <p:sp>
        <p:nvSpPr>
          <p:cNvPr id="8" name="Rectangle 2"/>
          <p:cNvSpPr txBox="1">
            <a:spLocks/>
          </p:cNvSpPr>
          <p:nvPr/>
        </p:nvSpPr>
        <p:spPr bwMode="auto">
          <a:xfrm>
            <a:off x="408211" y="1288132"/>
            <a:ext cx="9259664" cy="540060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641350" defTabSz="892175">
              <a:spcBef>
                <a:spcPts val="1200"/>
              </a:spcBef>
            </a:pPr>
            <a:endParaRPr lang="en-GB" sz="2000" dirty="0">
              <a:latin typeface="+mn-lt"/>
              <a:cs typeface="Arial" panose="020B0604020202020204" pitchFamily="34" charset="0"/>
            </a:endParaRPr>
          </a:p>
          <a:p>
            <a:pPr marL="984250" indent="-342900" defTabSz="892175">
              <a:spcBef>
                <a:spcPts val="1200"/>
              </a:spcBef>
              <a:buFont typeface="Arial" panose="020B0604020202020204" pitchFamily="34" charset="0"/>
              <a:buChar char="•"/>
            </a:pPr>
            <a:r>
              <a:rPr lang="en-GB" sz="2400" dirty="0" smtClean="0">
                <a:latin typeface="+mn-lt"/>
                <a:cs typeface="Arial" panose="020B0604020202020204" pitchFamily="34" charset="0"/>
              </a:rPr>
              <a:t>Searching the internet</a:t>
            </a:r>
          </a:p>
          <a:p>
            <a:pPr marL="1549158" lvl="1" indent="-457200" defTabSz="892175">
              <a:spcBef>
                <a:spcPts val="1200"/>
              </a:spcBef>
              <a:buAutoNum type="alphaLcParenR"/>
            </a:pPr>
            <a:r>
              <a:rPr lang="en-GB" sz="2400" dirty="0" smtClean="0">
                <a:latin typeface="+mn-lt"/>
                <a:cs typeface="Arial" panose="020B0604020202020204" pitchFamily="34" charset="0"/>
              </a:rPr>
              <a:t>Specific nodes – institutions and bibliographic catalogues</a:t>
            </a:r>
          </a:p>
          <a:p>
            <a:pPr marL="1549158" lvl="1" indent="-457200" defTabSz="892175">
              <a:spcBef>
                <a:spcPts val="1200"/>
              </a:spcBef>
              <a:buAutoNum type="alphaLcParenR"/>
            </a:pPr>
            <a:r>
              <a:rPr lang="en-GB" sz="2400" dirty="0" smtClean="0">
                <a:latin typeface="+mn-lt"/>
                <a:cs typeface="Arial" panose="020B0604020202020204" pitchFamily="34" charset="0"/>
              </a:rPr>
              <a:t>General search</a:t>
            </a:r>
          </a:p>
          <a:p>
            <a:pPr marL="984250" indent="-342900" defTabSz="892175">
              <a:spcBef>
                <a:spcPts val="1200"/>
              </a:spcBef>
              <a:buFont typeface="Arial" panose="020B0604020202020204" pitchFamily="34" charset="0"/>
              <a:buChar char="•"/>
            </a:pPr>
            <a:r>
              <a:rPr lang="en-GB" sz="2400" dirty="0" smtClean="0">
                <a:latin typeface="+mn-lt"/>
                <a:cs typeface="Arial" panose="020B0604020202020204" pitchFamily="34" charset="0"/>
              </a:rPr>
              <a:t>General e-mail inquiry to academic colleagues – </a:t>
            </a:r>
            <a:r>
              <a:rPr lang="en-GB" sz="2400" i="1" dirty="0" smtClean="0">
                <a:latin typeface="+mn-lt"/>
                <a:cs typeface="Arial" panose="020B0604020202020204" pitchFamily="34" charset="0"/>
              </a:rPr>
              <a:t>I need help here</a:t>
            </a:r>
          </a:p>
          <a:p>
            <a:pPr marL="984250" indent="-342900" defTabSz="892175">
              <a:spcBef>
                <a:spcPts val="1200"/>
              </a:spcBef>
              <a:buFont typeface="Arial" panose="020B0604020202020204" pitchFamily="34" charset="0"/>
              <a:buChar char="•"/>
            </a:pPr>
            <a:r>
              <a:rPr lang="en-GB" sz="2400" dirty="0" smtClean="0">
                <a:latin typeface="+mn-lt"/>
                <a:cs typeface="Arial" panose="020B0604020202020204" pitchFamily="34" charset="0"/>
              </a:rPr>
              <a:t>Interviews (currently five high level veteran experts at the ministry of education)</a:t>
            </a:r>
          </a:p>
          <a:p>
            <a:pPr marL="984250" indent="-342900" defTabSz="892175">
              <a:spcBef>
                <a:spcPts val="1200"/>
              </a:spcBef>
              <a:buFont typeface="Arial" panose="020B0604020202020204" pitchFamily="34" charset="0"/>
              <a:buChar char="•"/>
            </a:pPr>
            <a:endParaRPr lang="en-GB" sz="2400" dirty="0" smtClean="0">
              <a:latin typeface="+mn-lt"/>
              <a:cs typeface="Arial" panose="020B0604020202020204" pitchFamily="34" charset="0"/>
            </a:endParaRPr>
          </a:p>
          <a:p>
            <a:pPr marL="641350" defTabSz="892175">
              <a:spcBef>
                <a:spcPts val="1200"/>
              </a:spcBef>
            </a:pPr>
            <a:r>
              <a:rPr lang="en-GB" sz="2000" dirty="0" smtClean="0">
                <a:latin typeface="+mn-lt"/>
                <a:cs typeface="Arial" panose="020B0604020202020204" pitchFamily="34" charset="0"/>
              </a:rPr>
              <a:t>(All of these will be substantially augmented  by interviewing officials at the teacher union level, the municipal level, the school level and by obtaining more concrete information at the documentary and administrative levels.)</a:t>
            </a:r>
          </a:p>
        </p:txBody>
      </p:sp>
    </p:spTree>
    <p:extLst>
      <p:ext uri="{BB962C8B-B14F-4D97-AF65-F5344CB8AC3E}">
        <p14:creationId xmlns:p14="http://schemas.microsoft.com/office/powerpoint/2010/main" val="26739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63996"/>
            <a:ext cx="9865096" cy="880516"/>
          </a:xfrm>
          <a:solidFill>
            <a:schemeClr val="bg1"/>
          </a:solidFill>
        </p:spPr>
        <p:txBody>
          <a:bodyPr/>
          <a:lstStyle/>
          <a:p>
            <a:pPr marL="641350" algn="l" defTabSz="892175">
              <a:spcBef>
                <a:spcPts val="1200"/>
              </a:spcBef>
            </a:pPr>
            <a:r>
              <a:rPr lang="en-GB" sz="2400" b="0" dirty="0" smtClean="0">
                <a:latin typeface="+mj-lt"/>
              </a:rPr>
              <a:t>The </a:t>
            </a:r>
            <a:r>
              <a:rPr lang="en-GB" sz="2400" b="0" dirty="0">
                <a:latin typeface="+mj-lt"/>
              </a:rPr>
              <a:t>potential solid </a:t>
            </a:r>
            <a:r>
              <a:rPr lang="en-GB" sz="2400" b="0" dirty="0" smtClean="0">
                <a:latin typeface="+mj-lt"/>
              </a:rPr>
              <a:t>indicators</a:t>
            </a:r>
            <a:endParaRPr lang="en-US" sz="2400" b="0" dirty="0">
              <a:latin typeface="+mj-lt"/>
            </a:endParaRPr>
          </a:p>
        </p:txBody>
      </p:sp>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7</a:t>
            </a:fld>
            <a:endParaRPr lang="en-US" dirty="0" smtClean="0"/>
          </a:p>
        </p:txBody>
      </p:sp>
      <p:sp>
        <p:nvSpPr>
          <p:cNvPr id="8" name="Rectangle 2"/>
          <p:cNvSpPr txBox="1">
            <a:spLocks/>
          </p:cNvSpPr>
          <p:nvPr/>
        </p:nvSpPr>
        <p:spPr bwMode="auto">
          <a:xfrm>
            <a:off x="408211" y="1288132"/>
            <a:ext cx="9259664" cy="540060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1260475" indent="-619125" defTabSz="892175">
              <a:spcBef>
                <a:spcPts val="1200"/>
              </a:spcBef>
              <a:buFont typeface="+mj-lt"/>
              <a:buAutoNum type="alphaUcPeriod"/>
            </a:pPr>
            <a:r>
              <a:rPr lang="en-GB" sz="2000" dirty="0" smtClean="0">
                <a:latin typeface="+mn-lt"/>
                <a:cs typeface="Arial" panose="020B0604020202020204" pitchFamily="34" charset="0"/>
              </a:rPr>
              <a:t>Bibliometric references</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Publications </a:t>
            </a:r>
          </a:p>
          <a:p>
            <a:pPr marL="1091958" lvl="1" indent="0" defTabSz="892175">
              <a:spcBef>
                <a:spcPts val="1200"/>
              </a:spcBef>
            </a:pPr>
            <a:r>
              <a:rPr lang="en-GB" sz="2000" dirty="0" smtClean="0">
                <a:latin typeface="+mn-lt"/>
                <a:cs typeface="Arial" panose="020B0604020202020204" pitchFamily="34" charset="0"/>
              </a:rPr>
              <a:t>Books, esp. edited books with Nordic contributions, </a:t>
            </a:r>
            <a:r>
              <a:rPr lang="en-GB" sz="2000" b="1" dirty="0" smtClean="0">
                <a:latin typeface="+mn-lt"/>
                <a:cs typeface="Arial" panose="020B0604020202020204" pitchFamily="34" charset="0"/>
              </a:rPr>
              <a:t>Journals</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List of groups ( administrative groups, ad hoc groups,  conferences, networks, … )</a:t>
            </a:r>
          </a:p>
          <a:p>
            <a:pPr marL="1711083" lvl="1" indent="-619125" defTabSz="892175">
              <a:spcBef>
                <a:spcPts val="1200"/>
              </a:spcBef>
              <a:buFont typeface="Arial" panose="020B0604020202020204" pitchFamily="34" charset="0"/>
              <a:buChar char="•"/>
            </a:pPr>
            <a:r>
              <a:rPr lang="en-GB" sz="2000" dirty="0" smtClean="0">
                <a:latin typeface="+mn-lt"/>
                <a:cs typeface="Arial" panose="020B0604020202020204" pitchFamily="34" charset="0"/>
              </a:rPr>
              <a:t>Networks (NCM, </a:t>
            </a:r>
            <a:r>
              <a:rPr lang="en-GB" sz="2000" dirty="0" err="1" smtClean="0">
                <a:latin typeface="+mn-lt"/>
                <a:cs typeface="Arial" panose="020B0604020202020204" pitchFamily="34" charset="0"/>
              </a:rPr>
              <a:t>Nordplus</a:t>
            </a:r>
            <a:r>
              <a:rPr lang="en-GB" sz="2000" dirty="0" smtClean="0">
                <a:latin typeface="+mn-lt"/>
                <a:cs typeface="Arial" panose="020B0604020202020204" pitchFamily="34" charset="0"/>
              </a:rPr>
              <a:t>, NERA)</a:t>
            </a:r>
          </a:p>
          <a:p>
            <a:pPr marL="1711083" lvl="1" indent="-619125" defTabSz="892175">
              <a:spcBef>
                <a:spcPts val="1200"/>
              </a:spcBef>
              <a:buFont typeface="Arial" panose="020B0604020202020204" pitchFamily="34" charset="0"/>
              <a:buChar char="•"/>
            </a:pPr>
            <a:r>
              <a:rPr lang="en-GB" sz="2000" dirty="0" smtClean="0">
                <a:latin typeface="+mn-lt"/>
                <a:cs typeface="Arial" panose="020B0604020202020204" pitchFamily="34" charset="0"/>
              </a:rPr>
              <a:t>Conferences, general and dedicated</a:t>
            </a:r>
          </a:p>
          <a:p>
            <a:pPr marL="1711083" lvl="1" indent="-619125" defTabSz="892175">
              <a:spcBef>
                <a:spcPts val="1200"/>
              </a:spcBef>
              <a:buFont typeface="Arial" panose="020B0604020202020204" pitchFamily="34" charset="0"/>
              <a:buChar char="•"/>
            </a:pPr>
            <a:r>
              <a:rPr lang="en-GB" sz="2000" dirty="0" smtClean="0">
                <a:latin typeface="+mn-lt"/>
                <a:cs typeface="Arial" panose="020B0604020202020204" pitchFamily="34" charset="0"/>
              </a:rPr>
              <a:t>Projects</a:t>
            </a:r>
          </a:p>
          <a:p>
            <a:pPr marL="1260475" indent="-619125" defTabSz="892175">
              <a:spcBef>
                <a:spcPts val="1200"/>
              </a:spcBef>
              <a:buFont typeface="+mj-lt"/>
              <a:buAutoNum type="alphaUcPeriod"/>
            </a:pPr>
            <a:r>
              <a:rPr lang="en-GB" sz="2000" dirty="0" smtClean="0">
                <a:latin typeface="+mn-lt"/>
                <a:cs typeface="Arial" panose="020B0604020202020204" pitchFamily="34" charset="0"/>
              </a:rPr>
              <a:t>Evidence in documents but primarily </a:t>
            </a:r>
            <a:r>
              <a:rPr lang="en-GB" sz="2000" b="1" dirty="0" smtClean="0">
                <a:latin typeface="+mn-lt"/>
                <a:cs typeface="Arial" panose="020B0604020202020204" pitchFamily="34" charset="0"/>
              </a:rPr>
              <a:t>in interviews </a:t>
            </a:r>
            <a:r>
              <a:rPr lang="en-GB" sz="2000" dirty="0" smtClean="0">
                <a:latin typeface="+mn-lt"/>
                <a:cs typeface="Arial" panose="020B0604020202020204" pitchFamily="34" charset="0"/>
              </a:rPr>
              <a:t>about the direct and indirect influence on policy and practice. </a:t>
            </a:r>
          </a:p>
          <a:p>
            <a:pPr marL="1711083" lvl="1" indent="-619125" defTabSz="892175">
              <a:spcBef>
                <a:spcPts val="1200"/>
              </a:spcBef>
              <a:buFont typeface="+mj-lt"/>
              <a:buAutoNum type="alphaUcPeriod"/>
            </a:pPr>
            <a:endParaRPr lang="en-US" sz="2000" dirty="0">
              <a:latin typeface="+mn-lt"/>
            </a:endParaRPr>
          </a:p>
        </p:txBody>
      </p:sp>
    </p:spTree>
    <p:extLst>
      <p:ext uri="{BB962C8B-B14F-4D97-AF65-F5344CB8AC3E}">
        <p14:creationId xmlns:p14="http://schemas.microsoft.com/office/powerpoint/2010/main" val="15272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8</a:t>
            </a:fld>
            <a:endParaRPr lang="en-US" dirty="0" smtClean="0"/>
          </a:p>
        </p:txBody>
      </p:sp>
      <p:pic>
        <p:nvPicPr>
          <p:cNvPr id="2" name="Picture 1"/>
          <p:cNvPicPr>
            <a:picLocks noChangeAspect="1"/>
          </p:cNvPicPr>
          <p:nvPr/>
        </p:nvPicPr>
        <p:blipFill>
          <a:blip r:embed="rId3"/>
          <a:stretch>
            <a:fillRect/>
          </a:stretch>
        </p:blipFill>
        <p:spPr>
          <a:xfrm>
            <a:off x="-1" y="1522746"/>
            <a:ext cx="10177463" cy="4571331"/>
          </a:xfrm>
          <a:prstGeom prst="rect">
            <a:avLst/>
          </a:prstGeom>
        </p:spPr>
      </p:pic>
      <p:sp>
        <p:nvSpPr>
          <p:cNvPr id="6" name="Title 1"/>
          <p:cNvSpPr>
            <a:spLocks noGrp="1"/>
          </p:cNvSpPr>
          <p:nvPr>
            <p:ph type="title"/>
          </p:nvPr>
        </p:nvSpPr>
        <p:spPr>
          <a:xfrm>
            <a:off x="120179" y="63996"/>
            <a:ext cx="9865096" cy="880516"/>
          </a:xfrm>
          <a:solidFill>
            <a:schemeClr val="bg1"/>
          </a:solidFill>
        </p:spPr>
        <p:txBody>
          <a:bodyPr/>
          <a:lstStyle/>
          <a:p>
            <a:pPr marL="641350" algn="l" defTabSz="892175">
              <a:spcBef>
                <a:spcPts val="1200"/>
              </a:spcBef>
            </a:pPr>
            <a:r>
              <a:rPr lang="en-GB" sz="2400" b="0" dirty="0" smtClean="0">
                <a:latin typeface="+mj-lt"/>
              </a:rPr>
              <a:t>Some international bodies – the time line</a:t>
            </a:r>
            <a:endParaRPr lang="en-US" sz="2400" b="0" dirty="0">
              <a:latin typeface="+mj-lt"/>
            </a:endParaRPr>
          </a:p>
        </p:txBody>
      </p:sp>
    </p:spTree>
    <p:extLst>
      <p:ext uri="{BB962C8B-B14F-4D97-AF65-F5344CB8AC3E}">
        <p14:creationId xmlns:p14="http://schemas.microsoft.com/office/powerpoint/2010/main" val="488374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sv-SE" dirty="0" smtClean="0"/>
              <a:t>Jón Torfi Jónasson  NERA Turku 2020</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9</a:t>
            </a:fld>
            <a:endParaRPr lang="en-US" dirty="0" smtClean="0"/>
          </a:p>
        </p:txBody>
      </p:sp>
      <p:pic>
        <p:nvPicPr>
          <p:cNvPr id="3" name="Picture 2"/>
          <p:cNvPicPr>
            <a:picLocks noChangeAspect="1"/>
          </p:cNvPicPr>
          <p:nvPr/>
        </p:nvPicPr>
        <p:blipFill>
          <a:blip r:embed="rId3"/>
          <a:stretch>
            <a:fillRect/>
          </a:stretch>
        </p:blipFill>
        <p:spPr>
          <a:xfrm>
            <a:off x="0" y="0"/>
            <a:ext cx="10177463" cy="7598989"/>
          </a:xfrm>
          <a:prstGeom prst="rect">
            <a:avLst/>
          </a:prstGeom>
        </p:spPr>
      </p:pic>
      <p:sp>
        <p:nvSpPr>
          <p:cNvPr id="5" name="Oval 4"/>
          <p:cNvSpPr/>
          <p:nvPr/>
        </p:nvSpPr>
        <p:spPr>
          <a:xfrm>
            <a:off x="7176963" y="2152228"/>
            <a:ext cx="1628246" cy="1944216"/>
          </a:xfrm>
          <a:prstGeom prst="ellipse">
            <a:avLst/>
          </a:prstGeom>
          <a:solidFill>
            <a:srgbClr val="00B050">
              <a:alpha val="0"/>
            </a:srgbClr>
          </a:solidFill>
          <a:ln w="180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TextBox 5"/>
          <p:cNvSpPr txBox="1"/>
          <p:nvPr/>
        </p:nvSpPr>
        <p:spPr>
          <a:xfrm>
            <a:off x="5016723" y="6419773"/>
            <a:ext cx="5081840" cy="830997"/>
          </a:xfrm>
          <a:prstGeom prst="rect">
            <a:avLst/>
          </a:prstGeom>
          <a:noFill/>
        </p:spPr>
        <p:txBody>
          <a:bodyPr wrap="none" rtlCol="0">
            <a:spAutoFit/>
          </a:bodyPr>
          <a:lstStyle/>
          <a:p>
            <a:r>
              <a:rPr lang="en-US" sz="2400" dirty="0" err="1" smtClean="0"/>
              <a:t>Nordplus</a:t>
            </a:r>
            <a:r>
              <a:rPr lang="en-US" sz="2400" dirty="0" smtClean="0"/>
              <a:t> established in 1988</a:t>
            </a:r>
          </a:p>
          <a:p>
            <a:r>
              <a:rPr lang="en-US" sz="2400" dirty="0" err="1" smtClean="0"/>
              <a:t>NordForsk</a:t>
            </a:r>
            <a:r>
              <a:rPr lang="en-US" sz="2400" dirty="0" smtClean="0"/>
              <a:t> </a:t>
            </a:r>
            <a:r>
              <a:rPr lang="en-US" sz="2400" dirty="0"/>
              <a:t>was established in 2005 </a:t>
            </a:r>
            <a:endParaRPr lang="is-IS" sz="2400" dirty="0"/>
          </a:p>
        </p:txBody>
      </p:sp>
    </p:spTree>
    <p:extLst>
      <p:ext uri="{BB962C8B-B14F-4D97-AF65-F5344CB8AC3E}">
        <p14:creationId xmlns:p14="http://schemas.microsoft.com/office/powerpoint/2010/main" val="27768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CE276FAD1B9458D95D5C58BF30BBE" ma:contentTypeVersion="13" ma:contentTypeDescription="Create a new document." ma:contentTypeScope="" ma:versionID="c93da7f5f82aeb1e710e12a3dfbc6c62">
  <xsd:schema xmlns:xsd="http://www.w3.org/2001/XMLSchema" xmlns:xs="http://www.w3.org/2001/XMLSchema" xmlns:p="http://schemas.microsoft.com/office/2006/metadata/properties" xmlns:ns3="f7793a5e-b85b-4490-9cb5-1bbed60b8f28" xmlns:ns4="299f563c-b5a7-42b7-997e-1237181322ca" targetNamespace="http://schemas.microsoft.com/office/2006/metadata/properties" ma:root="true" ma:fieldsID="ba98fbddf4e2f1e3c621eff2ec0bef27" ns3:_="" ns4:_="">
    <xsd:import namespace="f7793a5e-b85b-4490-9cb5-1bbed60b8f28"/>
    <xsd:import namespace="299f563c-b5a7-42b7-997e-1237181322c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93a5e-b85b-4490-9cb5-1bbed60b8f2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9f563c-b5a7-42b7-997e-1237181322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536F2-ABDA-4BB6-B7CB-15CD6291C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93a5e-b85b-4490-9cb5-1bbed60b8f28"/>
    <ds:schemaRef ds:uri="299f563c-b5a7-42b7-997e-123718132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443B4-C736-463D-BC27-B2479123167B}">
  <ds:schemaRefs>
    <ds:schemaRef ds:uri="http://schemas.microsoft.com/sharepoint/v3/contenttype/forms"/>
  </ds:schemaRefs>
</ds:datastoreItem>
</file>

<file path=customXml/itemProps3.xml><?xml version="1.0" encoding="utf-8"?>
<ds:datastoreItem xmlns:ds="http://schemas.openxmlformats.org/officeDocument/2006/customXml" ds:itemID="{0ACC4A29-97CA-4D51-98AE-2C70EF22DC21}">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299f563c-b5a7-42b7-997e-1237181322ca"/>
    <ds:schemaRef ds:uri="f7793a5e-b85b-4490-9cb5-1bbed60b8f2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43316</TotalTime>
  <Words>1661</Words>
  <Application>Microsoft Office PowerPoint</Application>
  <PresentationFormat>Custom</PresentationFormat>
  <Paragraphs>225</Paragraphs>
  <Slides>20</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Courier New</vt:lpstr>
      <vt:lpstr>Frutiger LT Std 55 Roman</vt:lpstr>
      <vt:lpstr>Wingdings</vt:lpstr>
      <vt:lpstr>1_Office Theme</vt:lpstr>
      <vt:lpstr>NERA 2020 Rethinking the futures of education in the Nordic countries University of Turku 4.3-6.3.2020</vt:lpstr>
      <vt:lpstr>Structure of the presentation</vt:lpstr>
      <vt:lpstr>Introduction – an explanation</vt:lpstr>
      <vt:lpstr>From a report from the meeting of Nordic education professionals in Stockholm 1935</vt:lpstr>
      <vt:lpstr>The extent and multiplicity of cooperation – within the field of education</vt:lpstr>
      <vt:lpstr>Method for collecting data – difficulties</vt:lpstr>
      <vt:lpstr>The potential solid indicators</vt:lpstr>
      <vt:lpstr>Some international bodies – the time line</vt:lpstr>
      <vt:lpstr>PowerPoint Presentation</vt:lpstr>
      <vt:lpstr>PowerPoint Presentation</vt:lpstr>
      <vt:lpstr>Examples: The extent and multiplicity of professional cooperation Nordplus operational projects – at – 400-500 projects a year  5310 projects 2008-2019</vt:lpstr>
      <vt:lpstr>PowerPoint Presentation</vt:lpstr>
      <vt:lpstr>PowerPoint Presentation</vt:lpstr>
      <vt:lpstr>Some journals within the field of education that are  classified as Nordic or Scandinavian – why Nordic?</vt:lpstr>
      <vt:lpstr>PowerPoint Presentation</vt:lpstr>
      <vt:lpstr>PowerPoint Presentation</vt:lpstr>
      <vt:lpstr>Can we construct different spheres or arenas of communication among the Nordic countries?</vt:lpstr>
      <vt:lpstr>PowerPoint Presentation</vt:lpstr>
      <vt:lpstr>Conclusions? Emerging questions and observations relating to the interaction observed</vt:lpstr>
      <vt:lpstr>Thanks</vt:lpstr>
    </vt:vector>
  </TitlesOfParts>
  <Company>Espur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jtj</cp:lastModifiedBy>
  <cp:revision>1312</cp:revision>
  <cp:lastPrinted>2020-03-02T22:31:31Z</cp:lastPrinted>
  <dcterms:created xsi:type="dcterms:W3CDTF">2010-06-28T14:25:40Z</dcterms:created>
  <dcterms:modified xsi:type="dcterms:W3CDTF">2020-03-06T06:26:01Z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0x010100F98CE276FAD1B9458D95D5C58BF30BBE</vt:lpwstr>
  </property>
</Properties>
</file>