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Lst>
  <p:notesMasterIdLst>
    <p:notesMasterId r:id="rId12"/>
  </p:notesMasterIdLst>
  <p:handoutMasterIdLst>
    <p:handoutMasterId r:id="rId13"/>
  </p:handoutMasterIdLst>
  <p:sldIdLst>
    <p:sldId id="256" r:id="rId5"/>
    <p:sldId id="575" r:id="rId6"/>
    <p:sldId id="576" r:id="rId7"/>
    <p:sldId id="577" r:id="rId8"/>
    <p:sldId id="573" r:id="rId9"/>
    <p:sldId id="579" r:id="rId10"/>
    <p:sldId id="571" r:id="rId11"/>
  </p:sldIdLst>
  <p:sldSz cx="10177463" cy="7616825"/>
  <p:notesSz cx="6858000" cy="9945688"/>
  <p:defaultTextStyle>
    <a:defPPr>
      <a:defRPr lang="en-GB"/>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0608" indent="-95198" algn="l" rtl="0" fontAlgn="base">
      <a:spcBef>
        <a:spcPct val="0"/>
      </a:spcBef>
      <a:spcAft>
        <a:spcPct val="0"/>
      </a:spcAft>
      <a:defRPr kern="1200">
        <a:solidFill>
          <a:schemeClr val="tx1"/>
        </a:solidFill>
        <a:latin typeface="Arial" charset="0"/>
        <a:ea typeface="ＭＳ Ｐゴシック" charset="-128"/>
        <a:cs typeface="+mn-cs"/>
      </a:defRPr>
    </a:lvl2pPr>
    <a:lvl3pPr marL="904388" indent="-190397" algn="l" rtl="0" fontAlgn="base">
      <a:spcBef>
        <a:spcPct val="0"/>
      </a:spcBef>
      <a:spcAft>
        <a:spcPct val="0"/>
      </a:spcAft>
      <a:defRPr kern="1200">
        <a:solidFill>
          <a:schemeClr val="tx1"/>
        </a:solidFill>
        <a:latin typeface="Arial" charset="0"/>
        <a:ea typeface="ＭＳ Ｐゴシック" charset="-128"/>
        <a:cs typeface="+mn-cs"/>
      </a:defRPr>
    </a:lvl3pPr>
    <a:lvl4pPr marL="1358169" indent="-287184" algn="l" rtl="0" fontAlgn="base">
      <a:spcBef>
        <a:spcPct val="0"/>
      </a:spcBef>
      <a:spcAft>
        <a:spcPct val="0"/>
      </a:spcAft>
      <a:defRPr kern="1200">
        <a:solidFill>
          <a:schemeClr val="tx1"/>
        </a:solidFill>
        <a:latin typeface="Arial" charset="0"/>
        <a:ea typeface="ＭＳ Ｐゴシック" charset="-128"/>
        <a:cs typeface="+mn-cs"/>
      </a:defRPr>
    </a:lvl4pPr>
    <a:lvl5pPr marL="1813539" indent="-383968" algn="l" rtl="0" fontAlgn="base">
      <a:spcBef>
        <a:spcPct val="0"/>
      </a:spcBef>
      <a:spcAft>
        <a:spcPct val="0"/>
      </a:spcAft>
      <a:defRPr kern="1200">
        <a:solidFill>
          <a:schemeClr val="tx1"/>
        </a:solidFill>
        <a:latin typeface="Arial" charset="0"/>
        <a:ea typeface="ＭＳ Ｐゴシック" charset="-128"/>
        <a:cs typeface="+mn-cs"/>
      </a:defRPr>
    </a:lvl5pPr>
    <a:lvl6pPr marL="2284772" algn="l" defTabSz="913909" rtl="0" eaLnBrk="1" latinLnBrk="0" hangingPunct="1">
      <a:defRPr kern="1200">
        <a:solidFill>
          <a:schemeClr val="tx1"/>
        </a:solidFill>
        <a:latin typeface="Arial" charset="0"/>
        <a:ea typeface="ＭＳ Ｐゴシック" charset="-128"/>
        <a:cs typeface="+mn-cs"/>
      </a:defRPr>
    </a:lvl6pPr>
    <a:lvl7pPr marL="2741725" algn="l" defTabSz="913909" rtl="0" eaLnBrk="1" latinLnBrk="0" hangingPunct="1">
      <a:defRPr kern="1200">
        <a:solidFill>
          <a:schemeClr val="tx1"/>
        </a:solidFill>
        <a:latin typeface="Arial" charset="0"/>
        <a:ea typeface="ＭＳ Ｐゴシック" charset="-128"/>
        <a:cs typeface="+mn-cs"/>
      </a:defRPr>
    </a:lvl7pPr>
    <a:lvl8pPr marL="3198680" algn="l" defTabSz="913909" rtl="0" eaLnBrk="1" latinLnBrk="0" hangingPunct="1">
      <a:defRPr kern="1200">
        <a:solidFill>
          <a:schemeClr val="tx1"/>
        </a:solidFill>
        <a:latin typeface="Arial" charset="0"/>
        <a:ea typeface="ＭＳ Ｐゴシック" charset="-128"/>
        <a:cs typeface="+mn-cs"/>
      </a:defRPr>
    </a:lvl8pPr>
    <a:lvl9pPr marL="3655632" algn="l" defTabSz="913909"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399">
          <p15:clr>
            <a:srgbClr val="A4A3A4"/>
          </p15:clr>
        </p15:guide>
        <p15:guide id="2" pos="3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F4F"/>
    <a:srgbClr val="99FF33"/>
    <a:srgbClr val="FFFFFF"/>
    <a:srgbClr val="99F030"/>
    <a:srgbClr val="E6E6E6"/>
    <a:srgbClr val="FFFF99"/>
    <a:srgbClr val="FCB274"/>
    <a:srgbClr val="FF5050"/>
    <a:srgbClr val="77672D"/>
    <a:srgbClr val="7CC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9902" autoAdjust="0"/>
  </p:normalViewPr>
  <p:slideViewPr>
    <p:cSldViewPr>
      <p:cViewPr varScale="1">
        <p:scale>
          <a:sx n="69" d="100"/>
          <a:sy n="69" d="100"/>
        </p:scale>
        <p:origin x="936" y="60"/>
      </p:cViewPr>
      <p:guideLst>
        <p:guide orient="horz" pos="2399"/>
        <p:guide pos="3206"/>
      </p:guideLst>
    </p:cSldViewPr>
  </p:slideViewPr>
  <p:outlineViewPr>
    <p:cViewPr>
      <p:scale>
        <a:sx n="33" d="100"/>
        <a:sy n="33" d="100"/>
      </p:scale>
      <p:origin x="0" y="-2630"/>
    </p:cViewPr>
  </p:outlin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1"/>
            <a:ext cx="2971800" cy="497284"/>
          </a:xfrm>
          <a:prstGeom prst="rect">
            <a:avLst/>
          </a:prstGeom>
        </p:spPr>
        <p:txBody>
          <a:bodyPr vert="horz" lIns="91420" tIns="45710" rIns="91420" bIns="45710" rtlCol="0"/>
          <a:lstStyle>
            <a:lvl1pPr algn="l">
              <a:defRPr sz="1200"/>
            </a:lvl1pPr>
          </a:lstStyle>
          <a:p>
            <a:endParaRPr lang="is-IS" dirty="0"/>
          </a:p>
        </p:txBody>
      </p:sp>
      <p:sp>
        <p:nvSpPr>
          <p:cNvPr id="3" name="Dagsetningarstaðgengill 2"/>
          <p:cNvSpPr>
            <a:spLocks noGrp="1"/>
          </p:cNvSpPr>
          <p:nvPr>
            <p:ph type="dt" sz="quarter" idx="1"/>
          </p:nvPr>
        </p:nvSpPr>
        <p:spPr>
          <a:xfrm>
            <a:off x="3884614" y="1"/>
            <a:ext cx="2971800" cy="497284"/>
          </a:xfrm>
          <a:prstGeom prst="rect">
            <a:avLst/>
          </a:prstGeom>
        </p:spPr>
        <p:txBody>
          <a:bodyPr vert="horz" lIns="91420" tIns="45710" rIns="91420" bIns="45710" rtlCol="0"/>
          <a:lstStyle>
            <a:lvl1pPr algn="r">
              <a:defRPr sz="1200"/>
            </a:lvl1pPr>
          </a:lstStyle>
          <a:p>
            <a:fld id="{AF82CB6C-F16E-4D49-ABD1-14B0C117BA3A}" type="datetimeFigureOut">
              <a:rPr lang="is-IS" smtClean="0"/>
              <a:pPr/>
              <a:t>6.3.2020</a:t>
            </a:fld>
            <a:endParaRPr lang="is-IS" dirty="0"/>
          </a:p>
        </p:txBody>
      </p:sp>
      <p:sp>
        <p:nvSpPr>
          <p:cNvPr id="4" name="Síðufótarstaðgengill 3"/>
          <p:cNvSpPr>
            <a:spLocks noGrp="1"/>
          </p:cNvSpPr>
          <p:nvPr>
            <p:ph type="ftr" sz="quarter" idx="2"/>
          </p:nvPr>
        </p:nvSpPr>
        <p:spPr>
          <a:xfrm>
            <a:off x="0" y="9446678"/>
            <a:ext cx="2971800" cy="497284"/>
          </a:xfrm>
          <a:prstGeom prst="rect">
            <a:avLst/>
          </a:prstGeom>
        </p:spPr>
        <p:txBody>
          <a:bodyPr vert="horz" lIns="91420" tIns="45710" rIns="91420" bIns="45710" rtlCol="0" anchor="b"/>
          <a:lstStyle>
            <a:lvl1pPr algn="l">
              <a:defRPr sz="1200"/>
            </a:lvl1pPr>
          </a:lstStyle>
          <a:p>
            <a:endParaRPr lang="is-IS" dirty="0"/>
          </a:p>
        </p:txBody>
      </p:sp>
      <p:sp>
        <p:nvSpPr>
          <p:cNvPr id="5" name="Skyggnunúmersstaðgengill 4"/>
          <p:cNvSpPr>
            <a:spLocks noGrp="1"/>
          </p:cNvSpPr>
          <p:nvPr>
            <p:ph type="sldNum" sz="quarter" idx="3"/>
          </p:nvPr>
        </p:nvSpPr>
        <p:spPr>
          <a:xfrm>
            <a:off x="3884614" y="9446678"/>
            <a:ext cx="2971800" cy="497284"/>
          </a:xfrm>
          <a:prstGeom prst="rect">
            <a:avLst/>
          </a:prstGeom>
        </p:spPr>
        <p:txBody>
          <a:bodyPr vert="horz" lIns="91420" tIns="45710" rIns="91420" bIns="45710" rtlCol="0" anchor="b"/>
          <a:lstStyle>
            <a:lvl1pPr algn="r">
              <a:defRPr sz="1200"/>
            </a:lvl1pPr>
          </a:lstStyle>
          <a:p>
            <a:fld id="{104491F7-D900-426F-8440-6E13F05A78C8}" type="slidenum">
              <a:rPr lang="is-IS" smtClean="0"/>
              <a:pPr/>
              <a:t>‹#›</a:t>
            </a:fld>
            <a:endParaRPr lang="is-IS" dirty="0"/>
          </a:p>
        </p:txBody>
      </p:sp>
    </p:spTree>
    <p:extLst>
      <p:ext uri="{BB962C8B-B14F-4D97-AF65-F5344CB8AC3E}">
        <p14:creationId xmlns:p14="http://schemas.microsoft.com/office/powerpoint/2010/main" val="91206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1"/>
            <a:ext cx="2971800" cy="497284"/>
          </a:xfrm>
          <a:prstGeom prst="rect">
            <a:avLst/>
          </a:prstGeom>
        </p:spPr>
        <p:txBody>
          <a:bodyPr vert="horz" lIns="91420" tIns="45710" rIns="91420" bIns="45710" rtlCol="0"/>
          <a:lstStyle>
            <a:lvl1pPr algn="l">
              <a:defRPr sz="1200"/>
            </a:lvl1pPr>
          </a:lstStyle>
          <a:p>
            <a:pPr>
              <a:defRPr/>
            </a:pPr>
            <a:endParaRPr lang="is-IS" dirty="0"/>
          </a:p>
        </p:txBody>
      </p:sp>
      <p:sp>
        <p:nvSpPr>
          <p:cNvPr id="3" name="Dagsetningarstaðgengill 2"/>
          <p:cNvSpPr>
            <a:spLocks noGrp="1"/>
          </p:cNvSpPr>
          <p:nvPr>
            <p:ph type="dt" idx="1"/>
          </p:nvPr>
        </p:nvSpPr>
        <p:spPr>
          <a:xfrm>
            <a:off x="3884614" y="1"/>
            <a:ext cx="2971800" cy="497284"/>
          </a:xfrm>
          <a:prstGeom prst="rect">
            <a:avLst/>
          </a:prstGeom>
        </p:spPr>
        <p:txBody>
          <a:bodyPr vert="horz" lIns="91420" tIns="45710" rIns="91420" bIns="45710" rtlCol="0"/>
          <a:lstStyle>
            <a:lvl1pPr algn="r">
              <a:defRPr sz="1200"/>
            </a:lvl1pPr>
          </a:lstStyle>
          <a:p>
            <a:pPr>
              <a:defRPr/>
            </a:pPr>
            <a:fld id="{569DEEAF-5F7B-4BC2-B333-8F9C2AE78D60}" type="datetimeFigureOut">
              <a:rPr lang="is-IS"/>
              <a:pPr>
                <a:defRPr/>
              </a:pPr>
              <a:t>6.3.2020</a:t>
            </a:fld>
            <a:endParaRPr lang="is-IS" dirty="0"/>
          </a:p>
        </p:txBody>
      </p:sp>
      <p:sp>
        <p:nvSpPr>
          <p:cNvPr id="4" name="Skyggnumyndastaðgengill 3"/>
          <p:cNvSpPr>
            <a:spLocks noGrp="1" noRot="1" noChangeAspect="1"/>
          </p:cNvSpPr>
          <p:nvPr>
            <p:ph type="sldImg" idx="2"/>
          </p:nvPr>
        </p:nvSpPr>
        <p:spPr>
          <a:xfrm>
            <a:off x="936625" y="746125"/>
            <a:ext cx="4984750" cy="3730625"/>
          </a:xfrm>
          <a:prstGeom prst="rect">
            <a:avLst/>
          </a:prstGeom>
          <a:noFill/>
          <a:ln w="12700">
            <a:solidFill>
              <a:prstClr val="black"/>
            </a:solidFill>
          </a:ln>
        </p:spPr>
        <p:txBody>
          <a:bodyPr vert="horz" lIns="91420" tIns="45710" rIns="91420" bIns="45710" rtlCol="0" anchor="ctr"/>
          <a:lstStyle/>
          <a:p>
            <a:pPr lvl="0"/>
            <a:endParaRPr lang="is-IS" noProof="0" dirty="0" smtClean="0"/>
          </a:p>
        </p:txBody>
      </p:sp>
      <p:sp>
        <p:nvSpPr>
          <p:cNvPr id="5" name="Minnispunktastaðgengill 4"/>
          <p:cNvSpPr>
            <a:spLocks noGrp="1"/>
          </p:cNvSpPr>
          <p:nvPr>
            <p:ph type="body" sz="quarter" idx="3"/>
          </p:nvPr>
        </p:nvSpPr>
        <p:spPr>
          <a:xfrm>
            <a:off x="685801" y="4724203"/>
            <a:ext cx="5486400" cy="4475559"/>
          </a:xfrm>
          <a:prstGeom prst="rect">
            <a:avLst/>
          </a:prstGeom>
        </p:spPr>
        <p:txBody>
          <a:bodyPr vert="horz" lIns="91420" tIns="45710" rIns="91420" bIns="45710" rtlCol="0"/>
          <a:lstStyle/>
          <a:p>
            <a:pPr lvl="0"/>
            <a:r>
              <a:rPr lang="is-IS" noProof="0" smtClean="0"/>
              <a:t>Smelltu til að breyta stílum aðaltexta</a:t>
            </a:r>
          </a:p>
          <a:p>
            <a:pPr lvl="1"/>
            <a:r>
              <a:rPr lang="is-IS" noProof="0" smtClean="0"/>
              <a:t>Annað stig</a:t>
            </a:r>
          </a:p>
          <a:p>
            <a:pPr lvl="2"/>
            <a:r>
              <a:rPr lang="is-IS" noProof="0" smtClean="0"/>
              <a:t>Þriðja stig</a:t>
            </a:r>
          </a:p>
          <a:p>
            <a:pPr lvl="3"/>
            <a:r>
              <a:rPr lang="is-IS" noProof="0" smtClean="0"/>
              <a:t>Fjórða stig</a:t>
            </a:r>
          </a:p>
          <a:p>
            <a:pPr lvl="4"/>
            <a:r>
              <a:rPr lang="is-IS" noProof="0" smtClean="0"/>
              <a:t>Fimmta stig</a:t>
            </a:r>
          </a:p>
        </p:txBody>
      </p:sp>
      <p:sp>
        <p:nvSpPr>
          <p:cNvPr id="6" name="Síðufótarstaðgengill 5"/>
          <p:cNvSpPr>
            <a:spLocks noGrp="1"/>
          </p:cNvSpPr>
          <p:nvPr>
            <p:ph type="ftr" sz="quarter" idx="4"/>
          </p:nvPr>
        </p:nvSpPr>
        <p:spPr>
          <a:xfrm>
            <a:off x="0" y="9446678"/>
            <a:ext cx="2971800" cy="497284"/>
          </a:xfrm>
          <a:prstGeom prst="rect">
            <a:avLst/>
          </a:prstGeom>
        </p:spPr>
        <p:txBody>
          <a:bodyPr vert="horz" lIns="91420" tIns="45710" rIns="91420" bIns="45710" rtlCol="0" anchor="b"/>
          <a:lstStyle>
            <a:lvl1pPr algn="l">
              <a:defRPr sz="1200"/>
            </a:lvl1pPr>
          </a:lstStyle>
          <a:p>
            <a:pPr>
              <a:defRPr/>
            </a:pPr>
            <a:endParaRPr lang="is-IS" dirty="0"/>
          </a:p>
        </p:txBody>
      </p:sp>
      <p:sp>
        <p:nvSpPr>
          <p:cNvPr id="7" name="Skyggnunúmersstaðgengill 6"/>
          <p:cNvSpPr>
            <a:spLocks noGrp="1"/>
          </p:cNvSpPr>
          <p:nvPr>
            <p:ph type="sldNum" sz="quarter" idx="5"/>
          </p:nvPr>
        </p:nvSpPr>
        <p:spPr>
          <a:xfrm>
            <a:off x="3884614" y="9446678"/>
            <a:ext cx="2971800" cy="497284"/>
          </a:xfrm>
          <a:prstGeom prst="rect">
            <a:avLst/>
          </a:prstGeom>
        </p:spPr>
        <p:txBody>
          <a:bodyPr vert="horz" lIns="91420" tIns="45710" rIns="91420" bIns="45710" rtlCol="0" anchor="b"/>
          <a:lstStyle>
            <a:lvl1pPr algn="r">
              <a:defRPr sz="1200"/>
            </a:lvl1pPr>
          </a:lstStyle>
          <a:p>
            <a:pPr>
              <a:defRPr/>
            </a:pPr>
            <a:fld id="{0E7A0564-ECC4-4730-90AE-0F173C815A50}" type="slidenum">
              <a:rPr lang="is-IS"/>
              <a:pPr>
                <a:defRPr/>
              </a:pPr>
              <a:t>‹#›</a:t>
            </a:fld>
            <a:endParaRPr lang="is-IS" dirty="0"/>
          </a:p>
        </p:txBody>
      </p:sp>
    </p:spTree>
    <p:extLst>
      <p:ext uri="{BB962C8B-B14F-4D97-AF65-F5344CB8AC3E}">
        <p14:creationId xmlns:p14="http://schemas.microsoft.com/office/powerpoint/2010/main" val="2336869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957" algn="l" rtl="0" eaLnBrk="0" fontAlgn="base" hangingPunct="0">
      <a:spcBef>
        <a:spcPct val="30000"/>
      </a:spcBef>
      <a:spcAft>
        <a:spcPct val="0"/>
      </a:spcAft>
      <a:defRPr sz="1200" kern="1200">
        <a:solidFill>
          <a:schemeClr val="tx1"/>
        </a:solidFill>
        <a:latin typeface="+mn-lt"/>
        <a:ea typeface="+mn-ea"/>
        <a:cs typeface="+mn-cs"/>
      </a:defRPr>
    </a:lvl2pPr>
    <a:lvl3pPr marL="913909" algn="l" rtl="0" eaLnBrk="0" fontAlgn="base" hangingPunct="0">
      <a:spcBef>
        <a:spcPct val="30000"/>
      </a:spcBef>
      <a:spcAft>
        <a:spcPct val="0"/>
      </a:spcAft>
      <a:defRPr sz="1200" kern="1200">
        <a:solidFill>
          <a:schemeClr val="tx1"/>
        </a:solidFill>
        <a:latin typeface="+mn-lt"/>
        <a:ea typeface="+mn-ea"/>
        <a:cs typeface="+mn-cs"/>
      </a:defRPr>
    </a:lvl3pPr>
    <a:lvl4pPr marL="1370864" algn="l" rtl="0" eaLnBrk="0" fontAlgn="base" hangingPunct="0">
      <a:spcBef>
        <a:spcPct val="30000"/>
      </a:spcBef>
      <a:spcAft>
        <a:spcPct val="0"/>
      </a:spcAft>
      <a:defRPr sz="1200" kern="1200">
        <a:solidFill>
          <a:schemeClr val="tx1"/>
        </a:solidFill>
        <a:latin typeface="+mn-lt"/>
        <a:ea typeface="+mn-ea"/>
        <a:cs typeface="+mn-cs"/>
      </a:defRPr>
    </a:lvl4pPr>
    <a:lvl5pPr marL="1827818" algn="l" rtl="0" eaLnBrk="0" fontAlgn="base" hangingPunct="0">
      <a:spcBef>
        <a:spcPct val="30000"/>
      </a:spcBef>
      <a:spcAft>
        <a:spcPct val="0"/>
      </a:spcAft>
      <a:defRPr sz="1200" kern="1200">
        <a:solidFill>
          <a:schemeClr val="tx1"/>
        </a:solidFill>
        <a:latin typeface="+mn-lt"/>
        <a:ea typeface="+mn-ea"/>
        <a:cs typeface="+mn-cs"/>
      </a:defRPr>
    </a:lvl5pPr>
    <a:lvl6pPr marL="2284772" algn="l" defTabSz="913909" rtl="0" eaLnBrk="1" latinLnBrk="0" hangingPunct="1">
      <a:defRPr sz="1200" kern="1200">
        <a:solidFill>
          <a:schemeClr val="tx1"/>
        </a:solidFill>
        <a:latin typeface="+mn-lt"/>
        <a:ea typeface="+mn-ea"/>
        <a:cs typeface="+mn-cs"/>
      </a:defRPr>
    </a:lvl6pPr>
    <a:lvl7pPr marL="2741725" algn="l" defTabSz="913909" rtl="0" eaLnBrk="1" latinLnBrk="0" hangingPunct="1">
      <a:defRPr sz="1200" kern="1200">
        <a:solidFill>
          <a:schemeClr val="tx1"/>
        </a:solidFill>
        <a:latin typeface="+mn-lt"/>
        <a:ea typeface="+mn-ea"/>
        <a:cs typeface="+mn-cs"/>
      </a:defRPr>
    </a:lvl7pPr>
    <a:lvl8pPr marL="3198680" algn="l" defTabSz="913909" rtl="0" eaLnBrk="1" latinLnBrk="0" hangingPunct="1">
      <a:defRPr sz="1200" kern="1200">
        <a:solidFill>
          <a:schemeClr val="tx1"/>
        </a:solidFill>
        <a:latin typeface="+mn-lt"/>
        <a:ea typeface="+mn-ea"/>
        <a:cs typeface="+mn-cs"/>
      </a:defRPr>
    </a:lvl8pPr>
    <a:lvl9pPr marL="3655632" algn="l" defTabSz="9139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a:t>
            </a:fld>
            <a:endParaRPr lang="is-IS" dirty="0"/>
          </a:p>
        </p:txBody>
      </p:sp>
    </p:spTree>
    <p:extLst>
      <p:ext uri="{BB962C8B-B14F-4D97-AF65-F5344CB8AC3E}">
        <p14:creationId xmlns:p14="http://schemas.microsoft.com/office/powerpoint/2010/main" val="426299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a:t>
            </a:fld>
            <a:endParaRPr lang="is-IS" dirty="0"/>
          </a:p>
        </p:txBody>
      </p:sp>
    </p:spTree>
    <p:extLst>
      <p:ext uri="{BB962C8B-B14F-4D97-AF65-F5344CB8AC3E}">
        <p14:creationId xmlns:p14="http://schemas.microsoft.com/office/powerpoint/2010/main" val="226986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3</a:t>
            </a:fld>
            <a:endParaRPr lang="is-IS" dirty="0"/>
          </a:p>
        </p:txBody>
      </p:sp>
    </p:spTree>
    <p:extLst>
      <p:ext uri="{BB962C8B-B14F-4D97-AF65-F5344CB8AC3E}">
        <p14:creationId xmlns:p14="http://schemas.microsoft.com/office/powerpoint/2010/main" val="215841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4</a:t>
            </a:fld>
            <a:endParaRPr lang="is-IS" dirty="0"/>
          </a:p>
        </p:txBody>
      </p:sp>
    </p:spTree>
    <p:extLst>
      <p:ext uri="{BB962C8B-B14F-4D97-AF65-F5344CB8AC3E}">
        <p14:creationId xmlns:p14="http://schemas.microsoft.com/office/powerpoint/2010/main" val="251791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5</a:t>
            </a:fld>
            <a:endParaRPr lang="is-IS" dirty="0"/>
          </a:p>
        </p:txBody>
      </p:sp>
    </p:spTree>
    <p:extLst>
      <p:ext uri="{BB962C8B-B14F-4D97-AF65-F5344CB8AC3E}">
        <p14:creationId xmlns:p14="http://schemas.microsoft.com/office/powerpoint/2010/main" val="291031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6</a:t>
            </a:fld>
            <a:endParaRPr lang="is-IS" dirty="0"/>
          </a:p>
        </p:txBody>
      </p:sp>
    </p:spTree>
    <p:extLst>
      <p:ext uri="{BB962C8B-B14F-4D97-AF65-F5344CB8AC3E}">
        <p14:creationId xmlns:p14="http://schemas.microsoft.com/office/powerpoint/2010/main" val="104006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3311" y="2366163"/>
            <a:ext cx="8650844" cy="1632681"/>
          </a:xfrm>
        </p:spPr>
        <p:txBody>
          <a:bodyPr/>
          <a:lstStyle/>
          <a:p>
            <a:r>
              <a:rPr lang="en-US" smtClean="0"/>
              <a:t>Click to edit Master title style</a:t>
            </a:r>
            <a:endParaRPr lang="is-IS"/>
          </a:p>
        </p:txBody>
      </p:sp>
      <p:sp>
        <p:nvSpPr>
          <p:cNvPr id="3" name="Subtitle 2"/>
          <p:cNvSpPr>
            <a:spLocks noGrp="1"/>
          </p:cNvSpPr>
          <p:nvPr>
            <p:ph type="subTitle" idx="1"/>
          </p:nvPr>
        </p:nvSpPr>
        <p:spPr>
          <a:xfrm>
            <a:off x="1526621" y="4316201"/>
            <a:ext cx="7124224" cy="1946522"/>
          </a:xfrm>
        </p:spPr>
        <p:txBody>
          <a:bodyPr/>
          <a:lstStyle>
            <a:lvl1pPr marL="0" indent="0" algn="ctr">
              <a:buNone/>
              <a:defRPr/>
            </a:lvl1pPr>
            <a:lvl2pPr marL="453644" indent="0" algn="ctr">
              <a:buNone/>
              <a:defRPr/>
            </a:lvl2pPr>
            <a:lvl3pPr marL="907290" indent="0" algn="ctr">
              <a:buNone/>
              <a:defRPr/>
            </a:lvl3pPr>
            <a:lvl4pPr marL="1360932" indent="0" algn="ctr">
              <a:buNone/>
              <a:defRPr/>
            </a:lvl4pPr>
            <a:lvl5pPr marL="1814578" indent="0" algn="ctr">
              <a:buNone/>
              <a:defRPr/>
            </a:lvl5pPr>
            <a:lvl6pPr marL="2268221" indent="0" algn="ctr">
              <a:buNone/>
              <a:defRPr/>
            </a:lvl6pPr>
            <a:lvl7pPr marL="2721868" indent="0" algn="ctr">
              <a:buNone/>
              <a:defRPr/>
            </a:lvl7pPr>
            <a:lvl8pPr marL="3175511" indent="0" algn="ctr">
              <a:buNone/>
              <a:defRPr/>
            </a:lvl8pPr>
            <a:lvl9pPr marL="3629154" indent="0" algn="ctr">
              <a:buNone/>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smtClean="0"/>
              <a:t>Jón Torfi Jónasson  NERA TURKU 2020 </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3EB71ACA-EBFD-4E0A-B175-7FC5E804B2C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smtClean="0"/>
              <a:t>Jón Torfi Jónasson  NERA TURKU 2020 </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B153A553-AE11-4F40-A436-FF2202BD43F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9262" y="1204994"/>
            <a:ext cx="2291697" cy="55990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508882" y="1204994"/>
            <a:ext cx="6710765" cy="55990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smtClean="0"/>
              <a:t>Jón Torfi Jónasson  NERA TURKU 2020 </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A4A309F0-BC5F-4695-B01F-531DDCE220C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is-I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smtClean="0"/>
              <a:t>Jón Torfi Jónasson  NERA TURKU 2020 </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CD37B114-7A5A-43A8-A456-5AB7E6AEFE3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949" y="4894517"/>
            <a:ext cx="8650844" cy="1512786"/>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803949" y="3228338"/>
            <a:ext cx="8650844" cy="1666180"/>
          </a:xfrm>
        </p:spPr>
        <p:txBody>
          <a:bodyPr anchor="b"/>
          <a:lstStyle>
            <a:lvl1pPr marL="0" indent="0">
              <a:buNone/>
              <a:defRPr sz="2000"/>
            </a:lvl1pPr>
            <a:lvl2pPr marL="453644" indent="0">
              <a:buNone/>
              <a:defRPr sz="1800"/>
            </a:lvl2pPr>
            <a:lvl3pPr marL="907290" indent="0">
              <a:buNone/>
              <a:defRPr sz="1600"/>
            </a:lvl3pPr>
            <a:lvl4pPr marL="1360932" indent="0">
              <a:buNone/>
              <a:defRPr sz="1400"/>
            </a:lvl4pPr>
            <a:lvl5pPr marL="1814578" indent="0">
              <a:buNone/>
              <a:defRPr sz="1400"/>
            </a:lvl5pPr>
            <a:lvl6pPr marL="2268221" indent="0">
              <a:buNone/>
              <a:defRPr sz="1400"/>
            </a:lvl6pPr>
            <a:lvl7pPr marL="2721868" indent="0">
              <a:buNone/>
              <a:defRPr sz="1400"/>
            </a:lvl7pPr>
            <a:lvl8pPr marL="3175511" indent="0">
              <a:buNone/>
              <a:defRPr sz="1400"/>
            </a:lvl8pPr>
            <a:lvl9pPr marL="3629154"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smtClean="0"/>
              <a:t>Jón Torfi Jónasson  NERA TURKU 2020 </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FC60100D-B1EB-44DA-AA59-112EA3B1AA5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50887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Content Placeholder 3"/>
          <p:cNvSpPr>
            <a:spLocks noGrp="1"/>
          </p:cNvSpPr>
          <p:nvPr>
            <p:ph sz="half" idx="2"/>
          </p:nvPr>
        </p:nvSpPr>
        <p:spPr>
          <a:xfrm>
            <a:off x="517354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sv-SE" smtClean="0"/>
              <a:t>Jón Torfi Jónasson  NERA TURKU 2020 </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9CAA9832-EE32-48A6-A8BE-EDE61DAF53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873" y="1051269"/>
            <a:ext cx="9159717" cy="1269471"/>
          </a:xfrm>
        </p:spPr>
        <p:txBody>
          <a:bodyPr/>
          <a:lstStyle>
            <a:lvl1pPr>
              <a:defRPr/>
            </a:lvl1pPr>
          </a:lstStyle>
          <a:p>
            <a:r>
              <a:rPr lang="en-US" dirty="0" smtClean="0"/>
              <a:t>Click to edit Master title style</a:t>
            </a:r>
            <a:endParaRPr lang="is-IS" dirty="0"/>
          </a:p>
        </p:txBody>
      </p:sp>
      <p:sp>
        <p:nvSpPr>
          <p:cNvPr id="3" name="Text Placeholder 2"/>
          <p:cNvSpPr>
            <a:spLocks noGrp="1"/>
          </p:cNvSpPr>
          <p:nvPr>
            <p:ph type="body" idx="1"/>
          </p:nvPr>
        </p:nvSpPr>
        <p:spPr>
          <a:xfrm>
            <a:off x="508873" y="2354029"/>
            <a:ext cx="4496814"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873" y="3064577"/>
            <a:ext cx="4496814"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5" name="Text Placeholder 4"/>
          <p:cNvSpPr>
            <a:spLocks noGrp="1"/>
          </p:cNvSpPr>
          <p:nvPr>
            <p:ph type="body" sz="quarter" idx="3"/>
          </p:nvPr>
        </p:nvSpPr>
        <p:spPr>
          <a:xfrm>
            <a:off x="5170017" y="2354029"/>
            <a:ext cx="4498580"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0017" y="3064577"/>
            <a:ext cx="4498580"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sv-SE" smtClean="0"/>
              <a:t>Jón Torfi Jónasson  NERA TURKU 2020 </a:t>
            </a:r>
            <a:endParaRPr lang="is-IS" dirty="0"/>
          </a:p>
        </p:txBody>
      </p:sp>
      <p:sp>
        <p:nvSpPr>
          <p:cNvPr id="9" name="Slide Number Placeholder 5"/>
          <p:cNvSpPr>
            <a:spLocks noGrp="1"/>
          </p:cNvSpPr>
          <p:nvPr>
            <p:ph type="sldNum" sz="quarter" idx="12"/>
          </p:nvPr>
        </p:nvSpPr>
        <p:spPr/>
        <p:txBody>
          <a:bodyPr/>
          <a:lstStyle>
            <a:lvl1pPr>
              <a:defRPr/>
            </a:lvl1pPr>
          </a:lstStyle>
          <a:p>
            <a:pPr>
              <a:defRPr/>
            </a:pPr>
            <a:fld id="{F6515117-A375-4E50-AF72-70A65B53FF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sv-SE" smtClean="0"/>
              <a:t>Jón Torfi Jónasson  NERA TURKU 2020 </a:t>
            </a:r>
            <a:endParaRPr lang="is-IS" dirty="0"/>
          </a:p>
        </p:txBody>
      </p:sp>
      <p:sp>
        <p:nvSpPr>
          <p:cNvPr id="5" name="Slide Number Placeholder 5"/>
          <p:cNvSpPr>
            <a:spLocks noGrp="1"/>
          </p:cNvSpPr>
          <p:nvPr>
            <p:ph type="sldNum" sz="quarter" idx="12"/>
          </p:nvPr>
        </p:nvSpPr>
        <p:spPr/>
        <p:txBody>
          <a:bodyPr/>
          <a:lstStyle>
            <a:lvl1pPr>
              <a:defRPr/>
            </a:lvl1pPr>
          </a:lstStyle>
          <a:p>
            <a:pPr>
              <a:defRPr/>
            </a:pPr>
            <a:fld id="{4AEDDD0F-EFBA-42FB-ACF0-01D4114664F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sv-SE" smtClean="0"/>
              <a:t>Jón Torfi Jónasson  NERA TURKU 2020 </a:t>
            </a:r>
            <a:endParaRPr lang="is-IS" dirty="0"/>
          </a:p>
        </p:txBody>
      </p:sp>
      <p:sp>
        <p:nvSpPr>
          <p:cNvPr id="4" name="Slide Number Placeholder 5"/>
          <p:cNvSpPr>
            <a:spLocks noGrp="1"/>
          </p:cNvSpPr>
          <p:nvPr>
            <p:ph type="sldNum" sz="quarter" idx="12"/>
          </p:nvPr>
        </p:nvSpPr>
        <p:spPr/>
        <p:txBody>
          <a:bodyPr/>
          <a:lstStyle>
            <a:lvl1pPr>
              <a:defRPr/>
            </a:lvl1pPr>
          </a:lstStyle>
          <a:p>
            <a:pPr>
              <a:defRPr/>
            </a:pPr>
            <a:fld id="{6CEB5E37-FCF9-4A63-8251-EE994A28B07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883" y="1204987"/>
            <a:ext cx="3348315" cy="1290630"/>
          </a:xfrm>
        </p:spPr>
        <p:txBody>
          <a:bodyPr anchor="b"/>
          <a:lstStyle>
            <a:lvl1pPr algn="l">
              <a:defRPr sz="2000" b="1"/>
            </a:lvl1pPr>
          </a:lstStyle>
          <a:p>
            <a:r>
              <a:rPr lang="en-US" dirty="0" smtClean="0"/>
              <a:t>Click to edit Master title style</a:t>
            </a:r>
            <a:endParaRPr lang="is-IS" dirty="0"/>
          </a:p>
        </p:txBody>
      </p:sp>
      <p:sp>
        <p:nvSpPr>
          <p:cNvPr id="3" name="Content Placeholder 2"/>
          <p:cNvSpPr>
            <a:spLocks noGrp="1"/>
          </p:cNvSpPr>
          <p:nvPr>
            <p:ph idx="1"/>
          </p:nvPr>
        </p:nvSpPr>
        <p:spPr>
          <a:xfrm>
            <a:off x="3979105" y="1204988"/>
            <a:ext cx="5689485" cy="5599026"/>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Text Placeholder 3"/>
          <p:cNvSpPr>
            <a:spLocks noGrp="1"/>
          </p:cNvSpPr>
          <p:nvPr>
            <p:ph type="body" sz="half" idx="2"/>
          </p:nvPr>
        </p:nvSpPr>
        <p:spPr>
          <a:xfrm>
            <a:off x="508883" y="2543899"/>
            <a:ext cx="3348315" cy="4260121"/>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sv-SE" smtClean="0"/>
              <a:t>Jón Torfi Jónasson  NERA TURKU 2020 </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BA69AA96-3DD9-458C-B99B-2573B73FC26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4855" y="5331780"/>
            <a:ext cx="6106478" cy="62944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2298001" y="1179748"/>
            <a:ext cx="5500186" cy="4116345"/>
          </a:xfrm>
        </p:spPr>
        <p:txBody>
          <a:bodyPr/>
          <a:lstStyle>
            <a:lvl1pPr marL="0" indent="0">
              <a:buNone/>
              <a:defRPr sz="3200"/>
            </a:lvl1pPr>
            <a:lvl2pPr marL="453644" indent="0">
              <a:buNone/>
              <a:defRPr sz="2800"/>
            </a:lvl2pPr>
            <a:lvl3pPr marL="907290" indent="0">
              <a:buNone/>
              <a:defRPr sz="2300"/>
            </a:lvl3pPr>
            <a:lvl4pPr marL="1360932" indent="0">
              <a:buNone/>
              <a:defRPr sz="2000"/>
            </a:lvl4pPr>
            <a:lvl5pPr marL="1814578" indent="0">
              <a:buNone/>
              <a:defRPr sz="2000"/>
            </a:lvl5pPr>
            <a:lvl6pPr marL="2268221" indent="0">
              <a:buNone/>
              <a:defRPr sz="2000"/>
            </a:lvl6pPr>
            <a:lvl7pPr marL="2721868" indent="0">
              <a:buNone/>
              <a:defRPr sz="2000"/>
            </a:lvl7pPr>
            <a:lvl8pPr marL="3175511" indent="0">
              <a:buNone/>
              <a:defRPr sz="2000"/>
            </a:lvl8pPr>
            <a:lvl9pPr marL="3629154" indent="0">
              <a:buNone/>
              <a:defRPr sz="2000"/>
            </a:lvl9pPr>
          </a:lstStyle>
          <a:p>
            <a:pPr lvl="0"/>
            <a:endParaRPr lang="is-IS" noProof="0" dirty="0" smtClean="0"/>
          </a:p>
        </p:txBody>
      </p:sp>
      <p:sp>
        <p:nvSpPr>
          <p:cNvPr id="4" name="Text Placeholder 3"/>
          <p:cNvSpPr>
            <a:spLocks noGrp="1"/>
          </p:cNvSpPr>
          <p:nvPr>
            <p:ph type="body" sz="half" idx="2"/>
          </p:nvPr>
        </p:nvSpPr>
        <p:spPr>
          <a:xfrm>
            <a:off x="1994855" y="5961233"/>
            <a:ext cx="6106478" cy="893917"/>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sv-SE" smtClean="0"/>
              <a:t>Jón Torfi Jónasson  NERA TURKU 2020 </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FCC4E89-94CA-4FB9-95A8-C53DC6E442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I_ppt_FVS-04.jpg"/>
          <p:cNvPicPr>
            <a:picLocks noChangeAspect="1"/>
          </p:cNvPicPr>
          <p:nvPr userDrawn="1"/>
        </p:nvPicPr>
        <p:blipFill>
          <a:blip r:embed="rId13" cstate="print"/>
          <a:srcRect/>
          <a:stretch>
            <a:fillRect/>
          </a:stretch>
        </p:blipFill>
        <p:spPr bwMode="auto">
          <a:xfrm>
            <a:off x="19057" y="0"/>
            <a:ext cx="10139363" cy="7616825"/>
          </a:xfrm>
          <a:prstGeom prst="rect">
            <a:avLst/>
          </a:prstGeom>
          <a:noFill/>
          <a:ln w="9525">
            <a:noFill/>
            <a:miter lim="800000"/>
            <a:headEnd/>
            <a:tailEnd/>
          </a:ln>
        </p:spPr>
      </p:pic>
      <p:sp>
        <p:nvSpPr>
          <p:cNvPr id="1027" name="Title Placeholder 1"/>
          <p:cNvSpPr>
            <a:spLocks noGrp="1"/>
          </p:cNvSpPr>
          <p:nvPr>
            <p:ph type="title"/>
          </p:nvPr>
        </p:nvSpPr>
        <p:spPr bwMode="auto">
          <a:xfrm>
            <a:off x="506414" y="1055687"/>
            <a:ext cx="9158286" cy="1270000"/>
          </a:xfrm>
          <a:prstGeom prst="rect">
            <a:avLst/>
          </a:prstGeom>
          <a:noFill/>
          <a:ln w="9525">
            <a:noFill/>
            <a:miter lim="800000"/>
            <a:headEnd/>
            <a:tailEnd/>
          </a:ln>
        </p:spPr>
        <p:txBody>
          <a:bodyPr vert="horz" wrap="square" lIns="90727" tIns="45364" rIns="90727" bIns="45364"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509594" y="2470156"/>
            <a:ext cx="9158286" cy="4333875"/>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9588" y="7059618"/>
            <a:ext cx="2373312" cy="404812"/>
          </a:xfrm>
          <a:prstGeom prst="rect">
            <a:avLst/>
          </a:prstGeom>
        </p:spPr>
        <p:txBody>
          <a:bodyPr vert="horz" wrap="square" lIns="90727" tIns="45364" rIns="90727" bIns="45364" numCol="1" anchor="ctr" anchorCtr="0" compatLnSpc="1">
            <a:prstTxWarp prst="textNoShape">
              <a:avLst/>
            </a:prstTxWarp>
          </a:bodyPr>
          <a:lstStyle>
            <a:lvl1pPr>
              <a:defRPr sz="1200">
                <a:solidFill>
                  <a:srgbClr val="898989"/>
                </a:solidFill>
                <a:latin typeface="Calibri" pitchFamily="34" charset="0"/>
                <a:ea typeface="+mn-ea"/>
              </a:defRPr>
            </a:lvl1pPr>
          </a:lstStyle>
          <a:p>
            <a:pPr>
              <a:defRPr/>
            </a:pPr>
            <a:endParaRPr lang="en-US" dirty="0"/>
          </a:p>
        </p:txBody>
      </p:sp>
      <p:sp>
        <p:nvSpPr>
          <p:cNvPr id="5" name="Footer Placeholder 4"/>
          <p:cNvSpPr>
            <a:spLocks noGrp="1"/>
          </p:cNvSpPr>
          <p:nvPr>
            <p:ph type="ftr" sz="quarter" idx="3"/>
          </p:nvPr>
        </p:nvSpPr>
        <p:spPr>
          <a:xfrm>
            <a:off x="3476632" y="7059618"/>
            <a:ext cx="3224213" cy="404812"/>
          </a:xfrm>
          <a:prstGeom prst="rect">
            <a:avLst/>
          </a:prstGeom>
        </p:spPr>
        <p:txBody>
          <a:bodyPr vert="horz" wrap="square" lIns="90727" tIns="45364" rIns="90727" bIns="45364" numCol="1" anchor="ctr" anchorCtr="0" compatLnSpc="1">
            <a:prstTxWarp prst="textNoShape">
              <a:avLst/>
            </a:prstTxWarp>
          </a:bodyPr>
          <a:lstStyle>
            <a:lvl1pPr algn="ctr">
              <a:defRPr sz="1200">
                <a:solidFill>
                  <a:srgbClr val="898989"/>
                </a:solidFill>
                <a:latin typeface="Calibri" pitchFamily="34" charset="0"/>
                <a:ea typeface="+mn-ea"/>
              </a:defRPr>
            </a:lvl1pPr>
          </a:lstStyle>
          <a:p>
            <a:pPr>
              <a:defRPr/>
            </a:pPr>
            <a:r>
              <a:rPr lang="sv-SE" smtClean="0"/>
              <a:t>Jón Torfi Jónasson  NERA TURKU 2020 </a:t>
            </a:r>
            <a:endParaRPr lang="is-IS" dirty="0"/>
          </a:p>
        </p:txBody>
      </p:sp>
      <p:sp>
        <p:nvSpPr>
          <p:cNvPr id="6" name="Slide Number Placeholder 5"/>
          <p:cNvSpPr>
            <a:spLocks noGrp="1"/>
          </p:cNvSpPr>
          <p:nvPr>
            <p:ph type="sldNum" sz="quarter" idx="4"/>
          </p:nvPr>
        </p:nvSpPr>
        <p:spPr>
          <a:xfrm>
            <a:off x="7294563" y="7059618"/>
            <a:ext cx="2373312" cy="404812"/>
          </a:xfrm>
          <a:prstGeom prst="rect">
            <a:avLst/>
          </a:prstGeom>
        </p:spPr>
        <p:txBody>
          <a:bodyPr vert="horz" wrap="square" lIns="90727" tIns="45364" rIns="90727" bIns="45364" numCol="1" anchor="ctr" anchorCtr="0" compatLnSpc="1">
            <a:prstTxWarp prst="textNoShape">
              <a:avLst/>
            </a:prstTxWarp>
          </a:bodyPr>
          <a:lstStyle>
            <a:lvl1pPr algn="r">
              <a:defRPr sz="1200">
                <a:solidFill>
                  <a:srgbClr val="898989"/>
                </a:solidFill>
                <a:latin typeface="Calibri" charset="0"/>
              </a:defRPr>
            </a:lvl1pPr>
          </a:lstStyle>
          <a:p>
            <a:pPr>
              <a:defRPr/>
            </a:pPr>
            <a:fld id="{3BD41C9F-189A-419D-B369-68A5754904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dt="0"/>
  <p:txStyles>
    <p:titleStyle>
      <a:lvl1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pitchFamily="34" charset="0"/>
        </a:defRPr>
      </a:lvl1pPr>
      <a:lvl2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2pPr>
      <a:lvl3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3pPr>
      <a:lvl4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4pPr>
      <a:lvl5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5pPr>
      <a:lvl6pPr marL="453644" algn="ctr" defTabSz="453644" rtl="0" fontAlgn="base">
        <a:spcBef>
          <a:spcPct val="0"/>
        </a:spcBef>
        <a:spcAft>
          <a:spcPct val="0"/>
        </a:spcAft>
        <a:defRPr sz="3800">
          <a:solidFill>
            <a:schemeClr val="tx1"/>
          </a:solidFill>
          <a:latin typeface="Calibri" pitchFamily="34" charset="0"/>
        </a:defRPr>
      </a:lvl6pPr>
      <a:lvl7pPr marL="907290" algn="ctr" defTabSz="453644" rtl="0" fontAlgn="base">
        <a:spcBef>
          <a:spcPct val="0"/>
        </a:spcBef>
        <a:spcAft>
          <a:spcPct val="0"/>
        </a:spcAft>
        <a:defRPr sz="3800">
          <a:solidFill>
            <a:schemeClr val="tx1"/>
          </a:solidFill>
          <a:latin typeface="Calibri" pitchFamily="34" charset="0"/>
        </a:defRPr>
      </a:lvl7pPr>
      <a:lvl8pPr marL="1360932" algn="ctr" defTabSz="453644" rtl="0" fontAlgn="base">
        <a:spcBef>
          <a:spcPct val="0"/>
        </a:spcBef>
        <a:spcAft>
          <a:spcPct val="0"/>
        </a:spcAft>
        <a:defRPr sz="3800">
          <a:solidFill>
            <a:schemeClr val="tx1"/>
          </a:solidFill>
          <a:latin typeface="Calibri" pitchFamily="34" charset="0"/>
        </a:defRPr>
      </a:lvl8pPr>
      <a:lvl9pPr marL="1814578" algn="ctr" defTabSz="453644" rtl="0" fontAlgn="base">
        <a:spcBef>
          <a:spcPct val="0"/>
        </a:spcBef>
        <a:spcAft>
          <a:spcPct val="0"/>
        </a:spcAft>
        <a:defRPr sz="3800">
          <a:solidFill>
            <a:schemeClr val="tx1"/>
          </a:solidFill>
          <a:latin typeface="Calibri" pitchFamily="34" charset="0"/>
        </a:defRPr>
      </a:lvl9pPr>
    </p:titleStyle>
    <p:body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p:bodyStyle>
    <p:otherStyle>
      <a:defPPr>
        <a:defRPr lang="is-IS"/>
      </a:defPPr>
      <a:lvl1pPr marL="0" algn="l" defTabSz="907290" rtl="0" eaLnBrk="1" latinLnBrk="0" hangingPunct="1">
        <a:defRPr sz="1800" kern="1200">
          <a:solidFill>
            <a:schemeClr val="tx1"/>
          </a:solidFill>
          <a:latin typeface="+mn-lt"/>
          <a:ea typeface="+mn-ea"/>
          <a:cs typeface="+mn-cs"/>
        </a:defRPr>
      </a:lvl1pPr>
      <a:lvl2pPr marL="453644" algn="l" defTabSz="907290" rtl="0" eaLnBrk="1" latinLnBrk="0" hangingPunct="1">
        <a:defRPr sz="1800" kern="1200">
          <a:solidFill>
            <a:schemeClr val="tx1"/>
          </a:solidFill>
          <a:latin typeface="+mn-lt"/>
          <a:ea typeface="+mn-ea"/>
          <a:cs typeface="+mn-cs"/>
        </a:defRPr>
      </a:lvl2pPr>
      <a:lvl3pPr marL="907290" algn="l" defTabSz="907290" rtl="0" eaLnBrk="1" latinLnBrk="0" hangingPunct="1">
        <a:defRPr sz="1800" kern="1200">
          <a:solidFill>
            <a:schemeClr val="tx1"/>
          </a:solidFill>
          <a:latin typeface="+mn-lt"/>
          <a:ea typeface="+mn-ea"/>
          <a:cs typeface="+mn-cs"/>
        </a:defRPr>
      </a:lvl3pPr>
      <a:lvl4pPr marL="1360932" algn="l" defTabSz="907290" rtl="0" eaLnBrk="1" latinLnBrk="0" hangingPunct="1">
        <a:defRPr sz="1800" kern="1200">
          <a:solidFill>
            <a:schemeClr val="tx1"/>
          </a:solidFill>
          <a:latin typeface="+mn-lt"/>
          <a:ea typeface="+mn-ea"/>
          <a:cs typeface="+mn-cs"/>
        </a:defRPr>
      </a:lvl4pPr>
      <a:lvl5pPr marL="1814578" algn="l" defTabSz="907290" rtl="0" eaLnBrk="1" latinLnBrk="0" hangingPunct="1">
        <a:defRPr sz="1800" kern="1200">
          <a:solidFill>
            <a:schemeClr val="tx1"/>
          </a:solidFill>
          <a:latin typeface="+mn-lt"/>
          <a:ea typeface="+mn-ea"/>
          <a:cs typeface="+mn-cs"/>
        </a:defRPr>
      </a:lvl5pPr>
      <a:lvl6pPr marL="2268221" algn="l" defTabSz="907290" rtl="0" eaLnBrk="1" latinLnBrk="0" hangingPunct="1">
        <a:defRPr sz="1800" kern="1200">
          <a:solidFill>
            <a:schemeClr val="tx1"/>
          </a:solidFill>
          <a:latin typeface="+mn-lt"/>
          <a:ea typeface="+mn-ea"/>
          <a:cs typeface="+mn-cs"/>
        </a:defRPr>
      </a:lvl6pPr>
      <a:lvl7pPr marL="2721868" algn="l" defTabSz="907290" rtl="0" eaLnBrk="1" latinLnBrk="0" hangingPunct="1">
        <a:defRPr sz="1800" kern="1200">
          <a:solidFill>
            <a:schemeClr val="tx1"/>
          </a:solidFill>
          <a:latin typeface="+mn-lt"/>
          <a:ea typeface="+mn-ea"/>
          <a:cs typeface="+mn-cs"/>
        </a:defRPr>
      </a:lvl7pPr>
      <a:lvl8pPr marL="3175511" algn="l" defTabSz="907290" rtl="0" eaLnBrk="1" latinLnBrk="0" hangingPunct="1">
        <a:defRPr sz="1800" kern="1200">
          <a:solidFill>
            <a:schemeClr val="tx1"/>
          </a:solidFill>
          <a:latin typeface="+mn-lt"/>
          <a:ea typeface="+mn-ea"/>
          <a:cs typeface="+mn-cs"/>
        </a:defRPr>
      </a:lvl8pPr>
      <a:lvl9pPr marL="3629154" algn="l" defTabSz="907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gjeringen.no/en/dokumenter/education-act/id21331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uni.hi.is/jtj/en/" TargetMode="External"/><Relationship Id="rId4" Type="http://schemas.openxmlformats.org/officeDocument/2006/relationships/hyperlink" Target="mailto:jtj@hi.i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atrico.org/" TargetMode="External"/><Relationship Id="rId3" Type="http://schemas.openxmlformats.org/officeDocument/2006/relationships/hyperlink" Target="https://unesdoc.unesco.org/ark:/48223/pf0000246453" TargetMode="External"/><Relationship Id="rId7" Type="http://schemas.openxmlformats.org/officeDocument/2006/relationships/hyperlink" Target="https://eur02.safelinks.protection.outlook.com/?url=https://eu2019.fi/en/backgrounders/economy-of-wellbeing&amp;data=01|01|jtj@hi.is|644615d3c6814cc8204d08d7bcad4e36|09fa5f0e211846568529677ed8fdbe78|0&amp;sdata=3QAcCkvDyIySjAzaIXinUhckKQqt8hMJj4oz9j2vqBM%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oecd.org/education/2030-project/teaching-and-learning/learning/learning-compass-2030/OECD_Learning_Compass_2030_concept_note.pdf" TargetMode="External"/><Relationship Id="rId11" Type="http://schemas.openxmlformats.org/officeDocument/2006/relationships/hyperlink" Target="https://www.teachers.ab.ca/News%20Room/ata%20magazine/Volume-98-2017-18/Number-3/Pages/Research-Roundup.aspx" TargetMode="External"/><Relationship Id="rId5" Type="http://schemas.openxmlformats.org/officeDocument/2006/relationships/hyperlink" Target="https://eur02.safelinks.protection.outlook.com/?url=https://www.oecd-ilibrary.org/economics/how-s-life-2017_how_life-2017-en&amp;data=01|01|jtj@hi.is|644615d3c6814cc8204d08d7bcad4e36|09fa5f0e211846568529677ed8fdbe78|0&amp;sdata=JM0/fPpvReEPEKLFvrsN9nGZX84OWaYJlc3hVACOXiI%3D&amp;reserved=0" TargetMode="External"/><Relationship Id="rId10" Type="http://schemas.openxmlformats.org/officeDocument/2006/relationships/hyperlink" Target="https://eur02.safelinks.protection.outlook.com/?url=https://www.springer.com/gp/book/9783319568881&amp;data=01|01|jtj@hi.is|644615d3c6814cc8204d08d7bcad4e36|09fa5f0e211846568529677ed8fdbe78|0&amp;sdata=2fcPXT8cMm76S6jY/I67G/vCVeBD3VkkqiFJe%2BIBfuY%3D&amp;reserved=0" TargetMode="External"/><Relationship Id="rId4" Type="http://schemas.openxmlformats.org/officeDocument/2006/relationships/hyperlink" Target="https://eur02.safelinks.protection.outlook.com/?url=https://www.oecd.org/education/ceri/Spotlight-14-Good-Vibrations-Students'-Well-being.pdf&amp;data=01|01|jtj@hi.is|644615d3c6814cc8204d08d7bcad4e36|09fa5f0e211846568529677ed8fdbe78|0&amp;sdata=9FX%2BtYsVwWlD5OIjSTXsvgDjaEM0xhFQD0Frv%2BD%2B4FI%3D&amp;reserved=0" TargetMode="External"/><Relationship Id="rId9" Type="http://schemas.openxmlformats.org/officeDocument/2006/relationships/hyperlink" Target="https://eur02.safelinks.protection.outlook.com/?url=https://www.springer.com/gp/book/9783319500645&amp;data=01|01|jtj@hi.is|644615d3c6814cc8204d08d7bcad4e36|09fa5f0e211846568529677ed8fdbe78|0&amp;sdata=Bx8swXI6/9VC0m39l8lenPEBHpEnUAdx1QuZUEQeY6Q%3D&amp;reserved=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p:cNvSpPr>
          <p:nvPr>
            <p:ph type="ctrTitle"/>
          </p:nvPr>
        </p:nvSpPr>
        <p:spPr>
          <a:xfrm>
            <a:off x="0" y="784076"/>
            <a:ext cx="4656683" cy="2178149"/>
          </a:xfrm>
          <a:solidFill>
            <a:schemeClr val="bg1"/>
          </a:solidFill>
        </p:spPr>
        <p:txBody>
          <a:bodyPr/>
          <a:lstStyle/>
          <a:p>
            <a:r>
              <a:rPr lang="en-GB" sz="2000" b="0" dirty="0" smtClean="0">
                <a:latin typeface="+mn-lt"/>
              </a:rPr>
              <a:t>NERA 2020</a:t>
            </a:r>
            <a:br>
              <a:rPr lang="en-GB" sz="2000" b="0" dirty="0" smtClean="0">
                <a:latin typeface="+mn-lt"/>
              </a:rPr>
            </a:br>
            <a:r>
              <a:rPr lang="en-US" sz="2000" b="0" i="1" dirty="0">
                <a:latin typeface="+mn-lt"/>
              </a:rPr>
              <a:t>Rethinking the futures of education in the Nordic countries</a:t>
            </a:r>
            <a:r>
              <a:rPr lang="en-GB" sz="2000" b="0" i="1" dirty="0" smtClean="0">
                <a:latin typeface="+mn-lt"/>
              </a:rPr>
              <a:t/>
            </a:r>
            <a:br>
              <a:rPr lang="en-GB" sz="2000" b="0" i="1" dirty="0" smtClean="0">
                <a:latin typeface="+mn-lt"/>
              </a:rPr>
            </a:br>
            <a:r>
              <a:rPr lang="en-GB" sz="2000" b="0" dirty="0" smtClean="0">
                <a:latin typeface="+mn-lt"/>
              </a:rPr>
              <a:t>University of Turku</a:t>
            </a:r>
            <a:br>
              <a:rPr lang="en-GB" sz="2000" b="0" dirty="0" smtClean="0">
                <a:latin typeface="+mn-lt"/>
              </a:rPr>
            </a:br>
            <a:r>
              <a:rPr lang="en-US" sz="2000" b="0" dirty="0" smtClean="0">
                <a:latin typeface="+mn-lt"/>
              </a:rPr>
              <a:t>4.3-6.3.2020</a:t>
            </a:r>
            <a:endParaRPr lang="en-GB" sz="2000" b="0" dirty="0" smtClean="0">
              <a:solidFill>
                <a:srgbClr val="002060"/>
              </a:solidFill>
              <a:latin typeface="+mn-lt"/>
              <a:cs typeface="Arial" charset="0"/>
            </a:endParaRPr>
          </a:p>
        </p:txBody>
      </p:sp>
      <p:sp>
        <p:nvSpPr>
          <p:cNvPr id="2052" name="Rectangle 3"/>
          <p:cNvSpPr>
            <a:spLocks noGrp="1"/>
          </p:cNvSpPr>
          <p:nvPr>
            <p:ph type="subTitle" idx="1"/>
          </p:nvPr>
        </p:nvSpPr>
        <p:spPr>
          <a:xfrm>
            <a:off x="192186" y="2962225"/>
            <a:ext cx="7272809" cy="3294459"/>
          </a:xfrm>
        </p:spPr>
        <p:txBody>
          <a:bodyPr/>
          <a:lstStyle/>
          <a:p>
            <a:r>
              <a:rPr lang="en-US" sz="2400" dirty="0">
                <a:latin typeface="+mn-lt"/>
              </a:rPr>
              <a:t>Rethinking inclusive policies, concepts and </a:t>
            </a:r>
            <a:r>
              <a:rPr lang="en-US" sz="2400" dirty="0" smtClean="0">
                <a:latin typeface="+mn-lt"/>
              </a:rPr>
              <a:t>practices</a:t>
            </a:r>
          </a:p>
          <a:p>
            <a:r>
              <a:rPr lang="en-US" sz="2400" dirty="0" smtClean="0">
                <a:latin typeface="+mn-lt"/>
              </a:rPr>
              <a:t>Or</a:t>
            </a:r>
          </a:p>
          <a:p>
            <a:r>
              <a:rPr lang="en-US" sz="2400" dirty="0" smtClean="0">
                <a:latin typeface="+mn-lt"/>
              </a:rPr>
              <a:t>Rethinking the notion of education in the light of emerging inclusive policies, concepts and practices </a:t>
            </a:r>
          </a:p>
          <a:p>
            <a:r>
              <a:rPr lang="en-US" sz="2400" dirty="0" smtClean="0">
                <a:latin typeface="+mn-lt"/>
              </a:rPr>
              <a:t>Or </a:t>
            </a:r>
          </a:p>
          <a:p>
            <a:r>
              <a:rPr lang="en-US" sz="2400" dirty="0" smtClean="0">
                <a:latin typeface="+mn-lt"/>
              </a:rPr>
              <a:t>Rethinking quality of education </a:t>
            </a:r>
          </a:p>
          <a:p>
            <a:r>
              <a:rPr lang="is-IS" sz="1600" dirty="0">
                <a:latin typeface="+mn-lt"/>
                <a:hlinkClick r:id="rId3"/>
              </a:rPr>
              <a:t>https://www.regjeringen.no/en/dokumenter/education-act/id213315/</a:t>
            </a:r>
            <a:endParaRPr lang="en-US" sz="1600" dirty="0" smtClean="0">
              <a:latin typeface="+mn-lt"/>
            </a:endParaRPr>
          </a:p>
          <a:p>
            <a:r>
              <a:rPr lang="en-US" sz="2000" smtClean="0">
                <a:latin typeface="+mn-lt"/>
              </a:rPr>
              <a:t>March </a:t>
            </a:r>
            <a:r>
              <a:rPr lang="en-US" sz="2000" dirty="0">
                <a:latin typeface="+mn-lt"/>
              </a:rPr>
              <a:t>6</a:t>
            </a:r>
            <a:r>
              <a:rPr lang="en-US" sz="2000" baseline="30000" smtClean="0">
                <a:latin typeface="+mn-lt"/>
              </a:rPr>
              <a:t>th</a:t>
            </a:r>
            <a:r>
              <a:rPr lang="en-US" sz="2000" smtClean="0">
                <a:latin typeface="+mn-lt"/>
              </a:rPr>
              <a:t> </a:t>
            </a:r>
            <a:r>
              <a:rPr lang="en-US" sz="2000" dirty="0" smtClean="0">
                <a:latin typeface="+mn-lt"/>
              </a:rPr>
              <a:t>2020</a:t>
            </a:r>
            <a:endParaRPr lang="is-IS" sz="2000" dirty="0">
              <a:latin typeface="+mn-lt"/>
            </a:endParaRPr>
          </a:p>
        </p:txBody>
      </p:sp>
      <p:sp>
        <p:nvSpPr>
          <p:cNvPr id="5" name="Rectangle 2"/>
          <p:cNvSpPr txBox="1">
            <a:spLocks/>
          </p:cNvSpPr>
          <p:nvPr/>
        </p:nvSpPr>
        <p:spPr bwMode="auto">
          <a:xfrm>
            <a:off x="5952827" y="280020"/>
            <a:ext cx="3932897" cy="1152128"/>
          </a:xfrm>
          <a:prstGeom prst="rect">
            <a:avLst/>
          </a:prstGeom>
          <a:solidFill>
            <a:schemeClr val="bg1"/>
          </a:solidFill>
          <a:ln w="9525">
            <a:noFill/>
            <a:miter lim="800000"/>
            <a:headEnd/>
            <a:tailEnd/>
          </a:ln>
        </p:spPr>
        <p:txBody>
          <a:bodyPr vert="horz" wrap="square" lIns="90727" tIns="45364" rIns="90727" bIns="45364" numCol="1" anchor="ctr" anchorCtr="0" compatLnSpc="1">
            <a:prstTxWarp prst="textNoShape">
              <a:avLst/>
            </a:prstTxWarp>
          </a:bodyPr>
          <a:lstStyle/>
          <a:p>
            <a:r>
              <a:rPr lang="is-IS" dirty="0" smtClean="0">
                <a:latin typeface="+mj-lt"/>
              </a:rPr>
              <a:t>NERA </a:t>
            </a:r>
            <a:r>
              <a:rPr lang="is-IS" dirty="0" err="1" smtClean="0">
                <a:latin typeface="+mj-lt"/>
              </a:rPr>
              <a:t>Network</a:t>
            </a:r>
            <a:r>
              <a:rPr lang="is-IS" dirty="0" smtClean="0">
                <a:latin typeface="+mj-lt"/>
              </a:rPr>
              <a:t> </a:t>
            </a:r>
            <a:r>
              <a:rPr lang="is-IS" dirty="0">
                <a:latin typeface="+mj-lt"/>
              </a:rPr>
              <a:t>2</a:t>
            </a:r>
            <a:r>
              <a:rPr lang="is-IS" dirty="0" smtClean="0">
                <a:latin typeface="+mj-lt"/>
              </a:rPr>
              <a:t>1 a</a:t>
            </a:r>
          </a:p>
          <a:p>
            <a:r>
              <a:rPr lang="en-US" dirty="0" smtClean="0">
                <a:latin typeface="+mj-lt"/>
              </a:rPr>
              <a:t>Politics </a:t>
            </a:r>
            <a:r>
              <a:rPr lang="en-US" dirty="0">
                <a:latin typeface="+mj-lt"/>
              </a:rPr>
              <a:t>of Education and Education Policy Studies</a:t>
            </a:r>
            <a:endParaRPr lang="is-IS" dirty="0">
              <a:latin typeface="+mj-lt"/>
            </a:endParaRPr>
          </a:p>
        </p:txBody>
      </p:sp>
      <p:sp>
        <p:nvSpPr>
          <p:cNvPr id="10" name="Rectangle 3"/>
          <p:cNvSpPr txBox="1">
            <a:spLocks/>
          </p:cNvSpPr>
          <p:nvPr/>
        </p:nvSpPr>
        <p:spPr bwMode="auto">
          <a:xfrm>
            <a:off x="4244815" y="6412706"/>
            <a:ext cx="5277222" cy="992936"/>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lvl1pPr marL="0" indent="0" algn="ctr" defTabSz="450608" rtl="0" eaLnBrk="0" fontAlgn="base" hangingPunct="0">
              <a:spcBef>
                <a:spcPct val="20000"/>
              </a:spcBef>
              <a:spcAft>
                <a:spcPct val="0"/>
              </a:spcAft>
              <a:buFont typeface="Arial" charset="0"/>
              <a:buNone/>
              <a:defRPr sz="3200">
                <a:solidFill>
                  <a:schemeClr val="tx1"/>
                </a:solidFill>
                <a:latin typeface="Frutiger LT Std 55 Roman" pitchFamily="34" charset="0"/>
                <a:ea typeface="Arial" charset="0"/>
                <a:cs typeface="Arial" pitchFamily="34" charset="0"/>
              </a:defRPr>
            </a:lvl1pPr>
            <a:lvl2pPr marL="453644" indent="0" algn="ctr" defTabSz="450608" rtl="0" eaLnBrk="0" fontAlgn="base" hangingPunct="0">
              <a:spcBef>
                <a:spcPct val="20000"/>
              </a:spcBef>
              <a:spcAft>
                <a:spcPct val="0"/>
              </a:spcAft>
              <a:buFont typeface="Arial" charset="0"/>
              <a:buNone/>
              <a:defRPr sz="2800">
                <a:solidFill>
                  <a:schemeClr val="tx1"/>
                </a:solidFill>
                <a:latin typeface="Frutiger LT Std 55 Roman" pitchFamily="34" charset="0"/>
                <a:ea typeface="Arial" charset="0"/>
                <a:cs typeface="Arial" pitchFamily="34" charset="0"/>
              </a:defRPr>
            </a:lvl2pPr>
            <a:lvl3pPr marL="907290" indent="0" algn="ctr" defTabSz="450608" rtl="0" eaLnBrk="0" fontAlgn="base" hangingPunct="0">
              <a:spcBef>
                <a:spcPct val="20000"/>
              </a:spcBef>
              <a:spcAft>
                <a:spcPct val="0"/>
              </a:spcAft>
              <a:buFont typeface="Arial" charset="0"/>
              <a:buNone/>
              <a:defRPr sz="2300">
                <a:solidFill>
                  <a:schemeClr val="tx1"/>
                </a:solidFill>
                <a:latin typeface="Frutiger LT Std 55 Roman" pitchFamily="34" charset="0"/>
                <a:ea typeface="Arial" charset="0"/>
                <a:cs typeface="Arial" pitchFamily="34" charset="0"/>
              </a:defRPr>
            </a:lvl3pPr>
            <a:lvl4pPr marL="1360932"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4pPr>
            <a:lvl5pPr marL="1814578"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5pPr>
            <a:lvl6pPr marL="2268221" indent="0" algn="ctr" defTabSz="453644" rtl="0" fontAlgn="base">
              <a:spcBef>
                <a:spcPct val="20000"/>
              </a:spcBef>
              <a:spcAft>
                <a:spcPct val="0"/>
              </a:spcAft>
              <a:buFont typeface="Arial" charset="0"/>
              <a:buNone/>
              <a:defRPr sz="2000">
                <a:solidFill>
                  <a:schemeClr val="tx1"/>
                </a:solidFill>
                <a:latin typeface="+mn-lt"/>
              </a:defRPr>
            </a:lvl6pPr>
            <a:lvl7pPr marL="2721868" indent="0" algn="ctr" defTabSz="453644" rtl="0" fontAlgn="base">
              <a:spcBef>
                <a:spcPct val="20000"/>
              </a:spcBef>
              <a:spcAft>
                <a:spcPct val="0"/>
              </a:spcAft>
              <a:buFont typeface="Arial" charset="0"/>
              <a:buNone/>
              <a:defRPr sz="2000">
                <a:solidFill>
                  <a:schemeClr val="tx1"/>
                </a:solidFill>
                <a:latin typeface="+mn-lt"/>
              </a:defRPr>
            </a:lvl7pPr>
            <a:lvl8pPr marL="3175511" indent="0" algn="ctr" defTabSz="453644" rtl="0" fontAlgn="base">
              <a:spcBef>
                <a:spcPct val="20000"/>
              </a:spcBef>
              <a:spcAft>
                <a:spcPct val="0"/>
              </a:spcAft>
              <a:buFont typeface="Arial" charset="0"/>
              <a:buNone/>
              <a:defRPr sz="2000">
                <a:solidFill>
                  <a:schemeClr val="tx1"/>
                </a:solidFill>
                <a:latin typeface="+mn-lt"/>
              </a:defRPr>
            </a:lvl8pPr>
            <a:lvl9pPr marL="3629154" indent="0" algn="ctr" defTabSz="453644" rtl="0" fontAlgn="base">
              <a:spcBef>
                <a:spcPct val="20000"/>
              </a:spcBef>
              <a:spcAft>
                <a:spcPct val="0"/>
              </a:spcAft>
              <a:buFont typeface="Arial" charset="0"/>
              <a:buNone/>
              <a:defRPr sz="2000">
                <a:solidFill>
                  <a:schemeClr val="tx1"/>
                </a:solidFill>
                <a:latin typeface="+mn-lt"/>
              </a:defRPr>
            </a:lvl9pPr>
          </a:lstStyle>
          <a:p>
            <a:r>
              <a:rPr lang="en-GB" sz="1600" kern="0" dirty="0" smtClean="0">
                <a:latin typeface="+mn-lt"/>
                <a:cs typeface="Arial" charset="0"/>
              </a:rPr>
              <a:t>Jón Torfi Jónasson</a:t>
            </a:r>
          </a:p>
          <a:p>
            <a:r>
              <a:rPr lang="en-GB" sz="1600" kern="0" dirty="0" smtClean="0">
                <a:latin typeface="+mn-lt"/>
                <a:cs typeface="Arial" charset="0"/>
              </a:rPr>
              <a:t>School of Education, University of Iceland             </a:t>
            </a:r>
          </a:p>
          <a:p>
            <a:r>
              <a:rPr lang="en-GB" sz="1600" u="sng" kern="0" dirty="0" smtClean="0">
                <a:latin typeface="+mn-lt"/>
                <a:cs typeface="Arial" charset="0"/>
                <a:hlinkClick r:id="rId4"/>
              </a:rPr>
              <a:t>jtj@hi.is</a:t>
            </a:r>
            <a:r>
              <a:rPr lang="en-GB" sz="1600" u="sng" kern="0" dirty="0" smtClean="0">
                <a:latin typeface="+mn-lt"/>
                <a:cs typeface="Arial" charset="0"/>
              </a:rPr>
              <a:t>        </a:t>
            </a:r>
            <a:r>
              <a:rPr lang="en-GB" sz="1600" u="sng" kern="0" dirty="0">
                <a:latin typeface="+mn-lt"/>
                <a:cs typeface="Arial" charset="0"/>
                <a:hlinkClick r:id="rId5"/>
              </a:rPr>
              <a:t>http://uni.hi.is/jtj/en</a:t>
            </a:r>
            <a:r>
              <a:rPr lang="en-GB" sz="1600" u="sng" kern="0" dirty="0" smtClean="0">
                <a:latin typeface="+mn-lt"/>
                <a:cs typeface="Arial" charset="0"/>
                <a:hlinkClick r:id="rId5"/>
              </a:rPr>
              <a:t>/</a:t>
            </a:r>
            <a:r>
              <a:rPr lang="en-GB" sz="1600" u="sng" kern="0" dirty="0" smtClean="0">
                <a:latin typeface="+mn-lt"/>
                <a:cs typeface="Arial" charset="0"/>
              </a:rPr>
              <a:t> </a:t>
            </a:r>
            <a:endParaRPr lang="is-IS" sz="1600" kern="0" dirty="0" smtClean="0">
              <a:latin typeface="+mn-lt"/>
              <a:cs typeface="Arial" charset="0"/>
            </a:endParaRPr>
          </a:p>
        </p:txBody>
      </p:sp>
      <p:pic>
        <p:nvPicPr>
          <p:cNvPr id="2" name="Picture 1"/>
          <p:cNvPicPr>
            <a:picLocks noChangeAspect="1"/>
          </p:cNvPicPr>
          <p:nvPr/>
        </p:nvPicPr>
        <p:blipFill>
          <a:blip r:embed="rId6"/>
          <a:stretch>
            <a:fillRect/>
          </a:stretch>
        </p:blipFill>
        <p:spPr>
          <a:xfrm>
            <a:off x="7447645" y="2152228"/>
            <a:ext cx="2556510" cy="3956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sv-SE" smtClean="0"/>
              <a:t>Jón Torfi Jónasson  NERA TURKU 2020 </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a:t>
            </a:fld>
            <a:endParaRPr lang="en-US" dirty="0" smtClean="0"/>
          </a:p>
        </p:txBody>
      </p:sp>
      <p:sp>
        <p:nvSpPr>
          <p:cNvPr id="8" name="Rectangle 2"/>
          <p:cNvSpPr txBox="1">
            <a:spLocks/>
          </p:cNvSpPr>
          <p:nvPr/>
        </p:nvSpPr>
        <p:spPr bwMode="auto">
          <a:xfrm>
            <a:off x="1272308" y="1072108"/>
            <a:ext cx="7344816" cy="576064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514350" indent="-514350" defTabSz="892175">
              <a:spcBef>
                <a:spcPts val="1200"/>
              </a:spcBef>
              <a:buAutoNum type="romanUcPeriod"/>
            </a:pPr>
            <a:endParaRPr lang="en-US" sz="2000" dirty="0" smtClean="0">
              <a:latin typeface="+mn-lt"/>
            </a:endParaRPr>
          </a:p>
          <a:p>
            <a:pPr marL="514350" indent="-514350" defTabSz="892175">
              <a:spcBef>
                <a:spcPts val="1200"/>
              </a:spcBef>
              <a:buAutoNum type="romanUcPeriod"/>
            </a:pPr>
            <a:r>
              <a:rPr lang="en-US" sz="2400" dirty="0" smtClean="0">
                <a:latin typeface="+mn-lt"/>
              </a:rPr>
              <a:t>The current presentation and the book just being published. The name of the book: “Et </a:t>
            </a:r>
            <a:r>
              <a:rPr lang="en-US" sz="2400" dirty="0" err="1" smtClean="0">
                <a:latin typeface="+mn-lt"/>
              </a:rPr>
              <a:t>mangfold</a:t>
            </a:r>
            <a:r>
              <a:rPr lang="en-US" sz="2400" dirty="0" smtClean="0">
                <a:latin typeface="+mn-lt"/>
              </a:rPr>
              <a:t> </a:t>
            </a:r>
            <a:r>
              <a:rPr lang="en-US" sz="2400" dirty="0" err="1" smtClean="0">
                <a:latin typeface="+mn-lt"/>
              </a:rPr>
              <a:t>av</a:t>
            </a:r>
            <a:r>
              <a:rPr lang="en-US" sz="2400" dirty="0" smtClean="0">
                <a:latin typeface="+mn-lt"/>
              </a:rPr>
              <a:t> </a:t>
            </a:r>
            <a:r>
              <a:rPr lang="en-US" sz="2400" dirty="0" err="1">
                <a:latin typeface="+mn-lt"/>
              </a:rPr>
              <a:t>k</a:t>
            </a:r>
            <a:r>
              <a:rPr lang="en-US" sz="2400" dirty="0" err="1" smtClean="0">
                <a:latin typeface="+mn-lt"/>
              </a:rPr>
              <a:t>valiteter</a:t>
            </a:r>
            <a:r>
              <a:rPr lang="en-US" sz="2400" dirty="0" smtClean="0">
                <a:latin typeface="+mn-lt"/>
              </a:rPr>
              <a:t> </a:t>
            </a:r>
            <a:r>
              <a:rPr lang="en-US" sz="2400" dirty="0" err="1" smtClean="0">
                <a:latin typeface="+mn-lt"/>
              </a:rPr>
              <a:t>i</a:t>
            </a:r>
            <a:r>
              <a:rPr lang="en-US" sz="2400" dirty="0" smtClean="0">
                <a:latin typeface="+mn-lt"/>
              </a:rPr>
              <a:t> </a:t>
            </a:r>
            <a:r>
              <a:rPr lang="en-US" sz="2400" dirty="0" err="1" smtClean="0">
                <a:latin typeface="+mn-lt"/>
              </a:rPr>
              <a:t>videregeående</a:t>
            </a:r>
            <a:r>
              <a:rPr lang="en-US" sz="2400" dirty="0" smtClean="0">
                <a:latin typeface="+mn-lt"/>
              </a:rPr>
              <a:t> </a:t>
            </a:r>
            <a:r>
              <a:rPr lang="en-US" sz="2400" dirty="0" err="1" smtClean="0">
                <a:latin typeface="+mn-lt"/>
              </a:rPr>
              <a:t>utdanning</a:t>
            </a:r>
            <a:r>
              <a:rPr lang="en-US" sz="2400" dirty="0" smtClean="0">
                <a:latin typeface="+mn-lt"/>
              </a:rPr>
              <a:t>.” (</a:t>
            </a:r>
            <a:r>
              <a:rPr lang="en-US" sz="2400" dirty="0" err="1" smtClean="0">
                <a:latin typeface="+mn-lt"/>
              </a:rPr>
              <a:t>Opplæring</a:t>
            </a:r>
            <a:r>
              <a:rPr lang="en-US" sz="2400" dirty="0" smtClean="0">
                <a:latin typeface="+mn-lt"/>
              </a:rPr>
              <a:t>, </a:t>
            </a:r>
            <a:r>
              <a:rPr lang="en-US" sz="2400" dirty="0" err="1" smtClean="0">
                <a:latin typeface="+mn-lt"/>
              </a:rPr>
              <a:t>utdanning</a:t>
            </a:r>
            <a:r>
              <a:rPr lang="en-US" sz="2400" dirty="0" smtClean="0">
                <a:latin typeface="+mn-lt"/>
              </a:rPr>
              <a:t>, </a:t>
            </a:r>
            <a:r>
              <a:rPr lang="en-US" sz="2400" dirty="0" err="1" smtClean="0">
                <a:latin typeface="+mn-lt"/>
              </a:rPr>
              <a:t>kvalitet</a:t>
            </a:r>
            <a:r>
              <a:rPr lang="en-US" sz="2400" dirty="0" smtClean="0">
                <a:latin typeface="+mn-lt"/>
              </a:rPr>
              <a:t>, </a:t>
            </a:r>
            <a:r>
              <a:rPr lang="en-US" sz="2400" dirty="0" err="1" smtClean="0">
                <a:latin typeface="+mn-lt"/>
              </a:rPr>
              <a:t>mangfold</a:t>
            </a:r>
            <a:r>
              <a:rPr lang="en-US" sz="2400" dirty="0" smtClean="0">
                <a:latin typeface="+mn-lt"/>
              </a:rPr>
              <a:t>.)</a:t>
            </a:r>
          </a:p>
          <a:p>
            <a:pPr marL="514350" indent="-514350" defTabSz="892175">
              <a:spcBef>
                <a:spcPts val="1200"/>
              </a:spcBef>
              <a:buAutoNum type="romanUcPeriod"/>
            </a:pPr>
            <a:r>
              <a:rPr lang="en-US" sz="2400" dirty="0" smtClean="0">
                <a:latin typeface="+mn-lt"/>
              </a:rPr>
              <a:t>The international well-being (caring, inclusion, challenges) discussion </a:t>
            </a:r>
          </a:p>
          <a:p>
            <a:pPr marL="514350" indent="-514350" defTabSz="892175">
              <a:spcBef>
                <a:spcPts val="1200"/>
              </a:spcBef>
              <a:buAutoNum type="romanUcPeriod"/>
            </a:pPr>
            <a:r>
              <a:rPr lang="en-US" sz="2400" dirty="0" smtClean="0">
                <a:latin typeface="+mn-lt"/>
              </a:rPr>
              <a:t>The explicit and implicit arguments in the book  </a:t>
            </a:r>
          </a:p>
          <a:p>
            <a:pPr marL="514350" indent="-514350" defTabSz="892175">
              <a:spcBef>
                <a:spcPts val="1200"/>
              </a:spcBef>
              <a:buAutoNum type="romanUcPeriod"/>
            </a:pPr>
            <a:r>
              <a:rPr lang="en-US" sz="2400" dirty="0" smtClean="0">
                <a:latin typeface="+mn-lt"/>
              </a:rPr>
              <a:t>The added value of the presentations in the conference</a:t>
            </a:r>
          </a:p>
          <a:p>
            <a:pPr marL="514350" indent="-514350" defTabSz="892175">
              <a:spcBef>
                <a:spcPts val="1200"/>
              </a:spcBef>
              <a:buAutoNum type="romanUcPeriod"/>
            </a:pPr>
            <a:r>
              <a:rPr lang="en-US" sz="2400" dirty="0" smtClean="0">
                <a:latin typeface="+mn-lt"/>
              </a:rPr>
              <a:t>The challenge of not loosing sight of the fundamental discourse on the basic educational discourse  – returning to quality</a:t>
            </a:r>
          </a:p>
          <a:p>
            <a:pPr defTabSz="892175">
              <a:spcBef>
                <a:spcPts val="1200"/>
              </a:spcBef>
            </a:pPr>
            <a:endParaRPr lang="en-US" sz="2000" dirty="0">
              <a:latin typeface="+mn-lt"/>
            </a:endParaRPr>
          </a:p>
        </p:txBody>
      </p:sp>
      <p:sp>
        <p:nvSpPr>
          <p:cNvPr id="7" name="Rectangle 2"/>
          <p:cNvSpPr>
            <a:spLocks noGrp="1"/>
          </p:cNvSpPr>
          <p:nvPr>
            <p:ph type="title"/>
          </p:nvPr>
        </p:nvSpPr>
        <p:spPr>
          <a:xfrm>
            <a:off x="0" y="0"/>
            <a:ext cx="10155767" cy="938105"/>
          </a:xfrm>
          <a:gradFill>
            <a:gsLst>
              <a:gs pos="0">
                <a:srgbClr val="BCB532"/>
              </a:gs>
              <a:gs pos="100000">
                <a:schemeClr val="bg2">
                  <a:lumMod val="75000"/>
                  <a:tint val="23500"/>
                  <a:satMod val="160000"/>
                </a:schemeClr>
              </a:gs>
            </a:gsLst>
            <a:lin ang="0" scaled="0"/>
          </a:gradFill>
        </p:spPr>
        <p:txBody>
          <a:bodyPr/>
          <a:lstStyle/>
          <a:p>
            <a:pPr defTabSz="892175">
              <a:spcBef>
                <a:spcPts val="1200"/>
              </a:spcBef>
            </a:pPr>
            <a:r>
              <a:rPr lang="en-US" sz="2400" b="0" dirty="0" smtClean="0">
                <a:latin typeface="+mj-lt"/>
              </a:rPr>
              <a:t>It is  about educational quality – the complexity of its character</a:t>
            </a:r>
            <a:endParaRPr lang="en-US" sz="2400" b="0" dirty="0">
              <a:latin typeface="+mj-lt"/>
            </a:endParaRPr>
          </a:p>
        </p:txBody>
      </p:sp>
    </p:spTree>
    <p:extLst>
      <p:ext uri="{BB962C8B-B14F-4D97-AF65-F5344CB8AC3E}">
        <p14:creationId xmlns:p14="http://schemas.microsoft.com/office/powerpoint/2010/main" val="32684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sv-SE" smtClean="0"/>
              <a:t>Jón Torfi Jónasson  NERA TURKU 2020 </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3</a:t>
            </a:fld>
            <a:endParaRPr lang="en-US" dirty="0" smtClean="0"/>
          </a:p>
        </p:txBody>
      </p:sp>
      <p:sp>
        <p:nvSpPr>
          <p:cNvPr id="8" name="Rectangle 2"/>
          <p:cNvSpPr txBox="1">
            <a:spLocks/>
          </p:cNvSpPr>
          <p:nvPr/>
        </p:nvSpPr>
        <p:spPr bwMode="auto">
          <a:xfrm>
            <a:off x="181339" y="938105"/>
            <a:ext cx="9793088" cy="598751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defTabSz="892175">
              <a:spcBef>
                <a:spcPts val="1200"/>
              </a:spcBef>
            </a:pPr>
            <a:r>
              <a:rPr lang="en-GB" sz="1400" dirty="0" smtClean="0"/>
              <a:t>The strong apparently concentrated, and even dominating but </a:t>
            </a:r>
            <a:r>
              <a:rPr lang="en-GB" sz="1400" dirty="0"/>
              <a:t>fragmented! move towards </a:t>
            </a:r>
            <a:r>
              <a:rPr lang="en-GB" sz="1400" dirty="0" smtClean="0"/>
              <a:t>wellbeing</a:t>
            </a:r>
          </a:p>
          <a:p>
            <a:pPr marL="285750" indent="-285750" eaLnBrk="0" hangingPunct="0">
              <a:buFont typeface="Arial" panose="020B0604020202020204" pitchFamily="34" charset="0"/>
              <a:buChar char="•"/>
            </a:pPr>
            <a:r>
              <a:rPr lang="en-GB" altLang="is-IS" sz="1400" dirty="0" smtClean="0">
                <a:latin typeface="+mn-lt"/>
                <a:ea typeface="Calibri" panose="020F0502020204030204" pitchFamily="34" charset="0"/>
              </a:rPr>
              <a:t>UNESCO </a:t>
            </a:r>
            <a:r>
              <a:rPr lang="is-IS" altLang="is-IS" sz="1400" dirty="0">
                <a:latin typeface="+mn-lt"/>
              </a:rPr>
              <a:t>	</a:t>
            </a:r>
            <a:r>
              <a:rPr lang="en-GB" altLang="is-IS" sz="1400" dirty="0">
                <a:latin typeface="+mn-lt"/>
                <a:ea typeface="Calibri" panose="020F0502020204030204" pitchFamily="34" charset="0"/>
              </a:rPr>
              <a:t>emphasis on wellbeing  </a:t>
            </a:r>
            <a:r>
              <a:rPr lang="en-GB" altLang="is-IS" sz="1400" dirty="0">
                <a:latin typeface="+mn-lt"/>
                <a:ea typeface="Calibri" panose="020F0502020204030204" pitchFamily="34" charset="0"/>
                <a:hlinkClick r:id="rId3"/>
              </a:rPr>
              <a:t>https://unesdoc.unesco.org/ark:/48223/pf0000246453</a:t>
            </a:r>
            <a:endParaRPr lang="is-IS" altLang="is-IS" sz="1400" dirty="0">
              <a:latin typeface="+mn-lt"/>
            </a:endParaRPr>
          </a:p>
          <a:p>
            <a:pPr marL="190552" indent="-285750" eaLnBrk="0" hangingPunct="0">
              <a:buFont typeface="Arial" panose="020B0604020202020204" pitchFamily="34" charset="0"/>
              <a:buChar char="•"/>
            </a:pPr>
            <a:r>
              <a:rPr lang="en-GB" altLang="is-IS" sz="1400" dirty="0">
                <a:latin typeface="+mn-lt"/>
                <a:ea typeface="Calibri" panose="020F0502020204030204" pitchFamily="34" charset="0"/>
              </a:rPr>
              <a:t>OECD </a:t>
            </a:r>
            <a:r>
              <a:rPr lang="is-IS" altLang="is-IS" sz="1400" dirty="0">
                <a:latin typeface="+mn-lt"/>
              </a:rPr>
              <a:t>	</a:t>
            </a:r>
            <a:r>
              <a:rPr lang="en-GB" altLang="is-IS" sz="1400" dirty="0">
                <a:latin typeface="+mn-lt"/>
                <a:ea typeface="Calibri" panose="020F0502020204030204" pitchFamily="34" charset="0"/>
              </a:rPr>
              <a:t>measuring well- being – How is </a:t>
            </a:r>
            <a:r>
              <a:rPr lang="en-GB" altLang="is-IS" sz="1400" dirty="0" smtClean="0">
                <a:latin typeface="+mn-lt"/>
                <a:ea typeface="Calibri" panose="020F0502020204030204" pitchFamily="34" charset="0"/>
              </a:rPr>
              <a:t>life?  </a:t>
            </a:r>
            <a:r>
              <a:rPr lang="en-GB" altLang="is-IS" sz="1400" dirty="0" smtClean="0">
                <a:latin typeface="+mn-lt"/>
                <a:ea typeface="Calibri" panose="020F0502020204030204" pitchFamily="34" charset="0"/>
                <a:hlinkClick r:id="rId4"/>
              </a:rPr>
              <a:t>https</a:t>
            </a:r>
            <a:r>
              <a:rPr lang="en-GB" altLang="is-IS" sz="1400" dirty="0">
                <a:latin typeface="+mn-lt"/>
                <a:ea typeface="Calibri" panose="020F0502020204030204" pitchFamily="34" charset="0"/>
                <a:hlinkClick r:id="rId4"/>
              </a:rPr>
              <a:t>://www.oecd.org/education/ceri/Spotlight-14-Good-Vibrations-Students'-Well-being.pdf</a:t>
            </a:r>
            <a:endParaRPr lang="is-IS" altLang="is-IS" sz="1400" dirty="0">
              <a:latin typeface="+mn-lt"/>
            </a:endParaRPr>
          </a:p>
          <a:p>
            <a:pPr lvl="0" eaLnBrk="0" hangingPunct="0"/>
            <a:r>
              <a:rPr lang="en-GB" altLang="is-IS" sz="1400" dirty="0" smtClean="0">
                <a:latin typeface="+mn-lt"/>
                <a:ea typeface="Calibri" panose="020F0502020204030204" pitchFamily="34" charset="0"/>
              </a:rPr>
              <a:t>	How </a:t>
            </a:r>
            <a:r>
              <a:rPr lang="en-GB" altLang="is-IS" sz="1400" dirty="0">
                <a:latin typeface="+mn-lt"/>
                <a:ea typeface="Calibri" panose="020F0502020204030204" pitchFamily="34" charset="0"/>
              </a:rPr>
              <a:t>is life? </a:t>
            </a:r>
            <a:r>
              <a:rPr lang="en-GB" altLang="is-IS" sz="1400" dirty="0">
                <a:latin typeface="+mn-lt"/>
                <a:ea typeface="Calibri" panose="020F0502020204030204" pitchFamily="34" charset="0"/>
                <a:hlinkClick r:id="rId5"/>
              </a:rPr>
              <a:t>https://www.oecd-ilibrary.org/economics/how-s-life-2017_how_life-2017-en</a:t>
            </a:r>
            <a:endParaRPr lang="is-IS" altLang="is-IS" sz="1400" dirty="0">
              <a:latin typeface="+mn-lt"/>
            </a:endParaRPr>
          </a:p>
          <a:p>
            <a:pPr marL="285750" lvl="0" indent="-285750" eaLnBrk="0" hangingPunct="0">
              <a:buFont typeface="Arial" panose="020B0604020202020204" pitchFamily="34" charset="0"/>
              <a:buChar char="•"/>
            </a:pPr>
            <a:r>
              <a:rPr lang="en-GB" altLang="is-IS" sz="1400" dirty="0">
                <a:latin typeface="+mn-lt"/>
                <a:ea typeface="Calibri" panose="020F0502020204030204" pitchFamily="34" charset="0"/>
              </a:rPr>
              <a:t>OECD education – 2030 </a:t>
            </a:r>
            <a:r>
              <a:rPr lang="is-IS" altLang="is-IS" sz="1400" dirty="0">
                <a:latin typeface="+mn-lt"/>
              </a:rPr>
              <a:t>	</a:t>
            </a:r>
            <a:r>
              <a:rPr lang="en-GB" altLang="is-IS" sz="1400" dirty="0">
                <a:latin typeface="+mn-lt"/>
                <a:ea typeface="Calibri" panose="020F0502020204030204" pitchFamily="34" charset="0"/>
              </a:rPr>
              <a:t>and then in its 2030 programme – to some </a:t>
            </a:r>
            <a:r>
              <a:rPr lang="en-GB" altLang="is-IS" sz="1400" dirty="0" smtClean="0">
                <a:latin typeface="+mn-lt"/>
                <a:ea typeface="Calibri" panose="020F0502020204030204" pitchFamily="34" charset="0"/>
              </a:rPr>
              <a:t>extent?</a:t>
            </a:r>
            <a:r>
              <a:rPr lang="is-IS" altLang="is-IS" sz="1400" dirty="0">
                <a:latin typeface="+mn-lt"/>
              </a:rPr>
              <a:t> </a:t>
            </a:r>
            <a:r>
              <a:rPr lang="en-GB" altLang="is-IS" sz="1400" dirty="0" smtClean="0">
                <a:latin typeface="+mn-lt"/>
              </a:rPr>
              <a:t>L</a:t>
            </a:r>
            <a:r>
              <a:rPr lang="en-GB" altLang="is-IS" sz="1400" dirty="0" smtClean="0">
                <a:latin typeface="+mn-lt"/>
                <a:ea typeface="Calibri" panose="020F0502020204030204" pitchFamily="34" charset="0"/>
              </a:rPr>
              <a:t>earning </a:t>
            </a:r>
            <a:r>
              <a:rPr lang="en-GB" altLang="is-IS" sz="1400" dirty="0">
                <a:latin typeface="+mn-lt"/>
                <a:ea typeface="Calibri" panose="020F0502020204030204" pitchFamily="34" charset="0"/>
              </a:rPr>
              <a:t>compass with well-being as the central concept, e.g</a:t>
            </a:r>
            <a:r>
              <a:rPr lang="en-GB" altLang="is-IS" sz="1400" dirty="0" smtClean="0">
                <a:latin typeface="+mn-lt"/>
                <a:ea typeface="Calibri" panose="020F0502020204030204" pitchFamily="34" charset="0"/>
              </a:rPr>
              <a:t>. </a:t>
            </a:r>
            <a:r>
              <a:rPr lang="en-GB" altLang="is-IS" sz="1400" dirty="0" smtClean="0">
                <a:latin typeface="+mn-lt"/>
                <a:ea typeface="Calibri" panose="020F0502020204030204" pitchFamily="34" charset="0"/>
                <a:hlinkClick r:id="rId6"/>
              </a:rPr>
              <a:t>http</a:t>
            </a:r>
            <a:r>
              <a:rPr lang="en-GB" altLang="is-IS" sz="1400" dirty="0">
                <a:latin typeface="+mn-lt"/>
                <a:ea typeface="Calibri" panose="020F0502020204030204" pitchFamily="34" charset="0"/>
                <a:hlinkClick r:id="rId6"/>
              </a:rPr>
              <a:t>://www.oecd.org/education/2030-project/teaching-and-learning/learning/learning-compass-2030/OECD_Learning_Compass_2030_concept_note.pdf</a:t>
            </a:r>
            <a:endParaRPr lang="is-IS" altLang="is-IS" sz="1400" dirty="0">
              <a:latin typeface="+mn-lt"/>
            </a:endParaRPr>
          </a:p>
          <a:p>
            <a:pPr lvl="0" eaLnBrk="0" hangingPunct="0">
              <a:buFontTx/>
              <a:buChar char="•"/>
            </a:pPr>
            <a:endParaRPr lang="en-GB" altLang="is-IS" sz="1400" dirty="0">
              <a:latin typeface="+mn-lt"/>
              <a:ea typeface="Calibri" panose="020F0502020204030204" pitchFamily="34" charset="0"/>
            </a:endParaRPr>
          </a:p>
          <a:p>
            <a:pPr marL="190552" indent="-285750" eaLnBrk="0" hangingPunct="0">
              <a:buFont typeface="Arial" panose="020B0604020202020204" pitchFamily="34" charset="0"/>
              <a:buChar char="•"/>
            </a:pPr>
            <a:r>
              <a:rPr lang="en-GB" altLang="is-IS" sz="1400" dirty="0" smtClean="0">
                <a:latin typeface="+mn-lt"/>
                <a:ea typeface="Calibri" panose="020F0502020204030204" pitchFamily="34" charset="0"/>
              </a:rPr>
              <a:t>European community – the Finnish presidency  </a:t>
            </a:r>
            <a:r>
              <a:rPr lang="en-GB" altLang="is-IS" sz="1400" dirty="0" smtClean="0">
                <a:latin typeface="+mn-lt"/>
                <a:ea typeface="Calibri" panose="020F0502020204030204" pitchFamily="34" charset="0"/>
                <a:hlinkClick r:id="rId7"/>
              </a:rPr>
              <a:t>https://eu2019.fi/en/backgrounders/economy-of-wellbeing</a:t>
            </a:r>
            <a:endParaRPr lang="en-GB" altLang="is-IS" sz="1400" dirty="0" smtClean="0">
              <a:latin typeface="+mn-lt"/>
            </a:endParaRPr>
          </a:p>
          <a:p>
            <a:pPr indent="-95198" eaLnBrk="0" hangingPunct="0"/>
            <a:r>
              <a:rPr lang="en-GB" altLang="is-IS" sz="1400" dirty="0" smtClean="0">
                <a:solidFill>
                  <a:srgbClr val="1D1D1B"/>
                </a:solidFill>
                <a:latin typeface="+mn-lt"/>
                <a:ea typeface="Calibri" panose="020F0502020204030204" pitchFamily="34" charset="0"/>
              </a:rPr>
              <a:t>Finland’s Presidency of the Council of the European Union wants EU decision-makers to recognise that wellbeing of people is a prerequisite for economic growth and social and economic stability. </a:t>
            </a:r>
          </a:p>
          <a:p>
            <a:pPr indent="-95198" eaLnBrk="0" hangingPunct="0"/>
            <a:endParaRPr lang="en-GB" altLang="is-IS" sz="1400" dirty="0" smtClean="0">
              <a:latin typeface="+mn-lt"/>
            </a:endParaRPr>
          </a:p>
          <a:p>
            <a:pPr marL="190552" indent="-285750" eaLnBrk="0" hangingPunct="0">
              <a:buFont typeface="Arial" panose="020B0604020202020204" pitchFamily="34" charset="0"/>
              <a:buChar char="•"/>
            </a:pPr>
            <a:r>
              <a:rPr lang="en-GB" altLang="is-IS" sz="1400" dirty="0" smtClean="0">
                <a:latin typeface="+mn-lt"/>
                <a:ea typeface="Calibri" panose="020F0502020204030204" pitchFamily="34" charset="0"/>
              </a:rPr>
              <a:t>The ARC community ? </a:t>
            </a:r>
            <a:r>
              <a:rPr lang="en-GB" altLang="is-IS" sz="1400" dirty="0" smtClean="0">
                <a:latin typeface="+mn-lt"/>
                <a:ea typeface="Calibri" panose="020F0502020204030204" pitchFamily="34" charset="0"/>
                <a:hlinkClick r:id="rId8"/>
              </a:rPr>
              <a:t>http://atrico.org/</a:t>
            </a:r>
            <a:endParaRPr lang="en-GB" altLang="is-IS" sz="1400" dirty="0" smtClean="0">
              <a:latin typeface="+mn-lt"/>
            </a:endParaRPr>
          </a:p>
          <a:p>
            <a:pPr lvl="0" eaLnBrk="0" hangingPunct="0"/>
            <a:r>
              <a:rPr lang="en-GB" altLang="is-IS" sz="1400" dirty="0">
                <a:latin typeface="+mn-lt"/>
                <a:ea typeface="Calibri" panose="020F0502020204030204" pitchFamily="34" charset="0"/>
              </a:rPr>
              <a:t> </a:t>
            </a:r>
            <a:endParaRPr lang="is-IS" altLang="is-IS" sz="1400" dirty="0">
              <a:latin typeface="+mn-lt"/>
            </a:endParaRPr>
          </a:p>
          <a:p>
            <a:pPr lvl="0" eaLnBrk="0" hangingPunct="0"/>
            <a:r>
              <a:rPr lang="en-GB" altLang="is-IS" sz="1400" dirty="0">
                <a:latin typeface="+mn-lt"/>
                <a:ea typeface="Calibri" panose="020F0502020204030204" pitchFamily="34" charset="0"/>
              </a:rPr>
              <a:t>Emerging conferences </a:t>
            </a:r>
          </a:p>
          <a:p>
            <a:pPr lvl="0" eaLnBrk="0" hangingPunct="0"/>
            <a:r>
              <a:rPr lang="en-GB" altLang="is-IS" sz="1400" dirty="0" smtClean="0">
                <a:latin typeface="+mn-lt"/>
                <a:ea typeface="Calibri" panose="020F0502020204030204" pitchFamily="34" charset="0"/>
              </a:rPr>
              <a:t>	International </a:t>
            </a:r>
            <a:r>
              <a:rPr lang="en-GB" altLang="is-IS" sz="1400" dirty="0">
                <a:latin typeface="+mn-lt"/>
                <a:ea typeface="Calibri" panose="020F0502020204030204" pitchFamily="34" charset="0"/>
              </a:rPr>
              <a:t>Conference on Well-being in Education Systems (1st 2017 – 2nd 209)</a:t>
            </a:r>
            <a:endParaRPr lang="is-IS" altLang="is-IS" sz="1400" dirty="0">
              <a:latin typeface="+mn-lt"/>
            </a:endParaRPr>
          </a:p>
          <a:p>
            <a:pPr lvl="0" eaLnBrk="0" hangingPunct="0"/>
            <a:r>
              <a:rPr lang="en-GB" altLang="is-IS" sz="1400" dirty="0">
                <a:latin typeface="+mn-lt"/>
                <a:ea typeface="Calibri" panose="020F0502020204030204" pitchFamily="34" charset="0"/>
              </a:rPr>
              <a:t>See also </a:t>
            </a:r>
            <a:r>
              <a:rPr lang="en-GB" altLang="is-IS" sz="1400" dirty="0" smtClean="0">
                <a:latin typeface="+mn-lt"/>
                <a:ea typeface="Calibri" panose="020F0502020204030204" pitchFamily="34" charset="0"/>
              </a:rPr>
              <a:t>recent volumes </a:t>
            </a:r>
            <a:r>
              <a:rPr lang="en-GB" altLang="is-IS" sz="1400" dirty="0" smtClean="0">
                <a:latin typeface="+mn-lt"/>
                <a:ea typeface="Calibri" panose="020F0502020204030204" pitchFamily="34" charset="0"/>
                <a:hlinkClick r:id="rId9"/>
              </a:rPr>
              <a:t>https</a:t>
            </a:r>
            <a:r>
              <a:rPr lang="en-GB" altLang="is-IS" sz="1400" dirty="0">
                <a:latin typeface="+mn-lt"/>
                <a:ea typeface="Calibri" panose="020F0502020204030204" pitchFamily="34" charset="0"/>
                <a:hlinkClick r:id="rId9"/>
              </a:rPr>
              <a:t>://www.springer.com/gp/book/9783319500645</a:t>
            </a:r>
            <a:r>
              <a:rPr lang="en-GB" altLang="is-IS" sz="1400" dirty="0">
                <a:latin typeface="+mn-lt"/>
                <a:ea typeface="Calibri" panose="020F0502020204030204" pitchFamily="34" charset="0"/>
              </a:rPr>
              <a:t> (</a:t>
            </a:r>
            <a:r>
              <a:rPr lang="en-GB" altLang="is-IS" sz="1400" b="1" dirty="0">
                <a:solidFill>
                  <a:srgbClr val="333333"/>
                </a:solidFill>
                <a:latin typeface="+mn-lt"/>
                <a:ea typeface="Calibri" panose="020F0502020204030204" pitchFamily="34" charset="0"/>
                <a:cs typeface="Arial" panose="020B0604020202020204" pitchFamily="34" charset="0"/>
              </a:rPr>
              <a:t>Spratt</a:t>
            </a:r>
            <a:r>
              <a:rPr lang="en-GB" altLang="is-IS" sz="1400" dirty="0">
                <a:solidFill>
                  <a:srgbClr val="333333"/>
                </a:solidFill>
                <a:latin typeface="+mn-lt"/>
                <a:ea typeface="Calibri" panose="020F0502020204030204" pitchFamily="34" charset="0"/>
                <a:cs typeface="Arial" panose="020B0604020202020204" pitchFamily="34" charset="0"/>
              </a:rPr>
              <a:t>, Jennifer, 2017)</a:t>
            </a:r>
            <a:endParaRPr lang="is-IS" altLang="is-IS" sz="1400" dirty="0">
              <a:latin typeface="+mn-lt"/>
            </a:endParaRPr>
          </a:p>
          <a:p>
            <a:pPr lvl="0" eaLnBrk="0" hangingPunct="0"/>
            <a:r>
              <a:rPr lang="en-GB" altLang="is-IS" sz="1400" dirty="0">
                <a:latin typeface="+mn-lt"/>
                <a:ea typeface="Calibri" panose="020F0502020204030204" pitchFamily="34" charset="0"/>
                <a:hlinkClick r:id="rId10"/>
              </a:rPr>
              <a:t>https://www.springer.com/gp/book/9783319568881</a:t>
            </a:r>
            <a:r>
              <a:rPr lang="en-GB" altLang="is-IS" sz="1400" dirty="0">
                <a:latin typeface="+mn-lt"/>
                <a:ea typeface="Calibri" panose="020F0502020204030204" pitchFamily="34" charset="0"/>
              </a:rPr>
              <a:t> </a:t>
            </a:r>
            <a:r>
              <a:rPr lang="en-GB" altLang="is-IS" sz="1400" dirty="0" smtClean="0">
                <a:latin typeface="+mn-lt"/>
                <a:ea typeface="Calibri" panose="020F0502020204030204" pitchFamily="34" charset="0"/>
              </a:rPr>
              <a:t>2017</a:t>
            </a:r>
          </a:p>
          <a:p>
            <a:pPr lvl="0" eaLnBrk="0" hangingPunct="0"/>
            <a:endParaRPr lang="en-GB" altLang="is-IS" sz="1400" dirty="0">
              <a:latin typeface="+mn-lt"/>
            </a:endParaRPr>
          </a:p>
          <a:p>
            <a:pPr defTabSz="892175">
              <a:spcBef>
                <a:spcPts val="1200"/>
              </a:spcBef>
            </a:pPr>
            <a:r>
              <a:rPr lang="is-IS" sz="1400" i="1" dirty="0"/>
              <a:t>J-C </a:t>
            </a:r>
            <a:r>
              <a:rPr lang="is-IS" sz="1400" i="1" dirty="0" err="1"/>
              <a:t>Couture</a:t>
            </a:r>
            <a:r>
              <a:rPr lang="is-IS" sz="1400" i="1" dirty="0"/>
              <a:t>. (2017). </a:t>
            </a:r>
            <a:r>
              <a:rPr lang="en-US" sz="1400" u="sng" dirty="0">
                <a:hlinkClick r:id="rId11"/>
              </a:rPr>
              <a:t>Ranking Up On Student Wellness A global challenge for the teaching </a:t>
            </a:r>
            <a:r>
              <a:rPr lang="en-US" sz="1400" u="sng" dirty="0" smtClean="0">
                <a:hlinkClick r:id="rId11"/>
              </a:rPr>
              <a:t>profession</a:t>
            </a:r>
          </a:p>
          <a:p>
            <a:pPr defTabSz="892175">
              <a:spcBef>
                <a:spcPts val="1200"/>
              </a:spcBef>
            </a:pPr>
            <a:r>
              <a:rPr lang="en-US" sz="1400" dirty="0" smtClean="0">
                <a:hlinkClick r:id="rId11"/>
              </a:rPr>
              <a:t>Are we simply adding to an endless list of competencies; does what we see from these international bodies represent a fragmented deficiency approach, He is not questioning that the person, her wellbeing, integrity matter and social environment matters; it is a question of the context and approach represented; the fragmentation implicit in the efforts of these influential actors. </a:t>
            </a:r>
            <a:endParaRPr lang="en-US" sz="2000" dirty="0">
              <a:latin typeface="+mn-lt"/>
            </a:endParaRPr>
          </a:p>
        </p:txBody>
      </p:sp>
      <p:sp>
        <p:nvSpPr>
          <p:cNvPr id="7" name="Rectangle 2"/>
          <p:cNvSpPr>
            <a:spLocks noGrp="1"/>
          </p:cNvSpPr>
          <p:nvPr>
            <p:ph type="title"/>
          </p:nvPr>
        </p:nvSpPr>
        <p:spPr>
          <a:xfrm>
            <a:off x="0" y="0"/>
            <a:ext cx="10155767" cy="938105"/>
          </a:xfrm>
          <a:gradFill>
            <a:gsLst>
              <a:gs pos="0">
                <a:srgbClr val="BCB532"/>
              </a:gs>
              <a:gs pos="100000">
                <a:schemeClr val="bg2">
                  <a:lumMod val="75000"/>
                  <a:tint val="23500"/>
                  <a:satMod val="160000"/>
                </a:schemeClr>
              </a:gs>
            </a:gsLst>
            <a:lin ang="0" scaled="0"/>
          </a:gradFill>
        </p:spPr>
        <p:txBody>
          <a:bodyPr/>
          <a:lstStyle/>
          <a:p>
            <a:pPr defTabSz="892175">
              <a:spcBef>
                <a:spcPts val="1200"/>
              </a:spcBef>
            </a:pPr>
            <a:r>
              <a:rPr lang="en-US" sz="2400" b="0" dirty="0" smtClean="0">
                <a:latin typeface="+mj-lt"/>
              </a:rPr>
              <a:t>The </a:t>
            </a:r>
            <a:r>
              <a:rPr lang="en-US" sz="2400" b="0" dirty="0">
                <a:latin typeface="+mj-lt"/>
              </a:rPr>
              <a:t>international well-being (caring, inclusion, challenges) discussion </a:t>
            </a:r>
          </a:p>
        </p:txBody>
      </p:sp>
    </p:spTree>
    <p:extLst>
      <p:ext uri="{BB962C8B-B14F-4D97-AF65-F5344CB8AC3E}">
        <p14:creationId xmlns:p14="http://schemas.microsoft.com/office/powerpoint/2010/main" val="298540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sv-SE" smtClean="0"/>
              <a:t>Jón Torfi Jónasson  NERA TURKU 2020 </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4</a:t>
            </a:fld>
            <a:endParaRPr lang="en-US" dirty="0" smtClean="0"/>
          </a:p>
        </p:txBody>
      </p:sp>
      <p:sp>
        <p:nvSpPr>
          <p:cNvPr id="8" name="Rectangle 2"/>
          <p:cNvSpPr txBox="1">
            <a:spLocks/>
          </p:cNvSpPr>
          <p:nvPr/>
        </p:nvSpPr>
        <p:spPr bwMode="auto">
          <a:xfrm>
            <a:off x="120179" y="1072108"/>
            <a:ext cx="9865096" cy="576064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514350" indent="-514350" defTabSz="892175">
              <a:spcBef>
                <a:spcPts val="1200"/>
              </a:spcBef>
              <a:buAutoNum type="romanUcPeriod"/>
            </a:pPr>
            <a:r>
              <a:rPr lang="en-US" sz="2000" dirty="0" smtClean="0">
                <a:latin typeface="+mn-lt"/>
              </a:rPr>
              <a:t>The strength of the project  lies inter alia in the focus on quality of education, and in particular in the attention paid to the many voices that need to be heard.</a:t>
            </a:r>
          </a:p>
          <a:p>
            <a:pPr marL="514350" indent="-514350" defTabSz="892175">
              <a:spcBef>
                <a:spcPts val="1200"/>
              </a:spcBef>
              <a:buAutoNum type="romanUcPeriod"/>
            </a:pPr>
            <a:r>
              <a:rPr lang="en-US" sz="2000" dirty="0" smtClean="0">
                <a:latin typeface="+mn-lt"/>
              </a:rPr>
              <a:t>What I find particularly important are the different levels or aspects of quality implied in the title of the book. And the implicit question of who defines what quality is; where is the overriding definition derived from? </a:t>
            </a:r>
            <a:endParaRPr lang="en-US" sz="2000" dirty="0">
              <a:latin typeface="+mn-lt"/>
            </a:endParaRPr>
          </a:p>
          <a:p>
            <a:pPr marL="964958" lvl="1" indent="-514350" defTabSz="892175">
              <a:spcBef>
                <a:spcPts val="1200"/>
              </a:spcBef>
              <a:buFont typeface="+mj-lt"/>
              <a:buAutoNum type="alphaUcPeriod"/>
            </a:pPr>
            <a:r>
              <a:rPr lang="en-US" dirty="0" smtClean="0">
                <a:latin typeface="+mn-lt"/>
              </a:rPr>
              <a:t>Is listening </a:t>
            </a:r>
            <a:r>
              <a:rPr lang="en-US" dirty="0">
                <a:latin typeface="+mn-lt"/>
              </a:rPr>
              <a:t>to students, teachers, school leaders, </a:t>
            </a:r>
            <a:r>
              <a:rPr lang="en-US" dirty="0" smtClean="0">
                <a:latin typeface="+mn-lt"/>
              </a:rPr>
              <a:t>industry and </a:t>
            </a:r>
            <a:r>
              <a:rPr lang="en-US" dirty="0">
                <a:latin typeface="+mn-lt"/>
              </a:rPr>
              <a:t>deriving ideas and standards from national and international </a:t>
            </a:r>
            <a:r>
              <a:rPr lang="en-US" dirty="0" smtClean="0">
                <a:latin typeface="+mn-lt"/>
              </a:rPr>
              <a:t>authorities, all equally important? </a:t>
            </a:r>
          </a:p>
          <a:p>
            <a:pPr marL="964958" lvl="1" indent="-514350" defTabSz="892175">
              <a:spcBef>
                <a:spcPts val="1200"/>
              </a:spcBef>
              <a:buFont typeface="+mj-lt"/>
              <a:buAutoNum type="alphaUcPeriod"/>
            </a:pPr>
            <a:r>
              <a:rPr lang="en-US" dirty="0" smtClean="0">
                <a:latin typeface="+mn-lt"/>
              </a:rPr>
              <a:t>And what is the hierarchy of the various aspects of educational </a:t>
            </a:r>
            <a:r>
              <a:rPr lang="en-US" dirty="0">
                <a:latin typeface="+mn-lt"/>
              </a:rPr>
              <a:t>q</a:t>
            </a:r>
            <a:r>
              <a:rPr lang="en-US" dirty="0" smtClean="0">
                <a:latin typeface="+mn-lt"/>
              </a:rPr>
              <a:t>ualities – that are discussed?</a:t>
            </a:r>
          </a:p>
          <a:p>
            <a:pPr marL="514350" indent="-514350" defTabSz="892175">
              <a:spcBef>
                <a:spcPts val="1200"/>
              </a:spcBef>
              <a:buAutoNum type="romanUcPeriod"/>
            </a:pPr>
            <a:r>
              <a:rPr lang="en-US" sz="2000" dirty="0" smtClean="0">
                <a:latin typeface="+mn-lt"/>
              </a:rPr>
              <a:t>I find the terminology in the Norwegian law interesting – given the ideas presented in the book and how this discussion maps onto that text – or vice versa. </a:t>
            </a:r>
          </a:p>
          <a:p>
            <a:pPr marL="964958" lvl="1" indent="-514350" defTabSz="892175">
              <a:spcBef>
                <a:spcPts val="1200"/>
              </a:spcBef>
              <a:buFont typeface="+mj-lt"/>
              <a:buAutoNum type="alphaUcPeriod"/>
            </a:pPr>
            <a:r>
              <a:rPr lang="en-US" dirty="0" smtClean="0">
                <a:latin typeface="+mn-lt"/>
              </a:rPr>
              <a:t>Once again it is question of the hierarchy of values in the discourse. The law is only mentioned in order to raise the question – who decides, how is it done and on what basis</a:t>
            </a:r>
            <a:r>
              <a:rPr lang="en-US" dirty="0">
                <a:latin typeface="+mn-lt"/>
              </a:rPr>
              <a:t>?</a:t>
            </a:r>
            <a:endParaRPr lang="en-US" dirty="0" smtClean="0">
              <a:latin typeface="+mn-lt"/>
            </a:endParaRPr>
          </a:p>
          <a:p>
            <a:pPr marL="964958" lvl="1" indent="-514350" defTabSz="892175">
              <a:spcBef>
                <a:spcPts val="1200"/>
              </a:spcBef>
              <a:buFont typeface="+mj-lt"/>
              <a:buAutoNum type="alphaUcPeriod"/>
            </a:pPr>
            <a:r>
              <a:rPr lang="en-US" dirty="0" smtClean="0">
                <a:latin typeface="+mn-lt"/>
              </a:rPr>
              <a:t>Many crucially relevant issues are raised but we may still be missing an assertion about how they all fit in together. And in particular, when we emphasize wellbeing or care if we essentially talking about one more item on the long list of items, competencies that should be addressed?</a:t>
            </a:r>
            <a:endParaRPr lang="en-US" sz="2000" dirty="0">
              <a:latin typeface="+mn-lt"/>
            </a:endParaRPr>
          </a:p>
        </p:txBody>
      </p:sp>
      <p:sp>
        <p:nvSpPr>
          <p:cNvPr id="7" name="Rectangle 2"/>
          <p:cNvSpPr>
            <a:spLocks noGrp="1"/>
          </p:cNvSpPr>
          <p:nvPr>
            <p:ph type="title"/>
          </p:nvPr>
        </p:nvSpPr>
        <p:spPr>
          <a:xfrm>
            <a:off x="0" y="0"/>
            <a:ext cx="10155767" cy="938105"/>
          </a:xfrm>
          <a:gradFill>
            <a:gsLst>
              <a:gs pos="0">
                <a:srgbClr val="BCB532"/>
              </a:gs>
              <a:gs pos="100000">
                <a:schemeClr val="bg2">
                  <a:lumMod val="75000"/>
                  <a:tint val="23500"/>
                  <a:satMod val="160000"/>
                </a:schemeClr>
              </a:gs>
            </a:gsLst>
            <a:lin ang="0" scaled="0"/>
          </a:gradFill>
        </p:spPr>
        <p:txBody>
          <a:bodyPr/>
          <a:lstStyle/>
          <a:p>
            <a:pPr defTabSz="892175">
              <a:spcBef>
                <a:spcPts val="1200"/>
              </a:spcBef>
            </a:pPr>
            <a:r>
              <a:rPr lang="en-US" sz="2400" b="0" dirty="0" smtClean="0">
                <a:latin typeface="+mj-lt"/>
              </a:rPr>
              <a:t>The </a:t>
            </a:r>
            <a:r>
              <a:rPr lang="en-US" sz="2400" b="0" dirty="0">
                <a:latin typeface="+mj-lt"/>
              </a:rPr>
              <a:t>explicit and implicit arguments in the book  </a:t>
            </a:r>
          </a:p>
        </p:txBody>
      </p:sp>
    </p:spTree>
    <p:extLst>
      <p:ext uri="{BB962C8B-B14F-4D97-AF65-F5344CB8AC3E}">
        <p14:creationId xmlns:p14="http://schemas.microsoft.com/office/powerpoint/2010/main" val="2791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8059" y="63996"/>
            <a:ext cx="9503200" cy="880516"/>
          </a:xfrm>
          <a:solidFill>
            <a:schemeClr val="bg1"/>
          </a:solidFill>
        </p:spPr>
        <p:txBody>
          <a:bodyPr/>
          <a:lstStyle/>
          <a:p>
            <a:pPr algn="l"/>
            <a:r>
              <a:rPr lang="en-GB" sz="2800" b="0" dirty="0" smtClean="0">
                <a:latin typeface="+mj-lt"/>
              </a:rPr>
              <a:t>The added value of the present conference discussion</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sv-SE" dirty="0" smtClean="0"/>
              <a:t>Jón Torfi Jónasson  NERA TURKU 2020 </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5</a:t>
            </a:fld>
            <a:endParaRPr lang="en-US" dirty="0" smtClean="0"/>
          </a:p>
        </p:txBody>
      </p:sp>
      <p:sp>
        <p:nvSpPr>
          <p:cNvPr id="2" name="Rectangle 1"/>
          <p:cNvSpPr>
            <a:spLocks noChangeArrowheads="1"/>
          </p:cNvSpPr>
          <p:nvPr/>
        </p:nvSpPr>
        <p:spPr bwMode="auto">
          <a:xfrm>
            <a:off x="338059" y="944512"/>
            <a:ext cx="8855128" cy="1938992"/>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71450" indent="-171450">
              <a:buFont typeface="Arial" panose="020B0604020202020204" pitchFamily="34" charset="0"/>
              <a:buChar char="•"/>
            </a:pPr>
            <a:r>
              <a:rPr lang="en-GB" altLang="is-IS" sz="1200" dirty="0" smtClean="0">
                <a:latin typeface="+mn-lt"/>
                <a:ea typeface="Calibri" panose="020F0502020204030204" pitchFamily="34" charset="0"/>
              </a:rPr>
              <a:t>Ellen Saur, Britt Karin Utvær, Hans Petter Ulleberg, Lena Buseth	Rethinking inclusive policies, concepts and practices</a:t>
            </a:r>
          </a:p>
          <a:p>
            <a:pPr marL="171450" lvl="0" indent="-171450">
              <a:buFont typeface="Arial" panose="020B0604020202020204" pitchFamily="34" charset="0"/>
              <a:buChar char="•"/>
            </a:pPr>
            <a:endParaRPr lang="en-GB" altLang="is-IS" sz="1200" dirty="0" smtClean="0">
              <a:latin typeface="+mn-lt"/>
              <a:ea typeface="Calibri" panose="020F0502020204030204" pitchFamily="34" charset="0"/>
            </a:endParaRPr>
          </a:p>
          <a:p>
            <a:pPr marL="171450" indent="-171450">
              <a:buFont typeface="Arial" panose="020B0604020202020204" pitchFamily="34" charset="0"/>
              <a:buChar char="•"/>
            </a:pPr>
            <a:r>
              <a:rPr lang="en-GB" altLang="is-IS" sz="1200" dirty="0" smtClean="0">
                <a:latin typeface="+mn-lt"/>
                <a:ea typeface="Calibri" panose="020F0502020204030204" pitchFamily="34" charset="0"/>
              </a:rPr>
              <a:t>Britt Karin Utvær	The significance of the schools’ ethos</a:t>
            </a:r>
          </a:p>
          <a:p>
            <a:pPr marL="171450" lvl="0" indent="-171450">
              <a:buFont typeface="Arial" panose="020B0604020202020204" pitchFamily="34" charset="0"/>
              <a:buChar char="•"/>
            </a:pPr>
            <a:endParaRPr lang="en-GB" altLang="is-IS" sz="1200" dirty="0" smtClean="0">
              <a:latin typeface="+mn-lt"/>
              <a:ea typeface="Calibri" panose="020F0502020204030204" pitchFamily="34" charset="0"/>
            </a:endParaRPr>
          </a:p>
          <a:p>
            <a:pPr marL="171450" indent="-171450">
              <a:buFont typeface="Arial" panose="020B0604020202020204" pitchFamily="34" charset="0"/>
              <a:buChar char="•"/>
            </a:pPr>
            <a:r>
              <a:rPr lang="en-GB" altLang="is-IS" sz="1200" dirty="0" smtClean="0">
                <a:latin typeface="+mn-lt"/>
                <a:ea typeface="Calibri" panose="020F0502020204030204" pitchFamily="34" charset="0"/>
              </a:rPr>
              <a:t>Hans Petter Ulleberg	Learning Spaces - The physical design of schools and its impact on inclusion, relations and quality in education.</a:t>
            </a:r>
          </a:p>
          <a:p>
            <a:pPr marL="171450" lvl="0" indent="-171450">
              <a:buFont typeface="Arial" panose="020B0604020202020204" pitchFamily="34" charset="0"/>
              <a:buChar char="•"/>
            </a:pPr>
            <a:endParaRPr lang="en-GB" altLang="is-IS" sz="1200" dirty="0" smtClean="0">
              <a:latin typeface="+mn-lt"/>
              <a:ea typeface="Calibri" panose="020F0502020204030204" pitchFamily="34" charset="0"/>
            </a:endParaRPr>
          </a:p>
          <a:p>
            <a:pPr marL="171450" indent="-171450">
              <a:buFont typeface="Arial" panose="020B0604020202020204" pitchFamily="34" charset="0"/>
              <a:buChar char="•"/>
            </a:pPr>
            <a:r>
              <a:rPr lang="en-GB" altLang="is-IS" sz="1200" dirty="0" smtClean="0">
                <a:latin typeface="+mn-lt"/>
                <a:ea typeface="Calibri" panose="020F0502020204030204" pitchFamily="34" charset="0"/>
              </a:rPr>
              <a:t>Lena Buseth	Caring, a foundation for form teachers work in secondary upper school?</a:t>
            </a:r>
          </a:p>
          <a:p>
            <a:pPr marL="171450" lvl="0" indent="-171450">
              <a:buFont typeface="Arial" panose="020B0604020202020204" pitchFamily="34" charset="0"/>
              <a:buChar char="•"/>
            </a:pPr>
            <a:endParaRPr lang="en-GB" altLang="is-IS" sz="1200" dirty="0" smtClean="0">
              <a:latin typeface="+mn-lt"/>
              <a:ea typeface="Calibri" panose="020F0502020204030204" pitchFamily="34" charset="0"/>
            </a:endParaRPr>
          </a:p>
          <a:p>
            <a:pPr marL="171450" indent="-171450">
              <a:buFont typeface="Arial" panose="020B0604020202020204" pitchFamily="34" charset="0"/>
              <a:buChar char="•"/>
            </a:pPr>
            <a:r>
              <a:rPr lang="en-GB" altLang="is-IS" sz="1200" dirty="0" smtClean="0">
                <a:latin typeface="+mn-lt"/>
                <a:ea typeface="Calibri" panose="020F0502020204030204" pitchFamily="34" charset="0"/>
              </a:rPr>
              <a:t>Ellen Saur		Inclusive schools; policies, concepts and practises. The significance of the physical learning environment on well-being and education for students with cognitive and sensory challenges.</a:t>
            </a:r>
            <a:endParaRPr lang="en-GB" altLang="is-IS" sz="1200" dirty="0">
              <a:latin typeface="+mn-lt"/>
              <a:ea typeface="Calibri" panose="020F0502020204030204" pitchFamily="34" charset="0"/>
            </a:endParaRPr>
          </a:p>
        </p:txBody>
      </p:sp>
      <p:sp>
        <p:nvSpPr>
          <p:cNvPr id="6" name="Rectangle 5"/>
          <p:cNvSpPr>
            <a:spLocks noChangeArrowheads="1"/>
          </p:cNvSpPr>
          <p:nvPr/>
        </p:nvSpPr>
        <p:spPr bwMode="auto">
          <a:xfrm>
            <a:off x="-1" y="2996968"/>
            <a:ext cx="10177463" cy="4247317"/>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71450" indent="-171450">
              <a:buFont typeface="Arial" panose="020B0604020202020204" pitchFamily="34" charset="0"/>
              <a:buChar char="•"/>
            </a:pPr>
            <a:r>
              <a:rPr lang="en-GB" altLang="is-IS" dirty="0" smtClean="0">
                <a:latin typeface="+mn-lt"/>
                <a:ea typeface="Calibri" panose="020F0502020204030204" pitchFamily="34" charset="0"/>
              </a:rPr>
              <a:t>I find </a:t>
            </a:r>
            <a:r>
              <a:rPr lang="en-US" altLang="is-IS" dirty="0" smtClean="0">
                <a:latin typeface="+mn-lt"/>
                <a:ea typeface="Calibri" panose="020F0502020204030204" pitchFamily="34" charset="0"/>
              </a:rPr>
              <a:t>much </a:t>
            </a:r>
            <a:r>
              <a:rPr lang="en-US" altLang="is-IS" dirty="0">
                <a:latin typeface="+mn-lt"/>
                <a:ea typeface="Calibri" panose="020F0502020204030204" pitchFamily="34" charset="0"/>
              </a:rPr>
              <a:t>of material here </a:t>
            </a:r>
            <a:r>
              <a:rPr lang="en-GB" altLang="is-IS" dirty="0" smtClean="0">
                <a:latin typeface="+mn-lt"/>
                <a:ea typeface="Calibri" panose="020F0502020204030204" pitchFamily="34" charset="0"/>
              </a:rPr>
              <a:t>of primary importance when considering the quality of upper secondary – or </a:t>
            </a:r>
            <a:r>
              <a:rPr lang="en-GB" altLang="is-IS" dirty="0" err="1" smtClean="0">
                <a:latin typeface="+mn-lt"/>
                <a:ea typeface="Calibri" panose="020F0502020204030204" pitchFamily="34" charset="0"/>
              </a:rPr>
              <a:t>videregående</a:t>
            </a:r>
            <a:r>
              <a:rPr lang="en-GB" altLang="is-IS" dirty="0" smtClean="0">
                <a:latin typeface="+mn-lt"/>
                <a:ea typeface="Calibri" panose="020F0502020204030204" pitchFamily="34" charset="0"/>
              </a:rPr>
              <a:t> </a:t>
            </a:r>
            <a:r>
              <a:rPr lang="en-GB" altLang="is-IS" dirty="0" err="1" smtClean="0">
                <a:latin typeface="+mn-lt"/>
                <a:ea typeface="Calibri" panose="020F0502020204030204" pitchFamily="34" charset="0"/>
              </a:rPr>
              <a:t>utdanning</a:t>
            </a:r>
            <a:r>
              <a:rPr lang="en-GB" altLang="is-IS" dirty="0" smtClean="0">
                <a:latin typeface="+mn-lt"/>
                <a:ea typeface="Calibri" panose="020F0502020204030204" pitchFamily="34" charset="0"/>
              </a:rPr>
              <a:t>.</a:t>
            </a:r>
          </a:p>
          <a:p>
            <a:pPr marL="171450" indent="-171450">
              <a:buFont typeface="Arial" panose="020B0604020202020204" pitchFamily="34" charset="0"/>
              <a:buChar char="•"/>
            </a:pPr>
            <a:r>
              <a:rPr lang="en-GB" altLang="is-IS" dirty="0" smtClean="0">
                <a:latin typeface="+mn-lt"/>
                <a:ea typeface="Calibri" panose="020F0502020204030204" pitchFamily="34" charset="0"/>
              </a:rPr>
              <a:t>A substantial number of important concepts within the wellbeing arena are carefully discussed and placed into context. </a:t>
            </a:r>
          </a:p>
          <a:p>
            <a:pPr marL="171450" indent="-171450">
              <a:buFont typeface="Arial" panose="020B0604020202020204" pitchFamily="34" charset="0"/>
              <a:buChar char="•"/>
            </a:pPr>
            <a:endParaRPr lang="en-GB" altLang="is-IS" dirty="0">
              <a:latin typeface="+mn-lt"/>
              <a:ea typeface="Calibri" panose="020F0502020204030204" pitchFamily="34" charset="0"/>
            </a:endParaRPr>
          </a:p>
          <a:p>
            <a:r>
              <a:rPr lang="en-GB" altLang="is-IS" dirty="0" smtClean="0">
                <a:latin typeface="+mn-lt"/>
                <a:ea typeface="Calibri" panose="020F0502020204030204" pitchFamily="34" charset="0"/>
              </a:rPr>
              <a:t>Still two primary but closely related questions are at the top of my mind.</a:t>
            </a:r>
          </a:p>
          <a:p>
            <a:endParaRPr lang="en-GB" altLang="is-IS" dirty="0" smtClean="0">
              <a:latin typeface="+mn-lt"/>
              <a:ea typeface="Calibri" panose="020F0502020204030204" pitchFamily="34" charset="0"/>
            </a:endParaRPr>
          </a:p>
          <a:p>
            <a:r>
              <a:rPr lang="en-GB" altLang="is-IS" dirty="0" smtClean="0">
                <a:latin typeface="+mn-lt"/>
                <a:ea typeface="Calibri" panose="020F0502020204030204" pitchFamily="34" charset="0"/>
              </a:rPr>
              <a:t>1. Are these issues or concerns that only need to be taken into account, while striving to reach some higher goals (such as those defined by the traditional subjects or vocational competencies)? Are they simply well intended or expedient in order to reach these goals. In other words, are we considering the optimum conditions for achieving the same traditional goals as before or are we striving towards new goals?	 Is the definition of quality being substantially shifted?</a:t>
            </a:r>
          </a:p>
          <a:p>
            <a:pPr marL="171450" indent="-171450">
              <a:buFont typeface="Arial" panose="020B0604020202020204" pitchFamily="34" charset="0"/>
              <a:buChar char="•"/>
            </a:pPr>
            <a:endParaRPr lang="en-GB" altLang="is-IS" dirty="0" smtClean="0">
              <a:latin typeface="+mn-lt"/>
              <a:ea typeface="Calibri" panose="020F0502020204030204" pitchFamily="34" charset="0"/>
            </a:endParaRPr>
          </a:p>
          <a:p>
            <a:r>
              <a:rPr lang="en-GB" altLang="is-IS" dirty="0" smtClean="0">
                <a:latin typeface="+mn-lt"/>
                <a:ea typeface="Calibri" panose="020F0502020204030204" pitchFamily="34" charset="0"/>
              </a:rPr>
              <a:t>2. What is the definition of the character of education that one should have in mind while thinking about the concerns expressed here? </a:t>
            </a:r>
            <a:endParaRPr lang="en-GB" altLang="is-IS" dirty="0">
              <a:latin typeface="+mn-lt"/>
              <a:ea typeface="Calibri" panose="020F0502020204030204" pitchFamily="34" charset="0"/>
            </a:endParaRPr>
          </a:p>
        </p:txBody>
      </p:sp>
    </p:spTree>
    <p:extLst>
      <p:ext uri="{BB962C8B-B14F-4D97-AF65-F5344CB8AC3E}">
        <p14:creationId xmlns:p14="http://schemas.microsoft.com/office/powerpoint/2010/main" val="2059663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sv-SE" dirty="0" smtClean="0"/>
              <a:t>Jón Torfi Jónasson  NERA TURKU 2020 </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6</a:t>
            </a:fld>
            <a:endParaRPr lang="en-US" dirty="0" smtClean="0"/>
          </a:p>
        </p:txBody>
      </p:sp>
      <p:sp>
        <p:nvSpPr>
          <p:cNvPr id="8" name="Rectangle 2"/>
          <p:cNvSpPr txBox="1">
            <a:spLocks/>
          </p:cNvSpPr>
          <p:nvPr/>
        </p:nvSpPr>
        <p:spPr bwMode="auto">
          <a:xfrm>
            <a:off x="1488331" y="1144116"/>
            <a:ext cx="7128793" cy="446449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514350" indent="-514350" defTabSz="892175">
              <a:spcBef>
                <a:spcPts val="1200"/>
              </a:spcBef>
              <a:buAutoNum type="romanUcPeriod"/>
            </a:pPr>
            <a:endParaRPr lang="en-US" sz="2000" dirty="0" smtClean="0">
              <a:latin typeface="+mn-lt"/>
            </a:endParaRPr>
          </a:p>
          <a:p>
            <a:pPr defTabSz="892175">
              <a:spcBef>
                <a:spcPts val="1200"/>
              </a:spcBef>
            </a:pPr>
            <a:r>
              <a:rPr lang="en-US" sz="2400" dirty="0" smtClean="0">
                <a:latin typeface="+mn-lt"/>
              </a:rPr>
              <a:t>It is still a question of who appropriates or owns the discussion and on what grounds.</a:t>
            </a:r>
          </a:p>
          <a:p>
            <a:pPr defTabSz="892175">
              <a:spcBef>
                <a:spcPts val="1200"/>
              </a:spcBef>
            </a:pPr>
            <a:endParaRPr lang="en-US" sz="2400" dirty="0">
              <a:latin typeface="+mn-lt"/>
            </a:endParaRPr>
          </a:p>
          <a:p>
            <a:pPr defTabSz="892175">
              <a:spcBef>
                <a:spcPts val="1200"/>
              </a:spcBef>
            </a:pPr>
            <a:r>
              <a:rPr lang="en-US" sz="2400" dirty="0" smtClean="0">
                <a:latin typeface="+mn-lt"/>
              </a:rPr>
              <a:t>I am convinced that this research group, focusing on quality,  is on an interesting and very important track? It is still of paramount importance to consider, exactly which track it is, or how it is defined.</a:t>
            </a:r>
          </a:p>
          <a:p>
            <a:pPr defTabSz="892175">
              <a:spcBef>
                <a:spcPts val="1200"/>
              </a:spcBef>
            </a:pPr>
            <a:endParaRPr lang="en-US" sz="2000" dirty="0">
              <a:latin typeface="+mn-lt"/>
            </a:endParaRPr>
          </a:p>
        </p:txBody>
      </p:sp>
      <p:sp>
        <p:nvSpPr>
          <p:cNvPr id="7" name="Rectangle 2"/>
          <p:cNvSpPr>
            <a:spLocks noGrp="1"/>
          </p:cNvSpPr>
          <p:nvPr>
            <p:ph type="title"/>
          </p:nvPr>
        </p:nvSpPr>
        <p:spPr>
          <a:xfrm>
            <a:off x="0" y="0"/>
            <a:ext cx="10155767" cy="938105"/>
          </a:xfrm>
          <a:gradFill>
            <a:gsLst>
              <a:gs pos="0">
                <a:srgbClr val="BCB532"/>
              </a:gs>
              <a:gs pos="100000">
                <a:schemeClr val="bg2">
                  <a:lumMod val="75000"/>
                  <a:tint val="23500"/>
                  <a:satMod val="160000"/>
                </a:schemeClr>
              </a:gs>
            </a:gsLst>
            <a:lin ang="0" scaled="0"/>
          </a:gradFill>
        </p:spPr>
        <p:txBody>
          <a:bodyPr/>
          <a:lstStyle/>
          <a:p>
            <a:pPr defTabSz="892175">
              <a:spcBef>
                <a:spcPts val="1200"/>
              </a:spcBef>
            </a:pPr>
            <a:r>
              <a:rPr lang="en-US" sz="2400" b="0" dirty="0" smtClean="0">
                <a:latin typeface="+mj-lt"/>
              </a:rPr>
              <a:t>The </a:t>
            </a:r>
            <a:r>
              <a:rPr lang="en-US" sz="2400" b="0" dirty="0">
                <a:latin typeface="+mj-lt"/>
              </a:rPr>
              <a:t>challenge of not loosing sight of the fundamental discourse on education – returning to quality</a:t>
            </a:r>
          </a:p>
        </p:txBody>
      </p:sp>
    </p:spTree>
    <p:extLst>
      <p:ext uri="{BB962C8B-B14F-4D97-AF65-F5344CB8AC3E}">
        <p14:creationId xmlns:p14="http://schemas.microsoft.com/office/powerpoint/2010/main" val="121534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jtj\Pictures\2014 Torfajökull 20-9-2104\IMG_5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8" y="0"/>
            <a:ext cx="5499994" cy="412499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tj\Pictures\2014 Torfajökull 20-9-2104\IMG_6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7066" y="2823303"/>
            <a:ext cx="6389548" cy="479352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sv-SE" dirty="0" smtClean="0"/>
              <a:t>Jón Torfi Jónasson  NERA TURKU 2020 </a:t>
            </a:r>
            <a:endParaRPr lang="is-IS" dirty="0"/>
          </a:p>
        </p:txBody>
      </p:sp>
      <p:sp>
        <p:nvSpPr>
          <p:cNvPr id="5" name="Title 1"/>
          <p:cNvSpPr>
            <a:spLocks noGrp="1"/>
          </p:cNvSpPr>
          <p:nvPr>
            <p:ph type="title"/>
          </p:nvPr>
        </p:nvSpPr>
        <p:spPr>
          <a:xfrm>
            <a:off x="6679001" y="929292"/>
            <a:ext cx="2848042" cy="1259519"/>
          </a:xfrm>
        </p:spPr>
        <p:txBody>
          <a:bodyPr/>
          <a:lstStyle/>
          <a:p>
            <a:r>
              <a:rPr lang="is-IS" sz="3110" dirty="0" err="1" smtClean="0">
                <a:cs typeface="Arial" charset="0"/>
              </a:rPr>
              <a:t>Thanks</a:t>
            </a:r>
            <a:endParaRPr lang="is-IS" sz="3110" dirty="0">
              <a:cs typeface="Arial" charset="0"/>
            </a:endParaRPr>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7</a:t>
            </a:fld>
            <a:endParaRPr lang="en-US" dirty="0"/>
          </a:p>
        </p:txBody>
      </p:sp>
    </p:spTree>
    <p:extLst>
      <p:ext uri="{BB962C8B-B14F-4D97-AF65-F5344CB8AC3E}">
        <p14:creationId xmlns:p14="http://schemas.microsoft.com/office/powerpoint/2010/main" val="163791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8CE276FAD1B9458D95D5C58BF30BBE" ma:contentTypeVersion="13" ma:contentTypeDescription="Create a new document." ma:contentTypeScope="" ma:versionID="c93da7f5f82aeb1e710e12a3dfbc6c62">
  <xsd:schema xmlns:xsd="http://www.w3.org/2001/XMLSchema" xmlns:xs="http://www.w3.org/2001/XMLSchema" xmlns:p="http://schemas.microsoft.com/office/2006/metadata/properties" xmlns:ns3="f7793a5e-b85b-4490-9cb5-1bbed60b8f28" xmlns:ns4="299f563c-b5a7-42b7-997e-1237181322ca" targetNamespace="http://schemas.microsoft.com/office/2006/metadata/properties" ma:root="true" ma:fieldsID="ba98fbddf4e2f1e3c621eff2ec0bef27" ns3:_="" ns4:_="">
    <xsd:import namespace="f7793a5e-b85b-4490-9cb5-1bbed60b8f28"/>
    <xsd:import namespace="299f563c-b5a7-42b7-997e-1237181322ca"/>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93a5e-b85b-4490-9cb5-1bbed60b8f28"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9f563c-b5a7-42b7-997e-1237181322c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0536F2-ABDA-4BB6-B7CB-15CD6291C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93a5e-b85b-4490-9cb5-1bbed60b8f28"/>
    <ds:schemaRef ds:uri="299f563c-b5a7-42b7-997e-123718132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6443B4-C736-463D-BC27-B2479123167B}">
  <ds:schemaRefs>
    <ds:schemaRef ds:uri="http://schemas.microsoft.com/sharepoint/v3/contenttype/forms"/>
  </ds:schemaRefs>
</ds:datastoreItem>
</file>

<file path=customXml/itemProps3.xml><?xml version="1.0" encoding="utf-8"?>
<ds:datastoreItem xmlns:ds="http://schemas.openxmlformats.org/officeDocument/2006/customXml" ds:itemID="{0ACC4A29-97CA-4D51-98AE-2C70EF22DC21}">
  <ds:schemaRefs>
    <ds:schemaRef ds:uri="http://purl.org/dc/elements/1.1/"/>
    <ds:schemaRef ds:uri="http://schemas.microsoft.com/office/2006/metadata/properties"/>
    <ds:schemaRef ds:uri="299f563c-b5a7-42b7-997e-1237181322ca"/>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7793a5e-b85b-4490-9cb5-1bbed60b8f2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43761</TotalTime>
  <Words>702</Words>
  <Application>Microsoft Office PowerPoint</Application>
  <PresentationFormat>Custom</PresentationFormat>
  <Paragraphs>89</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ＭＳ Ｐゴシック</vt:lpstr>
      <vt:lpstr>Arial</vt:lpstr>
      <vt:lpstr>Calibri</vt:lpstr>
      <vt:lpstr>Frutiger LT Std 55 Roman</vt:lpstr>
      <vt:lpstr>1_Office Theme</vt:lpstr>
      <vt:lpstr>NERA 2020 Rethinking the futures of education in the Nordic countries University of Turku 4.3-6.3.2020</vt:lpstr>
      <vt:lpstr>It is  about educational quality – the complexity of its character</vt:lpstr>
      <vt:lpstr>The international well-being (caring, inclusion, challenges) discussion </vt:lpstr>
      <vt:lpstr>The explicit and implicit arguments in the book  </vt:lpstr>
      <vt:lpstr>The added value of the present conference discussion</vt:lpstr>
      <vt:lpstr>The challenge of not loosing sight of the fundamental discourse on education – returning to quality</vt:lpstr>
      <vt:lpstr>Thanks</vt:lpstr>
    </vt:vector>
  </TitlesOfParts>
  <Company>Espur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Örn Guðbjartsson</dc:creator>
  <cp:lastModifiedBy>jtj</cp:lastModifiedBy>
  <cp:revision>1265</cp:revision>
  <cp:lastPrinted>2020-03-02T22:39:27Z</cp:lastPrinted>
  <dcterms:created xsi:type="dcterms:W3CDTF">2010-06-28T14:25:40Z</dcterms:created>
  <dcterms:modified xsi:type="dcterms:W3CDTF">2020-03-06T14:00:07Z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0x010100F98CE276FAD1B9458D95D5C58BF30BBE</vt:lpwstr>
  </property>
</Properties>
</file>