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Lst>
  <p:notesMasterIdLst>
    <p:notesMasterId r:id="rId37"/>
  </p:notesMasterIdLst>
  <p:handoutMasterIdLst>
    <p:handoutMasterId r:id="rId38"/>
  </p:handoutMasterIdLst>
  <p:sldIdLst>
    <p:sldId id="610" r:id="rId5"/>
    <p:sldId id="739" r:id="rId6"/>
    <p:sldId id="744" r:id="rId7"/>
    <p:sldId id="736" r:id="rId8"/>
    <p:sldId id="737" r:id="rId9"/>
    <p:sldId id="741" r:id="rId10"/>
    <p:sldId id="743" r:id="rId11"/>
    <p:sldId id="738" r:id="rId12"/>
    <p:sldId id="745" r:id="rId13"/>
    <p:sldId id="742" r:id="rId14"/>
    <p:sldId id="725" r:id="rId15"/>
    <p:sldId id="658" r:id="rId16"/>
    <p:sldId id="710" r:id="rId17"/>
    <p:sldId id="706" r:id="rId18"/>
    <p:sldId id="728" r:id="rId19"/>
    <p:sldId id="727" r:id="rId20"/>
    <p:sldId id="734" r:id="rId21"/>
    <p:sldId id="691" r:id="rId22"/>
    <p:sldId id="714" r:id="rId23"/>
    <p:sldId id="721" r:id="rId24"/>
    <p:sldId id="731" r:id="rId25"/>
    <p:sldId id="719" r:id="rId26"/>
    <p:sldId id="716" r:id="rId27"/>
    <p:sldId id="735" r:id="rId28"/>
    <p:sldId id="708" r:id="rId29"/>
    <p:sldId id="715" r:id="rId30"/>
    <p:sldId id="733" r:id="rId31"/>
    <p:sldId id="722" r:id="rId32"/>
    <p:sldId id="730" r:id="rId33"/>
    <p:sldId id="723" r:id="rId34"/>
    <p:sldId id="732" r:id="rId35"/>
    <p:sldId id="632" r:id="rId36"/>
  </p:sldIdLst>
  <p:sldSz cx="9144000" cy="6858000" type="screen4x3"/>
  <p:notesSz cx="6858000" cy="994568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159" algn="l" rtl="0" fontAlgn="base">
      <a:spcBef>
        <a:spcPct val="0"/>
      </a:spcBef>
      <a:spcAft>
        <a:spcPct val="0"/>
      </a:spcAft>
      <a:defRPr kern="1200">
        <a:solidFill>
          <a:schemeClr val="tx1"/>
        </a:solidFill>
        <a:latin typeface="Arial" charset="0"/>
        <a:ea typeface="+mn-ea"/>
        <a:cs typeface="+mn-cs"/>
      </a:defRPr>
    </a:lvl2pPr>
    <a:lvl3pPr marL="914318" algn="l" rtl="0" fontAlgn="base">
      <a:spcBef>
        <a:spcPct val="0"/>
      </a:spcBef>
      <a:spcAft>
        <a:spcPct val="0"/>
      </a:spcAft>
      <a:defRPr kern="1200">
        <a:solidFill>
          <a:schemeClr val="tx1"/>
        </a:solidFill>
        <a:latin typeface="Arial" charset="0"/>
        <a:ea typeface="+mn-ea"/>
        <a:cs typeface="+mn-cs"/>
      </a:defRPr>
    </a:lvl3pPr>
    <a:lvl4pPr marL="1371477" algn="l" rtl="0" fontAlgn="base">
      <a:spcBef>
        <a:spcPct val="0"/>
      </a:spcBef>
      <a:spcAft>
        <a:spcPct val="0"/>
      </a:spcAft>
      <a:defRPr kern="1200">
        <a:solidFill>
          <a:schemeClr val="tx1"/>
        </a:solidFill>
        <a:latin typeface="Arial" charset="0"/>
        <a:ea typeface="+mn-ea"/>
        <a:cs typeface="+mn-cs"/>
      </a:defRPr>
    </a:lvl4pPr>
    <a:lvl5pPr marL="1828636" algn="l" rtl="0" fontAlgn="base">
      <a:spcBef>
        <a:spcPct val="0"/>
      </a:spcBef>
      <a:spcAft>
        <a:spcPct val="0"/>
      </a:spcAft>
      <a:defRPr kern="1200">
        <a:solidFill>
          <a:schemeClr val="tx1"/>
        </a:solidFill>
        <a:latin typeface="Arial" charset="0"/>
        <a:ea typeface="+mn-ea"/>
        <a:cs typeface="+mn-cs"/>
      </a:defRPr>
    </a:lvl5pPr>
    <a:lvl6pPr marL="2285795" algn="l" defTabSz="914318" rtl="0" eaLnBrk="1" latinLnBrk="0" hangingPunct="1">
      <a:defRPr kern="1200">
        <a:solidFill>
          <a:schemeClr val="tx1"/>
        </a:solidFill>
        <a:latin typeface="Arial" charset="0"/>
        <a:ea typeface="+mn-ea"/>
        <a:cs typeface="+mn-cs"/>
      </a:defRPr>
    </a:lvl6pPr>
    <a:lvl7pPr marL="2742954" algn="l" defTabSz="914318" rtl="0" eaLnBrk="1" latinLnBrk="0" hangingPunct="1">
      <a:defRPr kern="1200">
        <a:solidFill>
          <a:schemeClr val="tx1"/>
        </a:solidFill>
        <a:latin typeface="Arial" charset="0"/>
        <a:ea typeface="+mn-ea"/>
        <a:cs typeface="+mn-cs"/>
      </a:defRPr>
    </a:lvl7pPr>
    <a:lvl8pPr marL="3200113" algn="l" defTabSz="914318" rtl="0" eaLnBrk="1" latinLnBrk="0" hangingPunct="1">
      <a:defRPr kern="1200">
        <a:solidFill>
          <a:schemeClr val="tx1"/>
        </a:solidFill>
        <a:latin typeface="Arial" charset="0"/>
        <a:ea typeface="+mn-ea"/>
        <a:cs typeface="+mn-cs"/>
      </a:defRPr>
    </a:lvl8pPr>
    <a:lvl9pPr marL="3657272" algn="l" defTabSz="914318"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2C"/>
    <a:srgbClr val="006C31"/>
    <a:srgbClr val="6E2E2C"/>
    <a:srgbClr val="AC0000"/>
    <a:srgbClr val="F1CE6D"/>
    <a:srgbClr val="BCB532"/>
    <a:srgbClr val="40C610"/>
    <a:srgbClr val="9F053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ðal stíll 2 - Áhersla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29" autoAdjust="0"/>
    <p:restoredTop sz="94643" autoAdjust="0"/>
  </p:normalViewPr>
  <p:slideViewPr>
    <p:cSldViewPr>
      <p:cViewPr varScale="1">
        <p:scale>
          <a:sx n="105" d="100"/>
          <a:sy n="105" d="100"/>
        </p:scale>
        <p:origin x="1338"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1"/>
            <a:ext cx="2971800" cy="497285"/>
          </a:xfrm>
          <a:prstGeom prst="rect">
            <a:avLst/>
          </a:prstGeom>
        </p:spPr>
        <p:txBody>
          <a:bodyPr vert="horz" lIns="92495" tIns="46247" rIns="92495" bIns="46247" rtlCol="0"/>
          <a:lstStyle>
            <a:lvl1pPr algn="l">
              <a:defRPr sz="1200"/>
            </a:lvl1pPr>
          </a:lstStyle>
          <a:p>
            <a:endParaRPr lang="is-IS"/>
          </a:p>
        </p:txBody>
      </p:sp>
      <p:sp>
        <p:nvSpPr>
          <p:cNvPr id="3" name="Dagsetningarstaðgengill 2"/>
          <p:cNvSpPr>
            <a:spLocks noGrp="1"/>
          </p:cNvSpPr>
          <p:nvPr>
            <p:ph type="dt" sz="quarter" idx="1"/>
          </p:nvPr>
        </p:nvSpPr>
        <p:spPr>
          <a:xfrm>
            <a:off x="3884614" y="1"/>
            <a:ext cx="2971800" cy="497285"/>
          </a:xfrm>
          <a:prstGeom prst="rect">
            <a:avLst/>
          </a:prstGeom>
        </p:spPr>
        <p:txBody>
          <a:bodyPr vert="horz" lIns="92495" tIns="46247" rIns="92495" bIns="46247" rtlCol="0"/>
          <a:lstStyle>
            <a:lvl1pPr algn="r">
              <a:defRPr sz="1200"/>
            </a:lvl1pPr>
          </a:lstStyle>
          <a:p>
            <a:fld id="{3421CC49-D992-48B5-B839-7C9C7F4F10B3}" type="datetimeFigureOut">
              <a:rPr lang="is-IS" smtClean="0"/>
              <a:pPr/>
              <a:t>18.11.2020</a:t>
            </a:fld>
            <a:endParaRPr lang="is-IS"/>
          </a:p>
        </p:txBody>
      </p:sp>
      <p:sp>
        <p:nvSpPr>
          <p:cNvPr id="4" name="Síðufótarstaðgengill 3"/>
          <p:cNvSpPr>
            <a:spLocks noGrp="1"/>
          </p:cNvSpPr>
          <p:nvPr>
            <p:ph type="ftr" sz="quarter" idx="2"/>
          </p:nvPr>
        </p:nvSpPr>
        <p:spPr>
          <a:xfrm>
            <a:off x="0" y="9446678"/>
            <a:ext cx="2971800" cy="497285"/>
          </a:xfrm>
          <a:prstGeom prst="rect">
            <a:avLst/>
          </a:prstGeom>
        </p:spPr>
        <p:txBody>
          <a:bodyPr vert="horz" lIns="92495" tIns="46247" rIns="92495" bIns="46247" rtlCol="0" anchor="b"/>
          <a:lstStyle>
            <a:lvl1pPr algn="l">
              <a:defRPr sz="1200"/>
            </a:lvl1pPr>
          </a:lstStyle>
          <a:p>
            <a:endParaRPr lang="is-IS"/>
          </a:p>
        </p:txBody>
      </p:sp>
      <p:sp>
        <p:nvSpPr>
          <p:cNvPr id="5" name="Skyggnunúmersstaðgengill 4"/>
          <p:cNvSpPr>
            <a:spLocks noGrp="1"/>
          </p:cNvSpPr>
          <p:nvPr>
            <p:ph type="sldNum" sz="quarter" idx="3"/>
          </p:nvPr>
        </p:nvSpPr>
        <p:spPr>
          <a:xfrm>
            <a:off x="3884614" y="9446678"/>
            <a:ext cx="2971800" cy="497285"/>
          </a:xfrm>
          <a:prstGeom prst="rect">
            <a:avLst/>
          </a:prstGeom>
        </p:spPr>
        <p:txBody>
          <a:bodyPr vert="horz" lIns="92495" tIns="46247" rIns="92495" bIns="46247" rtlCol="0" anchor="b"/>
          <a:lstStyle>
            <a:lvl1pPr algn="r">
              <a:defRPr sz="1200"/>
            </a:lvl1pPr>
          </a:lstStyle>
          <a:p>
            <a:fld id="{E5BA73BE-1A98-4E19-80B8-7BEFC2F99F77}" type="slidenum">
              <a:rPr lang="is-IS" smtClean="0"/>
              <a:pPr/>
              <a:t>‹#›</a:t>
            </a:fld>
            <a:endParaRPr lang="is-IS"/>
          </a:p>
        </p:txBody>
      </p:sp>
    </p:spTree>
    <p:extLst>
      <p:ext uri="{BB962C8B-B14F-4D97-AF65-F5344CB8AC3E}">
        <p14:creationId xmlns:p14="http://schemas.microsoft.com/office/powerpoint/2010/main" val="2722476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1"/>
            <a:ext cx="2971800" cy="497285"/>
          </a:xfrm>
          <a:prstGeom prst="rect">
            <a:avLst/>
          </a:prstGeom>
        </p:spPr>
        <p:txBody>
          <a:bodyPr vert="horz" lIns="92495" tIns="46247" rIns="92495" bIns="46247" rtlCol="0"/>
          <a:lstStyle>
            <a:lvl1pPr algn="l">
              <a:defRPr sz="1200">
                <a:latin typeface="Arial" pitchFamily="34" charset="0"/>
              </a:defRPr>
            </a:lvl1pPr>
          </a:lstStyle>
          <a:p>
            <a:pPr>
              <a:defRPr/>
            </a:pPr>
            <a:endParaRPr lang="is-IS"/>
          </a:p>
        </p:txBody>
      </p:sp>
      <p:sp>
        <p:nvSpPr>
          <p:cNvPr id="3" name="Dagsetningarstaðgengill 2"/>
          <p:cNvSpPr>
            <a:spLocks noGrp="1"/>
          </p:cNvSpPr>
          <p:nvPr>
            <p:ph type="dt" idx="1"/>
          </p:nvPr>
        </p:nvSpPr>
        <p:spPr>
          <a:xfrm>
            <a:off x="3884614" y="1"/>
            <a:ext cx="2971800" cy="497285"/>
          </a:xfrm>
          <a:prstGeom prst="rect">
            <a:avLst/>
          </a:prstGeom>
        </p:spPr>
        <p:txBody>
          <a:bodyPr vert="horz" lIns="92495" tIns="46247" rIns="92495" bIns="46247" rtlCol="0"/>
          <a:lstStyle>
            <a:lvl1pPr algn="r">
              <a:defRPr sz="1200">
                <a:latin typeface="Arial" pitchFamily="34" charset="0"/>
              </a:defRPr>
            </a:lvl1pPr>
          </a:lstStyle>
          <a:p>
            <a:pPr>
              <a:defRPr/>
            </a:pPr>
            <a:fld id="{50031ED1-DF09-4912-9433-D19082DBBD94}" type="datetimeFigureOut">
              <a:rPr lang="is-IS"/>
              <a:pPr>
                <a:defRPr/>
              </a:pPr>
              <a:t>18.11.2020</a:t>
            </a:fld>
            <a:endParaRPr lang="is-IS"/>
          </a:p>
        </p:txBody>
      </p:sp>
      <p:sp>
        <p:nvSpPr>
          <p:cNvPr id="4" name="Skyggnumyndastaðgengill 3"/>
          <p:cNvSpPr>
            <a:spLocks noGrp="1" noRot="1" noChangeAspect="1"/>
          </p:cNvSpPr>
          <p:nvPr>
            <p:ph type="sldImg" idx="2"/>
          </p:nvPr>
        </p:nvSpPr>
        <p:spPr>
          <a:xfrm>
            <a:off x="942975" y="746125"/>
            <a:ext cx="4973638" cy="3729038"/>
          </a:xfrm>
          <a:prstGeom prst="rect">
            <a:avLst/>
          </a:prstGeom>
          <a:noFill/>
          <a:ln w="12700">
            <a:solidFill>
              <a:prstClr val="black"/>
            </a:solidFill>
          </a:ln>
        </p:spPr>
        <p:txBody>
          <a:bodyPr vert="horz" lIns="92495" tIns="46247" rIns="92495" bIns="46247" rtlCol="0" anchor="ctr"/>
          <a:lstStyle/>
          <a:p>
            <a:pPr lvl="0"/>
            <a:endParaRPr lang="is-IS" noProof="0"/>
          </a:p>
        </p:txBody>
      </p:sp>
      <p:sp>
        <p:nvSpPr>
          <p:cNvPr id="5" name="Minnispunktastaðgengill 4"/>
          <p:cNvSpPr>
            <a:spLocks noGrp="1"/>
          </p:cNvSpPr>
          <p:nvPr>
            <p:ph type="body" sz="quarter" idx="3"/>
          </p:nvPr>
        </p:nvSpPr>
        <p:spPr>
          <a:xfrm>
            <a:off x="685801" y="4724203"/>
            <a:ext cx="5486400" cy="4475560"/>
          </a:xfrm>
          <a:prstGeom prst="rect">
            <a:avLst/>
          </a:prstGeom>
        </p:spPr>
        <p:txBody>
          <a:bodyPr vert="horz" lIns="92495" tIns="46247" rIns="92495" bIns="46247" rtlCol="0">
            <a:normAutofit/>
          </a:bodyPr>
          <a:lstStyle/>
          <a:p>
            <a:pPr lvl="0"/>
            <a:r>
              <a:rPr lang="is-IS" noProof="0" smtClean="0"/>
              <a:t>Smelltu til að breyta stílum aðaltexta</a:t>
            </a:r>
          </a:p>
          <a:p>
            <a:pPr lvl="1"/>
            <a:r>
              <a:rPr lang="is-IS" noProof="0" smtClean="0"/>
              <a:t>Annað stig</a:t>
            </a:r>
          </a:p>
          <a:p>
            <a:pPr lvl="2"/>
            <a:r>
              <a:rPr lang="is-IS" noProof="0" smtClean="0"/>
              <a:t>Þriðja stig</a:t>
            </a:r>
          </a:p>
          <a:p>
            <a:pPr lvl="3"/>
            <a:r>
              <a:rPr lang="is-IS" noProof="0" smtClean="0"/>
              <a:t>Fjórða stig</a:t>
            </a:r>
          </a:p>
          <a:p>
            <a:pPr lvl="4"/>
            <a:r>
              <a:rPr lang="is-IS" noProof="0" smtClean="0"/>
              <a:t>Fimmta stig</a:t>
            </a:r>
            <a:endParaRPr lang="is-IS" noProof="0"/>
          </a:p>
        </p:txBody>
      </p:sp>
      <p:sp>
        <p:nvSpPr>
          <p:cNvPr id="6" name="Síðufótarstaðgengill 5"/>
          <p:cNvSpPr>
            <a:spLocks noGrp="1"/>
          </p:cNvSpPr>
          <p:nvPr>
            <p:ph type="ftr" sz="quarter" idx="4"/>
          </p:nvPr>
        </p:nvSpPr>
        <p:spPr>
          <a:xfrm>
            <a:off x="0" y="9446678"/>
            <a:ext cx="2971800" cy="497285"/>
          </a:xfrm>
          <a:prstGeom prst="rect">
            <a:avLst/>
          </a:prstGeom>
        </p:spPr>
        <p:txBody>
          <a:bodyPr vert="horz" lIns="92495" tIns="46247" rIns="92495" bIns="46247" rtlCol="0" anchor="b"/>
          <a:lstStyle>
            <a:lvl1pPr algn="l">
              <a:defRPr sz="1200">
                <a:latin typeface="Arial" pitchFamily="34" charset="0"/>
              </a:defRPr>
            </a:lvl1pPr>
          </a:lstStyle>
          <a:p>
            <a:pPr>
              <a:defRPr/>
            </a:pPr>
            <a:endParaRPr lang="is-IS"/>
          </a:p>
        </p:txBody>
      </p:sp>
      <p:sp>
        <p:nvSpPr>
          <p:cNvPr id="7" name="Skyggnunúmersstaðgengill 6"/>
          <p:cNvSpPr>
            <a:spLocks noGrp="1"/>
          </p:cNvSpPr>
          <p:nvPr>
            <p:ph type="sldNum" sz="quarter" idx="5"/>
          </p:nvPr>
        </p:nvSpPr>
        <p:spPr>
          <a:xfrm>
            <a:off x="3884614" y="9446678"/>
            <a:ext cx="2971800" cy="497285"/>
          </a:xfrm>
          <a:prstGeom prst="rect">
            <a:avLst/>
          </a:prstGeom>
        </p:spPr>
        <p:txBody>
          <a:bodyPr vert="horz" lIns="92495" tIns="46247" rIns="92495" bIns="46247" rtlCol="0" anchor="b"/>
          <a:lstStyle>
            <a:lvl1pPr algn="r">
              <a:defRPr sz="1200">
                <a:latin typeface="Arial" pitchFamily="34" charset="0"/>
              </a:defRPr>
            </a:lvl1pPr>
          </a:lstStyle>
          <a:p>
            <a:pPr>
              <a:defRPr/>
            </a:pPr>
            <a:fld id="{4AFB9761-B769-4673-936B-1E86841575B7}" type="slidenum">
              <a:rPr lang="is-IS"/>
              <a:pPr>
                <a:defRPr/>
              </a:pPr>
              <a:t>‹#›</a:t>
            </a:fld>
            <a:endParaRPr lang="is-IS"/>
          </a:p>
        </p:txBody>
      </p:sp>
    </p:spTree>
    <p:extLst>
      <p:ext uri="{BB962C8B-B14F-4D97-AF65-F5344CB8AC3E}">
        <p14:creationId xmlns:p14="http://schemas.microsoft.com/office/powerpoint/2010/main" val="403251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59" algn="l" rtl="0" eaLnBrk="0" fontAlgn="base" hangingPunct="0">
      <a:spcBef>
        <a:spcPct val="30000"/>
      </a:spcBef>
      <a:spcAft>
        <a:spcPct val="0"/>
      </a:spcAft>
      <a:defRPr sz="1200" kern="1200">
        <a:solidFill>
          <a:schemeClr val="tx1"/>
        </a:solidFill>
        <a:latin typeface="+mn-lt"/>
        <a:ea typeface="+mn-ea"/>
        <a:cs typeface="+mn-cs"/>
      </a:defRPr>
    </a:lvl2pPr>
    <a:lvl3pPr marL="914318" algn="l" rtl="0" eaLnBrk="0" fontAlgn="base" hangingPunct="0">
      <a:spcBef>
        <a:spcPct val="30000"/>
      </a:spcBef>
      <a:spcAft>
        <a:spcPct val="0"/>
      </a:spcAft>
      <a:defRPr sz="1200" kern="1200">
        <a:solidFill>
          <a:schemeClr val="tx1"/>
        </a:solidFill>
        <a:latin typeface="+mn-lt"/>
        <a:ea typeface="+mn-ea"/>
        <a:cs typeface="+mn-cs"/>
      </a:defRPr>
    </a:lvl3pPr>
    <a:lvl4pPr marL="1371477" algn="l" rtl="0" eaLnBrk="0" fontAlgn="base" hangingPunct="0">
      <a:spcBef>
        <a:spcPct val="30000"/>
      </a:spcBef>
      <a:spcAft>
        <a:spcPct val="0"/>
      </a:spcAft>
      <a:defRPr sz="1200" kern="1200">
        <a:solidFill>
          <a:schemeClr val="tx1"/>
        </a:solidFill>
        <a:latin typeface="+mn-lt"/>
        <a:ea typeface="+mn-ea"/>
        <a:cs typeface="+mn-cs"/>
      </a:defRPr>
    </a:lvl4pPr>
    <a:lvl5pPr marL="1828636" algn="l" rtl="0" eaLnBrk="0" fontAlgn="base" hangingPunct="0">
      <a:spcBef>
        <a:spcPct val="30000"/>
      </a:spcBef>
      <a:spcAft>
        <a:spcPct val="0"/>
      </a:spcAft>
      <a:defRPr sz="1200" kern="1200">
        <a:solidFill>
          <a:schemeClr val="tx1"/>
        </a:solidFill>
        <a:latin typeface="+mn-lt"/>
        <a:ea typeface="+mn-ea"/>
        <a:cs typeface="+mn-cs"/>
      </a:defRPr>
    </a:lvl5pPr>
    <a:lvl6pPr marL="2285795" algn="l" defTabSz="914318" rtl="0" eaLnBrk="1" latinLnBrk="0" hangingPunct="1">
      <a:defRPr sz="1200" kern="1200">
        <a:solidFill>
          <a:schemeClr val="tx1"/>
        </a:solidFill>
        <a:latin typeface="+mn-lt"/>
        <a:ea typeface="+mn-ea"/>
        <a:cs typeface="+mn-cs"/>
      </a:defRPr>
    </a:lvl6pPr>
    <a:lvl7pPr marL="2742954" algn="l" defTabSz="914318" rtl="0" eaLnBrk="1" latinLnBrk="0" hangingPunct="1">
      <a:defRPr sz="1200" kern="1200">
        <a:solidFill>
          <a:schemeClr val="tx1"/>
        </a:solidFill>
        <a:latin typeface="+mn-lt"/>
        <a:ea typeface="+mn-ea"/>
        <a:cs typeface="+mn-cs"/>
      </a:defRPr>
    </a:lvl7pPr>
    <a:lvl8pPr marL="3200113" algn="l" defTabSz="914318" rtl="0" eaLnBrk="1" latinLnBrk="0" hangingPunct="1">
      <a:defRPr sz="1200" kern="1200">
        <a:solidFill>
          <a:schemeClr val="tx1"/>
        </a:solidFill>
        <a:latin typeface="+mn-lt"/>
        <a:ea typeface="+mn-ea"/>
        <a:cs typeface="+mn-cs"/>
      </a:defRPr>
    </a:lvl8pPr>
    <a:lvl9pPr marL="3657272"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20</a:t>
            </a:fld>
            <a:endParaRPr lang="is-IS" dirty="0"/>
          </a:p>
        </p:txBody>
      </p:sp>
    </p:spTree>
    <p:extLst>
      <p:ext uri="{BB962C8B-B14F-4D97-AF65-F5344CB8AC3E}">
        <p14:creationId xmlns:p14="http://schemas.microsoft.com/office/powerpoint/2010/main" val="334766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22</a:t>
            </a:fld>
            <a:endParaRPr lang="is-IS" dirty="0"/>
          </a:p>
        </p:txBody>
      </p:sp>
    </p:spTree>
    <p:extLst>
      <p:ext uri="{BB962C8B-B14F-4D97-AF65-F5344CB8AC3E}">
        <p14:creationId xmlns:p14="http://schemas.microsoft.com/office/powerpoint/2010/main" val="61690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23</a:t>
            </a:fld>
            <a:endParaRPr lang="is-IS" dirty="0"/>
          </a:p>
        </p:txBody>
      </p:sp>
    </p:spTree>
    <p:extLst>
      <p:ext uri="{BB962C8B-B14F-4D97-AF65-F5344CB8AC3E}">
        <p14:creationId xmlns:p14="http://schemas.microsoft.com/office/powerpoint/2010/main" val="395771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685800" y="2130426"/>
            <a:ext cx="7772400" cy="1470025"/>
          </a:xfrm>
        </p:spPr>
        <p:txBody>
          <a:bodyPr/>
          <a:lstStyle/>
          <a:p>
            <a:r>
              <a:rPr lang="is-IS" smtClean="0"/>
              <a:t>Smelltu til að breyta stíl aðaltitils</a:t>
            </a:r>
            <a:endParaRPr lang="is-IS"/>
          </a:p>
        </p:txBody>
      </p:sp>
      <p:sp>
        <p:nvSpPr>
          <p:cNvPr id="3" name="Undirtitill 2"/>
          <p:cNvSpPr>
            <a:spLocks noGrp="1"/>
          </p:cNvSpPr>
          <p:nvPr>
            <p:ph type="subTitle" idx="1"/>
          </p:nvPr>
        </p:nvSpPr>
        <p:spPr>
          <a:xfrm>
            <a:off x="1371600" y="3886200"/>
            <a:ext cx="6400800" cy="1752600"/>
          </a:xfrm>
        </p:spPr>
        <p:txBody>
          <a:bodyPr/>
          <a:lstStyle>
            <a:lvl1pPr marL="0" indent="0" algn="ctr">
              <a:buNone/>
              <a:defRPr/>
            </a:lvl1pPr>
            <a:lvl2pPr marL="457159" indent="0" algn="ctr">
              <a:buNone/>
              <a:defRPr/>
            </a:lvl2pPr>
            <a:lvl3pPr marL="914318" indent="0" algn="ctr">
              <a:buNone/>
              <a:defRPr/>
            </a:lvl3pPr>
            <a:lvl4pPr marL="1371477" indent="0" algn="ctr">
              <a:buNone/>
              <a:defRPr/>
            </a:lvl4pPr>
            <a:lvl5pPr marL="1828636" indent="0" algn="ctr">
              <a:buNone/>
              <a:defRPr/>
            </a:lvl5pPr>
            <a:lvl6pPr marL="2285795" indent="0" algn="ctr">
              <a:buNone/>
              <a:defRPr/>
            </a:lvl6pPr>
            <a:lvl7pPr marL="2742954" indent="0" algn="ctr">
              <a:buNone/>
              <a:defRPr/>
            </a:lvl7pPr>
            <a:lvl8pPr marL="3200113" indent="0" algn="ctr">
              <a:buNone/>
              <a:defRPr/>
            </a:lvl8pPr>
            <a:lvl9pPr marL="3657272" indent="0" algn="ctr">
              <a:buNone/>
              <a:defRPr/>
            </a:lvl9pPr>
          </a:lstStyle>
          <a:p>
            <a:r>
              <a:rPr lang="is-IS" smtClean="0"/>
              <a:t>Smelltu til að breyta stíl aðalundirtitla</a:t>
            </a:r>
            <a:endParaRPr lang="is-IS"/>
          </a:p>
        </p:txBody>
      </p:sp>
      <p:sp>
        <p:nvSpPr>
          <p:cNvPr id="4" name="Date Placeholder 3"/>
          <p:cNvSpPr>
            <a:spLocks noGrp="1"/>
          </p:cNvSpPr>
          <p:nvPr>
            <p:ph type="dt" sz="half" idx="10"/>
          </p:nvPr>
        </p:nvSpPr>
        <p:spPr/>
        <p:txBody>
          <a:bodyPr/>
          <a:lstStyle>
            <a:lvl1pPr>
              <a:defRPr/>
            </a:lvl1pPr>
          </a:lstStyle>
          <a:p>
            <a:pPr>
              <a:defRPr/>
            </a:pPr>
            <a:fld id="{4E32AB46-222C-4D26-9786-4C1952F05EC7}" type="datetime1">
              <a:rPr lang="en-GB" smtClean="0"/>
              <a:t>19/11/2020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nn-NO" smtClean="0"/>
              <a:t>SFS Reykjavík JTJ 20.11.2020</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79E08B89-1198-4F8D-9675-AA74DF3E8B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lárétts texta 2"/>
          <p:cNvSpPr>
            <a:spLocks noGrp="1"/>
          </p:cNvSpPr>
          <p:nvPr>
            <p:ph type="body" orient="vert" idx="1"/>
          </p:nvPr>
        </p:nvSpPr>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te Placeholder 3"/>
          <p:cNvSpPr>
            <a:spLocks noGrp="1"/>
          </p:cNvSpPr>
          <p:nvPr>
            <p:ph type="dt" sz="half" idx="10"/>
          </p:nvPr>
        </p:nvSpPr>
        <p:spPr/>
        <p:txBody>
          <a:bodyPr/>
          <a:lstStyle>
            <a:lvl1pPr>
              <a:defRPr/>
            </a:lvl1pPr>
          </a:lstStyle>
          <a:p>
            <a:pPr>
              <a:defRPr/>
            </a:pPr>
            <a:fld id="{049AD7F5-C061-48BC-93F7-287C70D3D3BC}" type="datetime1">
              <a:rPr lang="en-GB" smtClean="0"/>
              <a:t>19/11/2020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nn-NO" smtClean="0"/>
              <a:t>SFS Reykjavík JTJ 20.11.2020</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E15FCC4C-58FE-4287-8281-39429E218A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6638925" y="404814"/>
            <a:ext cx="2058988" cy="5721350"/>
          </a:xfrm>
        </p:spPr>
        <p:txBody>
          <a:bodyPr vert="eaVert"/>
          <a:lstStyle/>
          <a:p>
            <a:r>
              <a:rPr lang="is-IS" smtClean="0"/>
              <a:t>Smelltu til að breyta stíl aðaltitils</a:t>
            </a:r>
            <a:endParaRPr lang="is-IS"/>
          </a:p>
        </p:txBody>
      </p:sp>
      <p:sp>
        <p:nvSpPr>
          <p:cNvPr id="3" name="Staðgengill lárétts texta 2"/>
          <p:cNvSpPr>
            <a:spLocks noGrp="1"/>
          </p:cNvSpPr>
          <p:nvPr>
            <p:ph type="body" orient="vert" idx="1"/>
          </p:nvPr>
        </p:nvSpPr>
        <p:spPr>
          <a:xfrm>
            <a:off x="457201" y="404814"/>
            <a:ext cx="6029325" cy="5721350"/>
          </a:xfrm>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te Placeholder 3"/>
          <p:cNvSpPr>
            <a:spLocks noGrp="1"/>
          </p:cNvSpPr>
          <p:nvPr>
            <p:ph type="dt" sz="half" idx="10"/>
          </p:nvPr>
        </p:nvSpPr>
        <p:spPr/>
        <p:txBody>
          <a:bodyPr/>
          <a:lstStyle>
            <a:lvl1pPr>
              <a:defRPr/>
            </a:lvl1pPr>
          </a:lstStyle>
          <a:p>
            <a:pPr>
              <a:defRPr/>
            </a:pPr>
            <a:fld id="{1607355F-6AF3-4F62-9209-BA0F00DEC32B}" type="datetime1">
              <a:rPr lang="en-GB" smtClean="0"/>
              <a:t>19/11/2020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nn-NO" smtClean="0"/>
              <a:t>SFS Reykjavík JTJ 20.11.2020</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1D35050F-E50A-4FC4-B006-ED68275DB1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idx="1"/>
          </p:nvPr>
        </p:nvSpPr>
        <p:spPr/>
        <p:txBody>
          <a:bodyPr/>
          <a:lstStyle/>
          <a:p>
            <a:pPr lvl="0"/>
            <a:r>
              <a:rPr lang="is-IS" dirty="0" smtClean="0"/>
              <a:t>Smelltu til að breyta stílum aðaltexta</a:t>
            </a:r>
          </a:p>
          <a:p>
            <a:pPr lvl="1"/>
            <a:r>
              <a:rPr lang="is-IS" dirty="0" smtClean="0"/>
              <a:t>Annað stig</a:t>
            </a:r>
          </a:p>
          <a:p>
            <a:pPr lvl="2"/>
            <a:r>
              <a:rPr lang="is-IS" dirty="0" smtClean="0"/>
              <a:t>Þriðja stig</a:t>
            </a:r>
          </a:p>
          <a:p>
            <a:pPr lvl="3"/>
            <a:r>
              <a:rPr lang="is-IS" dirty="0" smtClean="0"/>
              <a:t>Fjórða stig</a:t>
            </a:r>
          </a:p>
          <a:p>
            <a:pPr lvl="4"/>
            <a:r>
              <a:rPr lang="is-IS" dirty="0" smtClean="0"/>
              <a:t>Fimmta stig</a:t>
            </a:r>
            <a:endParaRPr lang="is-IS" dirty="0"/>
          </a:p>
        </p:txBody>
      </p:sp>
      <p:sp>
        <p:nvSpPr>
          <p:cNvPr id="4" name="Dagsetningarstaðgengill 3"/>
          <p:cNvSpPr>
            <a:spLocks noGrp="1"/>
          </p:cNvSpPr>
          <p:nvPr>
            <p:ph type="dt" sz="half" idx="10"/>
          </p:nvPr>
        </p:nvSpPr>
        <p:spPr/>
        <p:txBody>
          <a:bodyPr/>
          <a:lstStyle>
            <a:lvl1pPr>
              <a:defRPr/>
            </a:lvl1pPr>
          </a:lstStyle>
          <a:p>
            <a:pPr>
              <a:defRPr/>
            </a:pPr>
            <a:fld id="{0519C477-CA8A-49F2-9B14-9B2F12FDDF6E}" type="datetime1">
              <a:rPr lang="en-GB" smtClean="0"/>
              <a:t>19/11/2020</a:t>
            </a:fld>
            <a:endParaRPr lang="en-US"/>
          </a:p>
        </p:txBody>
      </p:sp>
      <p:sp>
        <p:nvSpPr>
          <p:cNvPr id="5" name="Síðufótarstaðgengill 4"/>
          <p:cNvSpPr>
            <a:spLocks noGrp="1"/>
          </p:cNvSpPr>
          <p:nvPr>
            <p:ph type="ftr" sz="quarter" idx="11"/>
          </p:nvPr>
        </p:nvSpPr>
        <p:spPr/>
        <p:txBody>
          <a:bodyPr/>
          <a:lstStyle>
            <a:lvl1pPr>
              <a:defRPr/>
            </a:lvl1pPr>
          </a:lstStyle>
          <a:p>
            <a:pPr>
              <a:defRPr/>
            </a:pPr>
            <a:r>
              <a:rPr lang="nn-NO" smtClean="0"/>
              <a:t>SFS Reykjavík JTJ 20.11.2020</a:t>
            </a:r>
            <a:endParaRPr lang="is-IS" dirty="0"/>
          </a:p>
        </p:txBody>
      </p:sp>
      <p:sp>
        <p:nvSpPr>
          <p:cNvPr id="6" name="Skyggnunúmersstaðgengill 5"/>
          <p:cNvSpPr>
            <a:spLocks noGrp="1"/>
          </p:cNvSpPr>
          <p:nvPr>
            <p:ph type="sldNum" sz="quarter" idx="12"/>
          </p:nvPr>
        </p:nvSpPr>
        <p:spPr>
          <a:xfrm>
            <a:off x="6553200" y="6356351"/>
            <a:ext cx="1662113" cy="365125"/>
          </a:xfrm>
        </p:spPr>
        <p:txBody>
          <a:bodyPr/>
          <a:lstStyle>
            <a:lvl1pPr>
              <a:defRPr sz="1400">
                <a:solidFill>
                  <a:schemeClr val="tx1"/>
                </a:solidFill>
              </a:defRPr>
            </a:lvl1pPr>
          </a:lstStyle>
          <a:p>
            <a:pPr>
              <a:defRPr/>
            </a:pPr>
            <a:fld id="{3EA4B7BF-264C-43AF-9B5C-435D93AEAA2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722313" y="4406901"/>
            <a:ext cx="7772400" cy="1362075"/>
          </a:xfrm>
        </p:spPr>
        <p:txBody>
          <a:bodyPr anchor="t"/>
          <a:lstStyle>
            <a:lvl1pPr algn="l">
              <a:defRPr sz="4000" b="1" cap="all"/>
            </a:lvl1pPr>
          </a:lstStyle>
          <a:p>
            <a:r>
              <a:rPr lang="is-IS" smtClean="0"/>
              <a:t>Smelltu til að breyta stíl aðaltitils</a:t>
            </a:r>
            <a:endParaRPr lang="is-IS"/>
          </a:p>
        </p:txBody>
      </p:sp>
      <p:sp>
        <p:nvSpPr>
          <p:cNvPr id="3" name="Textastaðgengill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6" indent="0">
              <a:buNone/>
              <a:defRPr sz="1400"/>
            </a:lvl5pPr>
            <a:lvl6pPr marL="2285795" indent="0">
              <a:buNone/>
              <a:defRPr sz="1400"/>
            </a:lvl6pPr>
            <a:lvl7pPr marL="2742954" indent="0">
              <a:buNone/>
              <a:defRPr sz="1400"/>
            </a:lvl7pPr>
            <a:lvl8pPr marL="3200113" indent="0">
              <a:buNone/>
              <a:defRPr sz="1400"/>
            </a:lvl8pPr>
            <a:lvl9pPr marL="3657272" indent="0">
              <a:buNone/>
              <a:defRPr sz="1400"/>
            </a:lvl9pPr>
          </a:lstStyle>
          <a:p>
            <a:pPr lvl="0"/>
            <a:r>
              <a:rPr lang="is-IS" smtClean="0"/>
              <a:t>Smelltu til að breyta stílum aðaltexta</a:t>
            </a:r>
          </a:p>
        </p:txBody>
      </p:sp>
      <p:sp>
        <p:nvSpPr>
          <p:cNvPr id="4" name="Date Placeholder 3"/>
          <p:cNvSpPr>
            <a:spLocks noGrp="1"/>
          </p:cNvSpPr>
          <p:nvPr>
            <p:ph type="dt" sz="half" idx="10"/>
          </p:nvPr>
        </p:nvSpPr>
        <p:spPr/>
        <p:txBody>
          <a:bodyPr/>
          <a:lstStyle>
            <a:lvl1pPr>
              <a:defRPr/>
            </a:lvl1pPr>
          </a:lstStyle>
          <a:p>
            <a:pPr>
              <a:defRPr/>
            </a:pPr>
            <a:fld id="{4F7519B3-0EF5-4B81-A61B-CBDAF7C3DF29}" type="datetime1">
              <a:rPr lang="en-GB" smtClean="0"/>
              <a:t>19/11/2020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nn-NO" smtClean="0"/>
              <a:t>SFS Reykjavík JTJ 20.11.2020</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7580A3BB-2DBF-4E16-90B5-D871F347BF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Staðgengill efnis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Date Placeholder 3"/>
          <p:cNvSpPr>
            <a:spLocks noGrp="1"/>
          </p:cNvSpPr>
          <p:nvPr>
            <p:ph type="dt" sz="half" idx="10"/>
          </p:nvPr>
        </p:nvSpPr>
        <p:spPr/>
        <p:txBody>
          <a:bodyPr/>
          <a:lstStyle>
            <a:lvl1pPr>
              <a:defRPr/>
            </a:lvl1pPr>
          </a:lstStyle>
          <a:p>
            <a:pPr>
              <a:defRPr/>
            </a:pPr>
            <a:fld id="{7B405187-E7B8-47D5-B5DF-32CFAB3F5B95}" type="datetime1">
              <a:rPr lang="en-GB" smtClean="0"/>
              <a:t>19/11/2020</a:t>
            </a:fld>
            <a:endParaRPr lang="en-US"/>
          </a:p>
        </p:txBody>
      </p:sp>
      <p:sp>
        <p:nvSpPr>
          <p:cNvPr id="6" name="Footer Placeholder 4"/>
          <p:cNvSpPr>
            <a:spLocks noGrp="1"/>
          </p:cNvSpPr>
          <p:nvPr>
            <p:ph type="ftr" sz="quarter" idx="11"/>
          </p:nvPr>
        </p:nvSpPr>
        <p:spPr/>
        <p:txBody>
          <a:bodyPr/>
          <a:lstStyle>
            <a:lvl1pPr>
              <a:defRPr/>
            </a:lvl1pPr>
          </a:lstStyle>
          <a:p>
            <a:pPr>
              <a:defRPr/>
            </a:pPr>
            <a:r>
              <a:rPr lang="nn-NO" smtClean="0"/>
              <a:t>SFS Reykjavík JTJ 20.11.2020</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80069C10-F4B3-43D6-881B-C75B41405C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a:xfrm>
            <a:off x="457200" y="274638"/>
            <a:ext cx="8229600" cy="1143000"/>
          </a:xfrm>
        </p:spPr>
        <p:txBody>
          <a:bodyPr/>
          <a:lstStyle>
            <a:lvl1pPr>
              <a:defRPr/>
            </a:lvl1pPr>
          </a:lstStyle>
          <a:p>
            <a:r>
              <a:rPr lang="is-IS" smtClean="0"/>
              <a:t>Smelltu til að breyta stíl aðaltitils</a:t>
            </a:r>
            <a:endParaRPr lang="is-IS"/>
          </a:p>
        </p:txBody>
      </p:sp>
      <p:sp>
        <p:nvSpPr>
          <p:cNvPr id="3" name="Textastaðgengill 2"/>
          <p:cNvSpPr>
            <a:spLocks noGrp="1"/>
          </p:cNvSpPr>
          <p:nvPr>
            <p:ph type="body" idx="1"/>
          </p:nvPr>
        </p:nvSpPr>
        <p:spPr>
          <a:xfrm>
            <a:off x="457200" y="1535113"/>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6" indent="0">
              <a:buNone/>
              <a:defRPr sz="1600" b="1"/>
            </a:lvl5pPr>
            <a:lvl6pPr marL="2285795" indent="0">
              <a:buNone/>
              <a:defRPr sz="1600" b="1"/>
            </a:lvl6pPr>
            <a:lvl7pPr marL="2742954" indent="0">
              <a:buNone/>
              <a:defRPr sz="1600" b="1"/>
            </a:lvl7pPr>
            <a:lvl8pPr marL="3200113" indent="0">
              <a:buNone/>
              <a:defRPr sz="1600" b="1"/>
            </a:lvl8pPr>
            <a:lvl9pPr marL="3657272" indent="0">
              <a:buNone/>
              <a:defRPr sz="1600" b="1"/>
            </a:lvl9pPr>
          </a:lstStyle>
          <a:p>
            <a:pPr lvl="0"/>
            <a:r>
              <a:rPr lang="is-IS" smtClean="0"/>
              <a:t>Smelltu til að breyta stílum aðaltexta</a:t>
            </a:r>
          </a:p>
        </p:txBody>
      </p:sp>
      <p:sp>
        <p:nvSpPr>
          <p:cNvPr id="4" name="Staðgengill efnis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Textastaðgengill 4"/>
          <p:cNvSpPr>
            <a:spLocks noGrp="1"/>
          </p:cNvSpPr>
          <p:nvPr>
            <p:ph type="body" sz="quarter" idx="3"/>
          </p:nvPr>
        </p:nvSpPr>
        <p:spPr>
          <a:xfrm>
            <a:off x="4645025" y="1535113"/>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6" indent="0">
              <a:buNone/>
              <a:defRPr sz="1600" b="1"/>
            </a:lvl5pPr>
            <a:lvl6pPr marL="2285795" indent="0">
              <a:buNone/>
              <a:defRPr sz="1600" b="1"/>
            </a:lvl6pPr>
            <a:lvl7pPr marL="2742954" indent="0">
              <a:buNone/>
              <a:defRPr sz="1600" b="1"/>
            </a:lvl7pPr>
            <a:lvl8pPr marL="3200113" indent="0">
              <a:buNone/>
              <a:defRPr sz="1600" b="1"/>
            </a:lvl8pPr>
            <a:lvl9pPr marL="3657272" indent="0">
              <a:buNone/>
              <a:defRPr sz="1600" b="1"/>
            </a:lvl9pPr>
          </a:lstStyle>
          <a:p>
            <a:pPr lvl="0"/>
            <a:r>
              <a:rPr lang="is-IS" smtClean="0"/>
              <a:t>Smelltu til að breyta stílum aðaltexta</a:t>
            </a:r>
          </a:p>
        </p:txBody>
      </p:sp>
      <p:sp>
        <p:nvSpPr>
          <p:cNvPr id="6" name="Staðgengill efnis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7" name="Date Placeholder 3"/>
          <p:cNvSpPr>
            <a:spLocks noGrp="1"/>
          </p:cNvSpPr>
          <p:nvPr>
            <p:ph type="dt" sz="half" idx="10"/>
          </p:nvPr>
        </p:nvSpPr>
        <p:spPr/>
        <p:txBody>
          <a:bodyPr/>
          <a:lstStyle>
            <a:lvl1pPr>
              <a:defRPr/>
            </a:lvl1pPr>
          </a:lstStyle>
          <a:p>
            <a:pPr>
              <a:defRPr/>
            </a:pPr>
            <a:fld id="{C2C97333-D8F6-4ABA-AEE3-D663B4900297}" type="datetime1">
              <a:rPr lang="en-GB" smtClean="0"/>
              <a:t>19/11/2020</a:t>
            </a:fld>
            <a:endParaRPr lang="en-US"/>
          </a:p>
        </p:txBody>
      </p:sp>
      <p:sp>
        <p:nvSpPr>
          <p:cNvPr id="8" name="Footer Placeholder 4"/>
          <p:cNvSpPr>
            <a:spLocks noGrp="1"/>
          </p:cNvSpPr>
          <p:nvPr>
            <p:ph type="ftr" sz="quarter" idx="11"/>
          </p:nvPr>
        </p:nvSpPr>
        <p:spPr/>
        <p:txBody>
          <a:bodyPr/>
          <a:lstStyle>
            <a:lvl1pPr>
              <a:defRPr/>
            </a:lvl1pPr>
          </a:lstStyle>
          <a:p>
            <a:pPr>
              <a:defRPr/>
            </a:pPr>
            <a:r>
              <a:rPr lang="nn-NO" smtClean="0"/>
              <a:t>SFS Reykjavík JTJ 20.11.2020</a:t>
            </a:r>
            <a:endParaRPr lang="is-IS" dirty="0"/>
          </a:p>
        </p:txBody>
      </p:sp>
      <p:sp>
        <p:nvSpPr>
          <p:cNvPr id="9" name="Slide Number Placeholder 5"/>
          <p:cNvSpPr>
            <a:spLocks noGrp="1"/>
          </p:cNvSpPr>
          <p:nvPr>
            <p:ph type="sldNum" sz="quarter" idx="12"/>
          </p:nvPr>
        </p:nvSpPr>
        <p:spPr/>
        <p:txBody>
          <a:bodyPr/>
          <a:lstStyle>
            <a:lvl1pPr>
              <a:defRPr/>
            </a:lvl1pPr>
          </a:lstStyle>
          <a:p>
            <a:pPr>
              <a:defRPr/>
            </a:pPr>
            <a:fld id="{AF9261FA-0CCA-479A-9125-BFFA99EDDA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Date Placeholder 3"/>
          <p:cNvSpPr>
            <a:spLocks noGrp="1"/>
          </p:cNvSpPr>
          <p:nvPr>
            <p:ph type="dt" sz="half" idx="10"/>
          </p:nvPr>
        </p:nvSpPr>
        <p:spPr/>
        <p:txBody>
          <a:bodyPr/>
          <a:lstStyle>
            <a:lvl1pPr>
              <a:defRPr/>
            </a:lvl1pPr>
          </a:lstStyle>
          <a:p>
            <a:pPr>
              <a:defRPr/>
            </a:pPr>
            <a:fld id="{B556627B-8457-48DC-BFB9-EEA5EACFFA59}" type="datetime1">
              <a:rPr lang="en-GB" smtClean="0"/>
              <a:t>19/11/2020</a:t>
            </a:fld>
            <a:endParaRPr lang="en-US"/>
          </a:p>
        </p:txBody>
      </p:sp>
      <p:sp>
        <p:nvSpPr>
          <p:cNvPr id="4" name="Footer Placeholder 4"/>
          <p:cNvSpPr>
            <a:spLocks noGrp="1"/>
          </p:cNvSpPr>
          <p:nvPr>
            <p:ph type="ftr" sz="quarter" idx="11"/>
          </p:nvPr>
        </p:nvSpPr>
        <p:spPr/>
        <p:txBody>
          <a:bodyPr/>
          <a:lstStyle>
            <a:lvl1pPr>
              <a:defRPr/>
            </a:lvl1pPr>
          </a:lstStyle>
          <a:p>
            <a:pPr>
              <a:defRPr/>
            </a:pPr>
            <a:r>
              <a:rPr lang="nn-NO" smtClean="0"/>
              <a:t>SFS Reykjavík JTJ 20.11.2020</a:t>
            </a:r>
            <a:endParaRPr lang="is-IS" dirty="0"/>
          </a:p>
        </p:txBody>
      </p:sp>
      <p:sp>
        <p:nvSpPr>
          <p:cNvPr id="5" name="Slide Number Placeholder 5"/>
          <p:cNvSpPr>
            <a:spLocks noGrp="1"/>
          </p:cNvSpPr>
          <p:nvPr>
            <p:ph type="sldNum" sz="quarter" idx="12"/>
          </p:nvPr>
        </p:nvSpPr>
        <p:spPr/>
        <p:txBody>
          <a:bodyPr/>
          <a:lstStyle>
            <a:lvl1pPr>
              <a:defRPr/>
            </a:lvl1pPr>
          </a:lstStyle>
          <a:p>
            <a:pPr>
              <a:defRPr/>
            </a:pPr>
            <a:fld id="{0791B089-A212-49FA-9F22-83BA3A0EFF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8CFA7C-5F4D-4701-9054-BAAFF5BA1418}" type="datetime1">
              <a:rPr lang="en-GB" smtClean="0"/>
              <a:t>19/11/2020</a:t>
            </a:fld>
            <a:endParaRPr lang="en-US"/>
          </a:p>
        </p:txBody>
      </p:sp>
      <p:sp>
        <p:nvSpPr>
          <p:cNvPr id="3" name="Footer Placeholder 4"/>
          <p:cNvSpPr>
            <a:spLocks noGrp="1"/>
          </p:cNvSpPr>
          <p:nvPr>
            <p:ph type="ftr" sz="quarter" idx="11"/>
          </p:nvPr>
        </p:nvSpPr>
        <p:spPr/>
        <p:txBody>
          <a:bodyPr/>
          <a:lstStyle>
            <a:lvl1pPr>
              <a:defRPr/>
            </a:lvl1pPr>
          </a:lstStyle>
          <a:p>
            <a:pPr>
              <a:defRPr/>
            </a:pPr>
            <a:r>
              <a:rPr lang="nn-NO" smtClean="0"/>
              <a:t>SFS Reykjavík JTJ 20.11.2020</a:t>
            </a:r>
            <a:endParaRPr lang="is-IS" dirty="0"/>
          </a:p>
        </p:txBody>
      </p:sp>
      <p:sp>
        <p:nvSpPr>
          <p:cNvPr id="4" name="Slide Number Placeholder 5"/>
          <p:cNvSpPr>
            <a:spLocks noGrp="1"/>
          </p:cNvSpPr>
          <p:nvPr>
            <p:ph type="sldNum" sz="quarter" idx="12"/>
          </p:nvPr>
        </p:nvSpPr>
        <p:spPr/>
        <p:txBody>
          <a:bodyPr/>
          <a:lstStyle>
            <a:lvl1pPr>
              <a:defRPr/>
            </a:lvl1pPr>
          </a:lstStyle>
          <a:p>
            <a:pPr>
              <a:defRPr/>
            </a:pPr>
            <a:fld id="{8300E14E-7570-4D85-9435-C00EFB3826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457201" y="273050"/>
            <a:ext cx="3008313" cy="1162050"/>
          </a:xfrm>
        </p:spPr>
        <p:txBody>
          <a:bodyPr anchor="b"/>
          <a:lstStyle>
            <a:lvl1pPr algn="l">
              <a:defRPr sz="2000" b="1"/>
            </a:lvl1pPr>
          </a:lstStyle>
          <a:p>
            <a:r>
              <a:rPr lang="is-IS" smtClean="0"/>
              <a:t>Smelltu til að breyta stíl aðaltitils</a:t>
            </a:r>
            <a:endParaRPr lang="is-IS"/>
          </a:p>
        </p:txBody>
      </p:sp>
      <p:sp>
        <p:nvSpPr>
          <p:cNvPr id="3" name="Staðgengill efnis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Textastaðgengill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6" indent="0">
              <a:buNone/>
              <a:defRPr sz="900"/>
            </a:lvl5pPr>
            <a:lvl6pPr marL="2285795" indent="0">
              <a:buNone/>
              <a:defRPr sz="900"/>
            </a:lvl6pPr>
            <a:lvl7pPr marL="2742954" indent="0">
              <a:buNone/>
              <a:defRPr sz="900"/>
            </a:lvl7pPr>
            <a:lvl8pPr marL="3200113" indent="0">
              <a:buNone/>
              <a:defRPr sz="900"/>
            </a:lvl8pPr>
            <a:lvl9pPr marL="3657272" indent="0">
              <a:buNone/>
              <a:defRPr sz="900"/>
            </a:lvl9pPr>
          </a:lstStyle>
          <a:p>
            <a:pPr lvl="0"/>
            <a:r>
              <a:rPr lang="is-IS" smtClean="0"/>
              <a:t>Smelltu til að breyta stílum aðaltexta</a:t>
            </a:r>
          </a:p>
        </p:txBody>
      </p:sp>
      <p:sp>
        <p:nvSpPr>
          <p:cNvPr id="5" name="Date Placeholder 3"/>
          <p:cNvSpPr>
            <a:spLocks noGrp="1"/>
          </p:cNvSpPr>
          <p:nvPr>
            <p:ph type="dt" sz="half" idx="10"/>
          </p:nvPr>
        </p:nvSpPr>
        <p:spPr/>
        <p:txBody>
          <a:bodyPr/>
          <a:lstStyle>
            <a:lvl1pPr>
              <a:defRPr/>
            </a:lvl1pPr>
          </a:lstStyle>
          <a:p>
            <a:pPr>
              <a:defRPr/>
            </a:pPr>
            <a:fld id="{EAC758DF-B6A4-4A14-912E-E659926F9C3B}" type="datetime1">
              <a:rPr lang="en-GB" smtClean="0"/>
              <a:t>19/11/2020</a:t>
            </a:fld>
            <a:endParaRPr lang="en-US"/>
          </a:p>
        </p:txBody>
      </p:sp>
      <p:sp>
        <p:nvSpPr>
          <p:cNvPr id="6" name="Footer Placeholder 4"/>
          <p:cNvSpPr>
            <a:spLocks noGrp="1"/>
          </p:cNvSpPr>
          <p:nvPr>
            <p:ph type="ftr" sz="quarter" idx="11"/>
          </p:nvPr>
        </p:nvSpPr>
        <p:spPr/>
        <p:txBody>
          <a:bodyPr/>
          <a:lstStyle>
            <a:lvl1pPr>
              <a:defRPr/>
            </a:lvl1pPr>
          </a:lstStyle>
          <a:p>
            <a:pPr>
              <a:defRPr/>
            </a:pPr>
            <a:r>
              <a:rPr lang="nn-NO" smtClean="0"/>
              <a:t>SFS Reykjavík JTJ 20.11.2020</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8F1913C-411B-4C56-9535-AD7ECD583B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1792288" y="4800600"/>
            <a:ext cx="5486400" cy="566738"/>
          </a:xfrm>
        </p:spPr>
        <p:txBody>
          <a:bodyPr anchor="b"/>
          <a:lstStyle>
            <a:lvl1pPr algn="l">
              <a:defRPr sz="2000" b="1"/>
            </a:lvl1pPr>
          </a:lstStyle>
          <a:p>
            <a:r>
              <a:rPr lang="is-IS" smtClean="0"/>
              <a:t>Smelltu til að breyta stíl aðaltitils</a:t>
            </a:r>
            <a:endParaRPr lang="is-IS"/>
          </a:p>
        </p:txBody>
      </p:sp>
      <p:sp>
        <p:nvSpPr>
          <p:cNvPr id="3" name="Myndastaðgengill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6" indent="0">
              <a:buNone/>
              <a:defRPr sz="2000"/>
            </a:lvl5pPr>
            <a:lvl6pPr marL="2285795" indent="0">
              <a:buNone/>
              <a:defRPr sz="2000"/>
            </a:lvl6pPr>
            <a:lvl7pPr marL="2742954" indent="0">
              <a:buNone/>
              <a:defRPr sz="2000"/>
            </a:lvl7pPr>
            <a:lvl8pPr marL="3200113" indent="0">
              <a:buNone/>
              <a:defRPr sz="2000"/>
            </a:lvl8pPr>
            <a:lvl9pPr marL="3657272" indent="0">
              <a:buNone/>
              <a:defRPr sz="2000"/>
            </a:lvl9pPr>
          </a:lstStyle>
          <a:p>
            <a:pPr lvl="0"/>
            <a:endParaRPr lang="is-IS" noProof="0"/>
          </a:p>
        </p:txBody>
      </p:sp>
      <p:sp>
        <p:nvSpPr>
          <p:cNvPr id="4" name="Textastaðgengill 3"/>
          <p:cNvSpPr>
            <a:spLocks noGrp="1"/>
          </p:cNvSpPr>
          <p:nvPr>
            <p:ph type="body" sz="half" idx="2"/>
          </p:nvPr>
        </p:nvSpPr>
        <p:spPr>
          <a:xfrm>
            <a:off x="1792288" y="5367338"/>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6" indent="0">
              <a:buNone/>
              <a:defRPr sz="900"/>
            </a:lvl5pPr>
            <a:lvl6pPr marL="2285795" indent="0">
              <a:buNone/>
              <a:defRPr sz="900"/>
            </a:lvl6pPr>
            <a:lvl7pPr marL="2742954" indent="0">
              <a:buNone/>
              <a:defRPr sz="900"/>
            </a:lvl7pPr>
            <a:lvl8pPr marL="3200113" indent="0">
              <a:buNone/>
              <a:defRPr sz="900"/>
            </a:lvl8pPr>
            <a:lvl9pPr marL="3657272" indent="0">
              <a:buNone/>
              <a:defRPr sz="900"/>
            </a:lvl9pPr>
          </a:lstStyle>
          <a:p>
            <a:pPr lvl="0"/>
            <a:r>
              <a:rPr lang="is-IS" smtClean="0"/>
              <a:t>Smelltu til að breyta stílum aðaltexta</a:t>
            </a:r>
          </a:p>
        </p:txBody>
      </p:sp>
      <p:sp>
        <p:nvSpPr>
          <p:cNvPr id="5" name="Date Placeholder 3"/>
          <p:cNvSpPr>
            <a:spLocks noGrp="1"/>
          </p:cNvSpPr>
          <p:nvPr>
            <p:ph type="dt" sz="half" idx="10"/>
          </p:nvPr>
        </p:nvSpPr>
        <p:spPr/>
        <p:txBody>
          <a:bodyPr/>
          <a:lstStyle>
            <a:lvl1pPr>
              <a:defRPr/>
            </a:lvl1pPr>
          </a:lstStyle>
          <a:p>
            <a:pPr>
              <a:defRPr/>
            </a:pPr>
            <a:fld id="{C15FDB46-86E1-4288-91F5-339B44AE2154}" type="datetime1">
              <a:rPr lang="en-GB" smtClean="0"/>
              <a:t>19/11/2020</a:t>
            </a:fld>
            <a:endParaRPr lang="en-US"/>
          </a:p>
        </p:txBody>
      </p:sp>
      <p:sp>
        <p:nvSpPr>
          <p:cNvPr id="6" name="Footer Placeholder 4"/>
          <p:cNvSpPr>
            <a:spLocks noGrp="1"/>
          </p:cNvSpPr>
          <p:nvPr>
            <p:ph type="ftr" sz="quarter" idx="11"/>
          </p:nvPr>
        </p:nvSpPr>
        <p:spPr/>
        <p:txBody>
          <a:bodyPr/>
          <a:lstStyle>
            <a:lvl1pPr>
              <a:defRPr/>
            </a:lvl1pPr>
          </a:lstStyle>
          <a:p>
            <a:pPr>
              <a:defRPr/>
            </a:pPr>
            <a:r>
              <a:rPr lang="nn-NO" smtClean="0"/>
              <a:t>SFS Reykjavík JTJ 20.11.2020</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1A69360-39D6-4C2E-A2E8-0DE77FA416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pp_forsida_innsida_allirlitir_12.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68313" y="404814"/>
            <a:ext cx="8229600"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32" tIns="45716" rIns="91432" bIns="45716" numCol="1" anchor="ctr" anchorCtr="0" compatLnSpc="1">
            <a:prstTxWarp prst="textNoShape">
              <a:avLst/>
            </a:prstTxWarp>
          </a:bodyPr>
          <a:lstStyle>
            <a:lvl1pPr>
              <a:defRPr sz="1200">
                <a:solidFill>
                  <a:srgbClr val="898989"/>
                </a:solidFill>
                <a:latin typeface="+mn-lt"/>
              </a:defRPr>
            </a:lvl1pPr>
          </a:lstStyle>
          <a:p>
            <a:pPr>
              <a:defRPr/>
            </a:pPr>
            <a:fld id="{866C3EAA-0BBA-4407-9CD2-E402A3AE0349}" type="datetime1">
              <a:rPr lang="en-GB" smtClean="0"/>
              <a:t>19/11/2020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32" tIns="45716" rIns="91432" bIns="45716" numCol="1" anchor="ctr" anchorCtr="0" compatLnSpc="1">
            <a:prstTxWarp prst="textNoShape">
              <a:avLst/>
            </a:prstTxWarp>
          </a:bodyPr>
          <a:lstStyle>
            <a:lvl1pPr algn="ctr">
              <a:defRPr sz="1200">
                <a:solidFill>
                  <a:srgbClr val="898989"/>
                </a:solidFill>
                <a:latin typeface="+mn-lt"/>
              </a:defRPr>
            </a:lvl1pPr>
          </a:lstStyle>
          <a:p>
            <a:pPr>
              <a:defRPr/>
            </a:pPr>
            <a:r>
              <a:rPr lang="nn-NO" smtClean="0"/>
              <a:t>SFS Reykjavík JTJ 20.11.2020</a:t>
            </a:r>
            <a:endParaRPr lang="is-IS" dirty="0"/>
          </a:p>
        </p:txBody>
      </p:sp>
      <p:sp>
        <p:nvSpPr>
          <p:cNvPr id="6" name="Slide Number Placeholder 5"/>
          <p:cNvSpPr>
            <a:spLocks noGrp="1"/>
          </p:cNvSpPr>
          <p:nvPr>
            <p:ph type="sldNum" sz="quarter" idx="4"/>
          </p:nvPr>
        </p:nvSpPr>
        <p:spPr>
          <a:xfrm>
            <a:off x="6553201" y="6356351"/>
            <a:ext cx="2133600" cy="365125"/>
          </a:xfrm>
          <a:prstGeom prst="rect">
            <a:avLst/>
          </a:prstGeom>
        </p:spPr>
        <p:txBody>
          <a:bodyPr vert="horz" wrap="square" lIns="91432" tIns="45716" rIns="91432" bIns="45716" numCol="1" anchor="ctr" anchorCtr="0" compatLnSpc="1">
            <a:prstTxWarp prst="textNoShape">
              <a:avLst/>
            </a:prstTxWarp>
          </a:bodyPr>
          <a:lstStyle>
            <a:lvl1pPr algn="r">
              <a:defRPr sz="1200">
                <a:solidFill>
                  <a:srgbClr val="898989"/>
                </a:solidFill>
                <a:latin typeface="+mn-lt"/>
              </a:defRPr>
            </a:lvl1pPr>
          </a:lstStyle>
          <a:p>
            <a:pPr>
              <a:defRPr/>
            </a:pPr>
            <a:fld id="{AD44EB01-6FC1-4FE7-9496-45F72F60BD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hf hdr="0" dt="0"/>
  <p:txStyles>
    <p:title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p:titleStyle>
    <p:body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p:bodyStyle>
    <p:otherStyle>
      <a:defPPr>
        <a:defRPr lang="is-I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5"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3"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tj@hi.is"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uni.hi.is/jtj/"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tjornarradid.is/lisalib/getfile.aspx?itemid=0681c095-7921-11e8-9429-005056bc4d74"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urn.kb.se/resolve?urn=urn:nbn:se:norden:org:diva-407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080/20020317.2018.154290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worldbank.org/en/publication/wdr2018" TargetMode="External"/><Relationship Id="rId5" Type="http://schemas.openxmlformats.org/officeDocument/2006/relationships/image" Target="../media/image9.png"/><Relationship Id="rId4" Type="http://schemas.openxmlformats.org/officeDocument/2006/relationships/hyperlink" Target="http://unesdoc.unesco.org/images/0022/002200/220033E.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rookings.edu/wp-content/uploads/2018/02/toward-data-driven-education-systems.pd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brookings.edu/blog/education-plus-development/2018/02/20/6-key-insights-into-the-data-and-information-education-leaders-want-mos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orbes.com/sites/parmyolson/2018/08/29/pearson-education-ai/#5247fc6c18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7YUthMwlifs" TargetMode="External"/><Relationship Id="rId5" Type="http://schemas.openxmlformats.org/officeDocument/2006/relationships/hyperlink" Target="https://www.youtube.com/watch?v=_Ivky0NZcdU" TargetMode="External"/><Relationship Id="rId4" Type="http://schemas.openxmlformats.org/officeDocument/2006/relationships/hyperlink" Target="https://www.pearson.com/content/dam/one-dot-com/one-dot-com/global/Files/about-pearson/innovation/Intelligence-Unleashed-Publication.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Formative_assessment#cite_note-:0-17" TargetMode="External"/><Relationship Id="rId2" Type="http://schemas.openxmlformats.org/officeDocument/2006/relationships/hyperlink" Target="https://en.wikipedia.org/wiki/Formative_assessment#cite_note-26"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en.wikipedia.org/wiki/Formative_assessment#Feedbac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regashman.wordpress.com/2018/08/11/an-interview-with-dylan-wiliam/" TargetMode="External"/><Relationship Id="rId2" Type="http://schemas.openxmlformats.org/officeDocument/2006/relationships/hyperlink" Target="https://www.youtube.com/watch?v=fh4zN9JLdVQ"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oi.org/10.28945/188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js.hi.is/tuuom/issue/view/324" TargetMode="External"/><Relationship Id="rId2" Type="http://schemas.openxmlformats.org/officeDocument/2006/relationships/hyperlink" Target="https://ojs.hi.is/tuuom/article/view/304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pp_forsida_innsida_allirlitir_11.jpg"/>
          <p:cNvPicPr>
            <a:picLocks noChangeAspect="1"/>
          </p:cNvPicPr>
          <p:nvPr/>
        </p:nvPicPr>
        <p:blipFill>
          <a:blip r:embed="rId2" cstate="print"/>
          <a:srcRect/>
          <a:stretch>
            <a:fillRect/>
          </a:stretch>
        </p:blipFill>
        <p:spPr bwMode="auto">
          <a:xfrm>
            <a:off x="0" y="20172"/>
            <a:ext cx="9144000" cy="6858000"/>
          </a:xfrm>
          <a:prstGeom prst="rect">
            <a:avLst/>
          </a:prstGeom>
          <a:noFill/>
          <a:ln w="9525">
            <a:noFill/>
            <a:miter lim="800000"/>
            <a:headEnd/>
            <a:tailEnd/>
          </a:ln>
        </p:spPr>
      </p:pic>
      <p:sp>
        <p:nvSpPr>
          <p:cNvPr id="14338" name="Rectangle 2"/>
          <p:cNvSpPr>
            <a:spLocks noGrp="1"/>
          </p:cNvSpPr>
          <p:nvPr>
            <p:ph type="ctrTitle"/>
          </p:nvPr>
        </p:nvSpPr>
        <p:spPr>
          <a:xfrm>
            <a:off x="323528" y="0"/>
            <a:ext cx="3600400" cy="2153864"/>
          </a:xfrm>
          <a:solidFill>
            <a:srgbClr val="AC0000"/>
          </a:solidFill>
        </p:spPr>
        <p:txBody>
          <a:bodyPr/>
          <a:lstStyle/>
          <a:p>
            <a:pPr lvl="1"/>
            <a:r>
              <a:rPr lang="is-IS" altLang="is-IS" sz="1800" dirty="0" smtClean="0">
                <a:solidFill>
                  <a:schemeClr val="bg1"/>
                </a:solidFill>
              </a:rPr>
              <a:t>Málstofa</a:t>
            </a:r>
            <a:br>
              <a:rPr lang="is-IS" altLang="is-IS" sz="1800" dirty="0" smtClean="0">
                <a:solidFill>
                  <a:schemeClr val="bg1"/>
                </a:solidFill>
              </a:rPr>
            </a:br>
            <a:r>
              <a:rPr lang="is-IS" altLang="is-IS" sz="1800" dirty="0" smtClean="0">
                <a:solidFill>
                  <a:schemeClr val="bg1"/>
                </a:solidFill>
              </a:rPr>
              <a:t>Umræða um gögn og </a:t>
            </a:r>
            <a:r>
              <a:rPr lang="is-IS" altLang="is-IS" sz="1800" dirty="0" smtClean="0">
                <a:solidFill>
                  <a:schemeClr val="bg1"/>
                </a:solidFill>
              </a:rPr>
              <a:t>stöðu þeirra </a:t>
            </a:r>
            <a:r>
              <a:rPr lang="is-IS" altLang="is-IS" sz="1800" smtClean="0">
                <a:solidFill>
                  <a:schemeClr val="bg1"/>
                </a:solidFill>
              </a:rPr>
              <a:t>í menntakerfinu</a:t>
            </a:r>
            <a:r>
              <a:rPr lang="is-IS" altLang="is-IS" sz="1800" dirty="0" smtClean="0">
                <a:solidFill>
                  <a:schemeClr val="bg1"/>
                </a:solidFill>
              </a:rPr>
              <a:t/>
            </a:r>
            <a:br>
              <a:rPr lang="is-IS" altLang="is-IS" sz="1800" dirty="0" smtClean="0">
                <a:solidFill>
                  <a:schemeClr val="bg1"/>
                </a:solidFill>
              </a:rPr>
            </a:br>
            <a:r>
              <a:rPr lang="is-IS" altLang="is-IS" sz="1800" dirty="0" smtClean="0">
                <a:solidFill>
                  <a:schemeClr val="bg1"/>
                </a:solidFill>
              </a:rPr>
              <a:t/>
            </a:r>
            <a:br>
              <a:rPr lang="is-IS" altLang="is-IS" sz="1800" dirty="0" smtClean="0">
                <a:solidFill>
                  <a:schemeClr val="bg1"/>
                </a:solidFill>
              </a:rPr>
            </a:br>
            <a:r>
              <a:rPr lang="is-IS" altLang="is-IS" sz="1800" dirty="0" smtClean="0">
                <a:solidFill>
                  <a:schemeClr val="bg1"/>
                </a:solidFill>
              </a:rPr>
              <a:t>20.11.2020</a:t>
            </a:r>
            <a:endParaRPr lang="is-IS" altLang="is-IS" sz="1800" dirty="0">
              <a:solidFill>
                <a:schemeClr val="bg1"/>
              </a:solidFill>
            </a:endParaRPr>
          </a:p>
        </p:txBody>
      </p:sp>
      <p:sp>
        <p:nvSpPr>
          <p:cNvPr id="14339" name="Rectangle 3"/>
          <p:cNvSpPr>
            <a:spLocks noGrp="1"/>
          </p:cNvSpPr>
          <p:nvPr>
            <p:ph type="subTitle" idx="1"/>
          </p:nvPr>
        </p:nvSpPr>
        <p:spPr>
          <a:xfrm>
            <a:off x="1043608" y="3429000"/>
            <a:ext cx="7097092" cy="1080120"/>
          </a:xfrm>
        </p:spPr>
        <p:txBody>
          <a:bodyPr/>
          <a:lstStyle/>
          <a:p>
            <a:r>
              <a:rPr lang="is-IS" sz="2000" i="1" dirty="0" smtClean="0"/>
              <a:t>Nokkur atriði sem hafa má í huga þegar </a:t>
            </a:r>
            <a:r>
              <a:rPr lang="is-IS" sz="2000" i="1" dirty="0"/>
              <a:t>menntakerfi </a:t>
            </a:r>
            <a:r>
              <a:rPr lang="is-IS" sz="2000" i="1" dirty="0" smtClean="0"/>
              <a:t>(uppeldis-, skóla-, félags- og frístundastarf – íþróttir </a:t>
            </a:r>
            <a:r>
              <a:rPr lang="is-IS" sz="2000" i="1" smtClean="0"/>
              <a:t>og fjölþætt </a:t>
            </a:r>
            <a:r>
              <a:rPr lang="is-IS" sz="2000" i="1" dirty="0" smtClean="0"/>
              <a:t>stuðnings- og íhlutunarkerfi) vilja byggja starfsemi sína </a:t>
            </a:r>
            <a:r>
              <a:rPr lang="is-IS" sz="2000" i="1" dirty="0"/>
              <a:t>á gögnum</a:t>
            </a:r>
            <a:r>
              <a:rPr lang="is-IS" sz="2000" i="1" dirty="0" smtClean="0"/>
              <a:t>?</a:t>
            </a:r>
          </a:p>
          <a:p>
            <a:endParaRPr lang="is-IS" sz="2000" i="1" dirty="0"/>
          </a:p>
        </p:txBody>
      </p:sp>
      <p:sp>
        <p:nvSpPr>
          <p:cNvPr id="6" name="Rectangle 3"/>
          <p:cNvSpPr txBox="1">
            <a:spLocks/>
          </p:cNvSpPr>
          <p:nvPr/>
        </p:nvSpPr>
        <p:spPr bwMode="auto">
          <a:xfrm>
            <a:off x="1763688" y="5423770"/>
            <a:ext cx="5904656" cy="85485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0" indent="0" algn="ctr" defTabSz="457159" rtl="0" eaLnBrk="0" fontAlgn="base" hangingPunct="0">
              <a:spcBef>
                <a:spcPct val="20000"/>
              </a:spcBef>
              <a:spcAft>
                <a:spcPct val="0"/>
              </a:spcAft>
              <a:buFont typeface="Arial" charset="0"/>
              <a:buNone/>
              <a:defRPr sz="3200">
                <a:solidFill>
                  <a:schemeClr val="tx1"/>
                </a:solidFill>
                <a:latin typeface="+mn-lt"/>
                <a:ea typeface="+mn-ea"/>
                <a:cs typeface="+mn-cs"/>
              </a:defRPr>
            </a:lvl1pPr>
            <a:lvl2pPr marL="457159" indent="0" algn="ctr" defTabSz="457159" rtl="0" eaLnBrk="0" fontAlgn="base" hangingPunct="0">
              <a:spcBef>
                <a:spcPct val="20000"/>
              </a:spcBef>
              <a:spcAft>
                <a:spcPct val="0"/>
              </a:spcAft>
              <a:buFont typeface="Arial" charset="0"/>
              <a:buNone/>
              <a:defRPr sz="2800">
                <a:solidFill>
                  <a:schemeClr val="tx1"/>
                </a:solidFill>
                <a:latin typeface="+mn-lt"/>
              </a:defRPr>
            </a:lvl2pPr>
            <a:lvl3pPr marL="914318" indent="0" algn="ctr" defTabSz="457159" rtl="0" eaLnBrk="0" fontAlgn="base" hangingPunct="0">
              <a:spcBef>
                <a:spcPct val="20000"/>
              </a:spcBef>
              <a:spcAft>
                <a:spcPct val="0"/>
              </a:spcAft>
              <a:buFont typeface="Arial" charset="0"/>
              <a:buNone/>
              <a:defRPr sz="2400">
                <a:solidFill>
                  <a:schemeClr val="tx1"/>
                </a:solidFill>
                <a:latin typeface="+mn-lt"/>
              </a:defRPr>
            </a:lvl3pPr>
            <a:lvl4pPr marL="1371477" indent="0" algn="ctr" defTabSz="457159" rtl="0" eaLnBrk="0" fontAlgn="base" hangingPunct="0">
              <a:spcBef>
                <a:spcPct val="20000"/>
              </a:spcBef>
              <a:spcAft>
                <a:spcPct val="0"/>
              </a:spcAft>
              <a:buFont typeface="Arial" charset="0"/>
              <a:buNone/>
              <a:defRPr sz="2000">
                <a:solidFill>
                  <a:schemeClr val="tx1"/>
                </a:solidFill>
                <a:latin typeface="+mn-lt"/>
              </a:defRPr>
            </a:lvl4pPr>
            <a:lvl5pPr marL="1828636" indent="0" algn="ctr" defTabSz="457159" rtl="0" eaLnBrk="0" fontAlgn="base" hangingPunct="0">
              <a:spcBef>
                <a:spcPct val="20000"/>
              </a:spcBef>
              <a:spcAft>
                <a:spcPct val="0"/>
              </a:spcAft>
              <a:buFont typeface="Arial" charset="0"/>
              <a:buNone/>
              <a:defRPr sz="2000">
                <a:solidFill>
                  <a:schemeClr val="tx1"/>
                </a:solidFill>
                <a:latin typeface="+mn-lt"/>
              </a:defRPr>
            </a:lvl5pPr>
            <a:lvl6pPr marL="2285795" indent="0" algn="ctr" defTabSz="457159" rtl="0" fontAlgn="base">
              <a:spcBef>
                <a:spcPct val="20000"/>
              </a:spcBef>
              <a:spcAft>
                <a:spcPct val="0"/>
              </a:spcAft>
              <a:buFont typeface="Arial" pitchFamily="34" charset="0"/>
              <a:buNone/>
              <a:defRPr sz="2000">
                <a:solidFill>
                  <a:schemeClr val="tx1"/>
                </a:solidFill>
                <a:latin typeface="+mn-lt"/>
              </a:defRPr>
            </a:lvl6pPr>
            <a:lvl7pPr marL="2742954" indent="0" algn="ctr" defTabSz="457159" rtl="0" fontAlgn="base">
              <a:spcBef>
                <a:spcPct val="20000"/>
              </a:spcBef>
              <a:spcAft>
                <a:spcPct val="0"/>
              </a:spcAft>
              <a:buFont typeface="Arial" pitchFamily="34" charset="0"/>
              <a:buNone/>
              <a:defRPr sz="2000">
                <a:solidFill>
                  <a:schemeClr val="tx1"/>
                </a:solidFill>
                <a:latin typeface="+mn-lt"/>
              </a:defRPr>
            </a:lvl7pPr>
            <a:lvl8pPr marL="3200113" indent="0" algn="ctr" defTabSz="457159" rtl="0" fontAlgn="base">
              <a:spcBef>
                <a:spcPct val="20000"/>
              </a:spcBef>
              <a:spcAft>
                <a:spcPct val="0"/>
              </a:spcAft>
              <a:buFont typeface="Arial" pitchFamily="34" charset="0"/>
              <a:buNone/>
              <a:defRPr sz="2000">
                <a:solidFill>
                  <a:schemeClr val="tx1"/>
                </a:solidFill>
                <a:latin typeface="+mn-lt"/>
              </a:defRPr>
            </a:lvl8pPr>
            <a:lvl9pPr marL="3657272" indent="0" algn="ctr" defTabSz="457159" rtl="0" fontAlgn="base">
              <a:spcBef>
                <a:spcPct val="20000"/>
              </a:spcBef>
              <a:spcAft>
                <a:spcPct val="0"/>
              </a:spcAft>
              <a:buFont typeface="Arial" pitchFamily="34" charset="0"/>
              <a:buNone/>
              <a:defRPr sz="2000">
                <a:solidFill>
                  <a:schemeClr val="tx1"/>
                </a:solidFill>
                <a:latin typeface="+mn-lt"/>
              </a:defRPr>
            </a:lvl9pPr>
          </a:lstStyle>
          <a:p>
            <a:r>
              <a:rPr lang="en-GB" sz="1600" kern="0" dirty="0" smtClean="0"/>
              <a:t>Jón Torfi Jónasson</a:t>
            </a:r>
          </a:p>
          <a:p>
            <a:pPr eaLnBrk="1" hangingPunct="1"/>
            <a:r>
              <a:rPr lang="en-GB" sz="1600" kern="0" dirty="0" smtClean="0">
                <a:hlinkClick r:id="rId3"/>
              </a:rPr>
              <a:t>jtj@hi.is</a:t>
            </a:r>
            <a:r>
              <a:rPr lang="en-GB" sz="1600" kern="0" dirty="0" smtClean="0"/>
              <a:t>	</a:t>
            </a:r>
            <a:r>
              <a:rPr lang="en-GB" sz="1600" kern="0" dirty="0" smtClean="0">
                <a:hlinkClick r:id="rId4"/>
              </a:rPr>
              <a:t>http://uni.hi.is/jtj/</a:t>
            </a:r>
            <a:endParaRPr lang="en-GB" sz="1600" kern="0" dirty="0" smtClean="0"/>
          </a:p>
          <a:p>
            <a:pPr eaLnBrk="1" hangingPunct="1"/>
            <a:r>
              <a:rPr lang="is-IS" sz="1600" kern="0" dirty="0" smtClean="0"/>
              <a:t>Menntavísindasviði HÍ</a:t>
            </a:r>
          </a:p>
        </p:txBody>
      </p:sp>
      <p:sp>
        <p:nvSpPr>
          <p:cNvPr id="8" name="Rectangle 2"/>
          <p:cNvSpPr txBox="1">
            <a:spLocks/>
          </p:cNvSpPr>
          <p:nvPr/>
        </p:nvSpPr>
        <p:spPr bwMode="auto">
          <a:xfrm>
            <a:off x="5076056" y="1443185"/>
            <a:ext cx="3923928" cy="1317153"/>
          </a:xfrm>
          <a:prstGeom prst="rect">
            <a:avLst/>
          </a:prstGeom>
          <a:solidFill>
            <a:srgbClr val="AC0000"/>
          </a:soli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marL="0" lvl="1"/>
            <a:r>
              <a:rPr lang="is-IS" altLang="is-IS" sz="1600" kern="0" dirty="0">
                <a:solidFill>
                  <a:schemeClr val="accent3"/>
                </a:solidFill>
              </a:rPr>
              <a:t>Reykjavíkurborg</a:t>
            </a:r>
          </a:p>
          <a:p>
            <a:pPr marL="0" lvl="1"/>
            <a:r>
              <a:rPr lang="is-IS" sz="1600" i="1" dirty="0" smtClean="0">
                <a:solidFill>
                  <a:schemeClr val="accent3"/>
                </a:solidFill>
              </a:rPr>
              <a:t>SFS </a:t>
            </a:r>
            <a:r>
              <a:rPr lang="is-IS" sz="1600" i="1" dirty="0">
                <a:solidFill>
                  <a:schemeClr val="accent3"/>
                </a:solidFill>
              </a:rPr>
              <a:t>– Leikskóli, grunnskóli, frístundaheimili, stuðningskerfi, </a:t>
            </a:r>
            <a:r>
              <a:rPr lang="is-IS" sz="1600" i="1" dirty="0" smtClean="0">
                <a:solidFill>
                  <a:schemeClr val="accent3"/>
                </a:solidFill>
              </a:rPr>
              <a:t>…</a:t>
            </a:r>
            <a:endParaRPr lang="is-IS" altLang="is-IS" sz="1600" kern="0" dirty="0">
              <a:solidFill>
                <a:schemeClr val="bg1"/>
              </a:solidFill>
            </a:endParaRPr>
          </a:p>
        </p:txBody>
      </p:sp>
    </p:spTree>
    <p:extLst>
      <p:ext uri="{BB962C8B-B14F-4D97-AF65-F5344CB8AC3E}">
        <p14:creationId xmlns:p14="http://schemas.microsoft.com/office/powerpoint/2010/main" val="323455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jtj\Pictures\2014 Torfajökull 20-9-2104\IMG_5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52058" cy="371404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tj\Pictures\2014 Torfajökull 20-9-2104\IMG_6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010" y="2542032"/>
            <a:ext cx="5752990" cy="431596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fi-FI" smtClean="0"/>
              <a:t>SFS Reykjavík JTJ 20.11.2020</a:t>
            </a:r>
            <a:endParaRPr lang="is-IS" dirty="0"/>
          </a:p>
        </p:txBody>
      </p:sp>
      <p:sp>
        <p:nvSpPr>
          <p:cNvPr id="5" name="Title 1"/>
          <p:cNvSpPr>
            <a:spLocks noGrp="1"/>
          </p:cNvSpPr>
          <p:nvPr>
            <p:ph type="title"/>
          </p:nvPr>
        </p:nvSpPr>
        <p:spPr>
          <a:xfrm>
            <a:off x="6003840" y="836712"/>
            <a:ext cx="2564306" cy="1134040"/>
          </a:xfrm>
        </p:spPr>
        <p:txBody>
          <a:bodyPr/>
          <a:lstStyle/>
          <a:p>
            <a:r>
              <a:rPr lang="is-IS" sz="2000" dirty="0" smtClean="0">
                <a:cs typeface="Arial" charset="0"/>
              </a:rPr>
              <a:t>Úr Landmannalaugum </a:t>
            </a:r>
            <a:endParaRPr lang="is-IS" sz="2000" dirty="0">
              <a:cs typeface="Arial" charset="0"/>
            </a:endParaRPr>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10</a:t>
            </a:fld>
            <a:endParaRPr lang="en-US" dirty="0"/>
          </a:p>
        </p:txBody>
      </p:sp>
    </p:spTree>
    <p:extLst>
      <p:ext uri="{BB962C8B-B14F-4D97-AF65-F5344CB8AC3E}">
        <p14:creationId xmlns:p14="http://schemas.microsoft.com/office/powerpoint/2010/main" val="106650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2400" dirty="0" smtClean="0"/>
              <a:t>Lykilspurning: Hve skýra leiðsögn gefa gögn?</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11</a:t>
            </a:fld>
            <a:endParaRPr lang="en-US" dirty="0"/>
          </a:p>
        </p:txBody>
      </p:sp>
      <p:sp>
        <p:nvSpPr>
          <p:cNvPr id="16386" name="Rectangle 3"/>
          <p:cNvSpPr>
            <a:spLocks noGrp="1"/>
          </p:cNvSpPr>
          <p:nvPr>
            <p:ph type="body" idx="1"/>
          </p:nvPr>
        </p:nvSpPr>
        <p:spPr>
          <a:xfrm>
            <a:off x="0" y="1250571"/>
            <a:ext cx="9108504" cy="5470905"/>
          </a:xfrm>
          <a:solidFill>
            <a:schemeClr val="bg1"/>
          </a:solidFill>
        </p:spPr>
        <p:txBody>
          <a:bodyPr/>
          <a:lstStyle/>
          <a:p>
            <a:pPr marL="0" indent="0">
              <a:spcBef>
                <a:spcPts val="1800"/>
              </a:spcBef>
              <a:buNone/>
            </a:pPr>
            <a:r>
              <a:rPr lang="is-IS" sz="1800" dirty="0" smtClean="0"/>
              <a:t>Mál mitt snýst um tiltekna spurningu: </a:t>
            </a:r>
          </a:p>
          <a:p>
            <a:pPr marL="357188" indent="0">
              <a:spcBef>
                <a:spcPts val="1800"/>
              </a:spcBef>
              <a:buNone/>
            </a:pPr>
            <a:r>
              <a:rPr lang="is-IS" sz="1800" dirty="0" smtClean="0"/>
              <a:t>Hve skýra leiðsögn gefa gögn um hvað eigi að gera; hver gætu verið eða eigi að vera næstu skref í tilteknu máli? </a:t>
            </a:r>
          </a:p>
          <a:p>
            <a:pPr>
              <a:spcBef>
                <a:spcPts val="1800"/>
              </a:spcBef>
              <a:buFont typeface="Arial" panose="020B0604020202020204" pitchFamily="34" charset="0"/>
              <a:buChar char="•"/>
            </a:pPr>
            <a:r>
              <a:rPr lang="is-IS" sz="1800" dirty="0" smtClean="0"/>
              <a:t>Hér hef ég í huga margar tegundir gagna, m.a. viðtalsgögn og töluleg gögn, t.d. staðtölur eða einkunnir. Ég hef líka í huga breitt litróf viðfangsefna, allt frá stefnumörkun stjórnvalda til áhersluatriða einstakra skóla til samspils kennara og einstakra nemenda. </a:t>
            </a:r>
          </a:p>
          <a:p>
            <a:pPr>
              <a:spcBef>
                <a:spcPts val="1800"/>
              </a:spcBef>
              <a:buFont typeface="Arial" panose="020B0604020202020204" pitchFamily="34" charset="0"/>
              <a:buChar char="•"/>
            </a:pPr>
            <a:r>
              <a:rPr lang="is-IS" sz="1800" dirty="0" smtClean="0"/>
              <a:t>Það má ekki rugla því saman að e-ð þurfi að gera vegna þess að ástandið sé ekki nægilega gott - og því, hvað beri að gera. Gögn geta sýnt að miðað við tiltekin viðmið þá þurfi að sinna tilteknum hópum betur, eða berja í tiltekna bresti í skólastarfi eða hjá tilteknum nemendahópum. Eða þá að einhverjir nemendur þurfi að bæta frammistöðu sína – þurfi að ná betri árangri. Eða að e-ð hrjái þá. Gögnin sýni þetta, enda hafi tiltekin viðmið verið sett ( -- -- án viðmiðanna geta gögnin verið ótrúlega gagnslítil).</a:t>
            </a:r>
          </a:p>
          <a:p>
            <a:pPr>
              <a:spcBef>
                <a:spcPts val="1800"/>
              </a:spcBef>
              <a:buFont typeface="Arial" panose="020B0604020202020204" pitchFamily="34" charset="0"/>
              <a:buChar char="•"/>
            </a:pPr>
            <a:r>
              <a:rPr lang="is-IS" sz="1800" dirty="0" smtClean="0"/>
              <a:t>Spurningin á sér rætur í fræðilegri umræðu um gildi gagna. Einnig í mati á stefnumörkun sem felst í áherslu á gagnasöfnun í öllum lögum menntageirans. Vitanlega einnig í  spurningu um hvaða áherslu eigi að leggja á gögn í menntun fagfólks í menntageiranum. Þetta verður þess vegna lykilspurning í faglegri umræðu um menntamál. </a:t>
            </a:r>
          </a:p>
        </p:txBody>
      </p:sp>
      <p:sp>
        <p:nvSpPr>
          <p:cNvPr id="3" name="Rectangle 2"/>
          <p:cNvSpPr/>
          <p:nvPr/>
        </p:nvSpPr>
        <p:spPr>
          <a:xfrm>
            <a:off x="251520" y="1628800"/>
            <a:ext cx="8712968" cy="792088"/>
          </a:xfrm>
          <a:prstGeom prst="rect">
            <a:avLst/>
          </a:prstGeom>
          <a:solidFill>
            <a:schemeClr val="bg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46331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44624"/>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Rammi</a:t>
            </a:r>
          </a:p>
        </p:txBody>
      </p:sp>
      <p:sp>
        <p:nvSpPr>
          <p:cNvPr id="16386" name="Rectangle 3"/>
          <p:cNvSpPr>
            <a:spLocks noGrp="1"/>
          </p:cNvSpPr>
          <p:nvPr>
            <p:ph type="body" idx="1"/>
          </p:nvPr>
        </p:nvSpPr>
        <p:spPr>
          <a:xfrm>
            <a:off x="539552" y="1471210"/>
            <a:ext cx="7416824" cy="4905672"/>
          </a:xfrm>
          <a:solidFill>
            <a:schemeClr val="bg1"/>
          </a:solidFill>
        </p:spPr>
        <p:txBody>
          <a:bodyPr/>
          <a:lstStyle/>
          <a:p>
            <a:pPr>
              <a:spcBef>
                <a:spcPts val="1800"/>
              </a:spcBef>
            </a:pPr>
            <a:r>
              <a:rPr lang="is-IS" sz="1400" dirty="0" smtClean="0"/>
              <a:t>Undanfarna </a:t>
            </a:r>
            <a:r>
              <a:rPr lang="is-IS" sz="1400" dirty="0"/>
              <a:t>áratugi hefur verið lögð mikil og vaxandi áhersla á söfnun og notkun gagna af ýmsu tagi á öllum sviðum þjóðlífsins, ekki síst á vettvangi menntamála. Sjónum er beint að margvíslegum gögnum, kannski helst talnagögnum, en þó alls ekki eingöngu. Stefna um þetta er sett á oddinn jafnt hjá alþjóðastofnunum og stjórnvöldum einstakra landa. Gögn eru talin gegna lykilhlutverki við mótun og framkvæmd menntastefnu, til þess að stýra menntakerfum og innviðum þeirra, m.a. einstökum skólum og jafnvel starfi hvers kennara. M.a. er mat af ýmsu tagi, á grundvelli gagna, mikilvægur þáttur í umbótum í skólastarfi og kennurum er bent á mikilvægi leiðsagnarmats. </a:t>
            </a:r>
            <a:r>
              <a:rPr lang="is-IS" sz="1400" dirty="0" smtClean="0"/>
              <a:t>Gögn leika veigamikið hlutverk í nútímalegum kennslukerfum.</a:t>
            </a:r>
            <a:endParaRPr lang="is-IS" sz="1400" dirty="0"/>
          </a:p>
          <a:p>
            <a:pPr>
              <a:spcBef>
                <a:spcPts val="1800"/>
              </a:spcBef>
            </a:pPr>
            <a:r>
              <a:rPr lang="is-IS" sz="1400" dirty="0"/>
              <a:t>Þótt lengi megi mæra gildi gagna til að skilja og staðsetja heiminn í stóru sem smáu </a:t>
            </a:r>
            <a:r>
              <a:rPr lang="is-IS" sz="1400" dirty="0" smtClean="0"/>
              <a:t>og það sé í senn auðvelt og mikilvægt þá kann </a:t>
            </a:r>
            <a:r>
              <a:rPr lang="is-IS" sz="1400" dirty="0"/>
              <a:t>að vera að þau dugi síður til leiðsagnar í menntastarfi en oft er látið í veðri vaka; gildi þeirra sé ofmetið að því leyti. </a:t>
            </a:r>
            <a:r>
              <a:rPr lang="is-IS" sz="1400" dirty="0" smtClean="0"/>
              <a:t>Hér verður einkum fjallað </a:t>
            </a:r>
            <a:r>
              <a:rPr lang="is-IS" sz="1400" dirty="0"/>
              <a:t>um þessa síðastnefndu hlið málsins, bæði með tilvísun í mótun skólastarfs almennt, en einnig með tilvísun í það sem fram fer í skólastofunni. </a:t>
            </a:r>
            <a:r>
              <a:rPr lang="is-IS" sz="1400" dirty="0" smtClean="0"/>
              <a:t>Ég </a:t>
            </a:r>
            <a:r>
              <a:rPr lang="is-IS" sz="1400" dirty="0"/>
              <a:t>mun víkja að margvíslegum annmörkum gagna en beina sjónum sínum einkum að notkun „góðra“ gagna. </a:t>
            </a:r>
            <a:endParaRPr lang="is-IS" sz="1400" dirty="0" smtClean="0"/>
          </a:p>
          <a:p>
            <a:pPr>
              <a:spcBef>
                <a:spcPts val="1800"/>
              </a:spcBef>
            </a:pPr>
            <a:r>
              <a:rPr lang="is-IS" sz="1400" dirty="0" smtClean="0"/>
              <a:t>Flækjan sem hér vakin athygli á er mjög augljós, en jafnframt truflandi, í menntaumræðunni. En hún á við í öllum krókum og kimum nútíma samfélags. Daglega eru borin á borð dæmi úr umræðu um loftlagsmál, heilsufarsmál, málefni innflytjenda, umræðu um jöfnun lífskjara, … sem er sama eðlis. </a:t>
            </a:r>
          </a:p>
          <a:p>
            <a:pPr>
              <a:spcBef>
                <a:spcPts val="1800"/>
              </a:spcBef>
            </a:pPr>
            <a:r>
              <a:rPr lang="is-IS" sz="1400" dirty="0" smtClean="0"/>
              <a:t>Hvað varðar menntamál - erlend umræða, kannski frekar en íslensk. </a:t>
            </a:r>
            <a:endParaRPr lang="is-IS" sz="1400" dirty="0"/>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12</a:t>
            </a:fld>
            <a:endParaRPr lang="en-US" dirty="0"/>
          </a:p>
        </p:txBody>
      </p:sp>
    </p:spTree>
    <p:extLst>
      <p:ext uri="{BB962C8B-B14F-4D97-AF65-F5344CB8AC3E}">
        <p14:creationId xmlns:p14="http://schemas.microsoft.com/office/powerpoint/2010/main" val="21760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Umhugsunarefni  sem fram koma í máli mínu</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13</a:t>
            </a:fld>
            <a:endParaRPr lang="en-US" dirty="0"/>
          </a:p>
        </p:txBody>
      </p:sp>
      <p:sp>
        <p:nvSpPr>
          <p:cNvPr id="16386" name="Rectangle 3"/>
          <p:cNvSpPr>
            <a:spLocks noGrp="1"/>
          </p:cNvSpPr>
          <p:nvPr>
            <p:ph type="body" idx="1"/>
          </p:nvPr>
        </p:nvSpPr>
        <p:spPr>
          <a:xfrm>
            <a:off x="-36512" y="1250571"/>
            <a:ext cx="9180512" cy="5470905"/>
          </a:xfrm>
          <a:solidFill>
            <a:schemeClr val="bg1"/>
          </a:solidFill>
        </p:spPr>
        <p:txBody>
          <a:bodyPr/>
          <a:lstStyle/>
          <a:p>
            <a:pPr marL="271463" indent="-271463">
              <a:spcBef>
                <a:spcPts val="1800"/>
              </a:spcBef>
            </a:pPr>
            <a:r>
              <a:rPr lang="is-IS" sz="1400" dirty="0" smtClean="0"/>
              <a:t>Gögn geta sagt okkur frá stöðu mála og góð gögn eru í því efni ómetanleg. Oft benda þau okkur á að staðan sé slæm eða afar slæm. Þau geta sömuleiðis gefið til kynna að hún sé afar góð, t.d. að tilteknum árangri sé náð. Vandinn er að gögnin sjálf tilgreina hvorki slæma né góða stöðu, heldur aðeins hver hún er.</a:t>
            </a:r>
          </a:p>
          <a:p>
            <a:pPr marL="271463" indent="-271463">
              <a:spcBef>
                <a:spcPts val="1800"/>
              </a:spcBef>
            </a:pPr>
            <a:r>
              <a:rPr lang="is-IS" sz="1400" dirty="0" smtClean="0"/>
              <a:t>Það eru tiltekin viðmið eða gildi sem segja til um þessi gæði, en ekki gögnin sjálf. Ég tel mikilvægt að beina sjónum að gildunum frekar en gögnunum en það virðist þrautin </a:t>
            </a:r>
            <a:r>
              <a:rPr lang="is-IS" sz="1400" dirty="0" err="1" smtClean="0"/>
              <a:t>þyngri</a:t>
            </a:r>
            <a:r>
              <a:rPr lang="is-IS" sz="1400" dirty="0" smtClean="0"/>
              <a:t>. (Einnig að notkun mælinga frekar en mælingunum sjálfum.)</a:t>
            </a:r>
          </a:p>
          <a:p>
            <a:pPr marL="271463" indent="-271463">
              <a:spcBef>
                <a:spcPts val="1800"/>
              </a:spcBef>
            </a:pPr>
            <a:r>
              <a:rPr lang="is-IS" sz="1400" dirty="0" smtClean="0"/>
              <a:t>Gögn tengd menntun segja okkur ekki hvert beri að stefna, hvert sé markmið eða undirmarkmið, né hvaða leiðir eigi að fara, en þau geta sagt okkur hve brýnt sé að taka sér tak.</a:t>
            </a:r>
          </a:p>
          <a:p>
            <a:pPr marL="271463" indent="-271463">
              <a:spcBef>
                <a:spcPts val="1800"/>
              </a:spcBef>
            </a:pPr>
            <a:r>
              <a:rPr lang="is-IS" sz="1400" dirty="0" smtClean="0"/>
              <a:t>Gögn geta einmitt krafið okkur um stöðugt endurmat á starfsháttum og efni og ég tel þau iðulega gera þá kröfu í langtum ríkari mæli heldur en við nokkurn tíma viðurkennum.  Séu gögn tekin alvarlega (sem er ekki alltaf) þá væri hægt að taka skynsamlega tillit til þeirra á ótrúlega marga vegu (en ekki bara á einn veg). Þau hafa fyrir bragðið miklu minna nákvæmt leiðsagnargildi en oft er talið. </a:t>
            </a:r>
          </a:p>
          <a:p>
            <a:pPr marL="271463" indent="-271463">
              <a:spcBef>
                <a:spcPts val="1800"/>
              </a:spcBef>
            </a:pPr>
            <a:r>
              <a:rPr lang="is-IS" sz="1400" dirty="0" smtClean="0"/>
              <a:t>Hér </a:t>
            </a:r>
            <a:r>
              <a:rPr lang="is-IS" sz="1400" dirty="0"/>
              <a:t>vakna spurningar um bæði tíma og fé. Kostnað við margvíslega gagnasöfnun, bæði alþjóðlega, og á landsvísu, og tíma bæði kennara og nemenda – miðað við ávinning sem hafa má af söfnuninni (varast að nota hér t.d. BNA viðmið). </a:t>
            </a:r>
          </a:p>
          <a:p>
            <a:pPr marL="271463" indent="-271463">
              <a:spcBef>
                <a:spcPts val="1800"/>
              </a:spcBef>
            </a:pPr>
            <a:r>
              <a:rPr lang="is-IS" sz="1400" dirty="0"/>
              <a:t>Af þessum sökum ætti í grunn- og endurmenntun kennara að kenna gagnafræði á undan allri aðferðafræði (m.a. þeirri sem ég kenndi um árabil). Trúverðugleiki eða hugsmíðaréttmæti mælinga eða mats mundu fá þar verulegt vægi. Einnig hverjar eru forsendur þess að gögnin nýtist. </a:t>
            </a:r>
          </a:p>
          <a:p>
            <a:pPr marL="271463" indent="-271463">
              <a:spcBef>
                <a:spcPts val="1800"/>
              </a:spcBef>
            </a:pPr>
            <a:r>
              <a:rPr lang="is-IS" sz="1400" dirty="0" smtClean="0"/>
              <a:t>Ég vek þá spurningu hvort gögn, þrátt fyrir mögulega gagnsemi í skólastarfi, hrifsi stundum til sín of mikil völd og geri fyrir bragðið meira ógagn en gagn. Skoða hér margvíslega hagsmuni sem koma við sögu. </a:t>
            </a:r>
          </a:p>
        </p:txBody>
      </p:sp>
    </p:spTree>
    <p:extLst>
      <p:ext uri="{BB962C8B-B14F-4D97-AF65-F5344CB8AC3E}">
        <p14:creationId xmlns:p14="http://schemas.microsoft.com/office/powerpoint/2010/main" val="291568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Efnisþættir</a:t>
            </a:r>
          </a:p>
        </p:txBody>
      </p:sp>
      <p:sp>
        <p:nvSpPr>
          <p:cNvPr id="9" name="Síðufótarstaðgengill 8"/>
          <p:cNvSpPr>
            <a:spLocks noGrp="1"/>
          </p:cNvSpPr>
          <p:nvPr>
            <p:ph type="ftr" sz="quarter" idx="11"/>
          </p:nvPr>
        </p:nvSpPr>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14</a:t>
            </a:fld>
            <a:endParaRPr lang="en-US" dirty="0"/>
          </a:p>
        </p:txBody>
      </p:sp>
      <p:sp>
        <p:nvSpPr>
          <p:cNvPr id="16386" name="Rectangle 3"/>
          <p:cNvSpPr>
            <a:spLocks noGrp="1"/>
          </p:cNvSpPr>
          <p:nvPr>
            <p:ph type="body" idx="1"/>
          </p:nvPr>
        </p:nvSpPr>
        <p:spPr>
          <a:xfrm>
            <a:off x="179512" y="1346282"/>
            <a:ext cx="8640960" cy="5467094"/>
          </a:xfrm>
          <a:solidFill>
            <a:schemeClr val="bg1"/>
          </a:solidFill>
        </p:spPr>
        <p:txBody>
          <a:bodyPr/>
          <a:lstStyle/>
          <a:p>
            <a:pPr marL="342900" indent="-342900">
              <a:spcBef>
                <a:spcPts val="1200"/>
              </a:spcBef>
              <a:buAutoNum type="arabicPeriod"/>
            </a:pPr>
            <a:r>
              <a:rPr lang="is-IS" sz="1400" dirty="0" smtClean="0"/>
              <a:t>Um </a:t>
            </a:r>
            <a:r>
              <a:rPr lang="is-IS" sz="1400" dirty="0"/>
              <a:t>gildi gagna og rannsókna til að skilja </a:t>
            </a:r>
            <a:r>
              <a:rPr lang="is-IS" sz="1400" dirty="0" smtClean="0"/>
              <a:t>heiminn. Ekkert dregið úr mikilvægi þessa. </a:t>
            </a:r>
          </a:p>
          <a:p>
            <a:pPr marL="342900" indent="-342900">
              <a:spcBef>
                <a:spcPts val="1200"/>
              </a:spcBef>
              <a:buAutoNum type="arabicPeriod"/>
            </a:pPr>
            <a:r>
              <a:rPr lang="is-IS" sz="1400" dirty="0" smtClean="0"/>
              <a:t>Um </a:t>
            </a:r>
            <a:r>
              <a:rPr lang="is-IS" sz="1400" dirty="0"/>
              <a:t>gildi gagna til þess að skilgreina heiminn, þ.e. skoða stöðu mála, hvað virðist vel gert og hvar eru </a:t>
            </a:r>
            <a:r>
              <a:rPr lang="is-IS" sz="1400" dirty="0" smtClean="0"/>
              <a:t>brotalamir. Ekkert dregið úr mikilvægi þessa. </a:t>
            </a:r>
          </a:p>
          <a:p>
            <a:pPr marL="342900" indent="-342900">
              <a:spcBef>
                <a:spcPts val="1200"/>
              </a:spcBef>
              <a:buAutoNum type="arabicPeriod"/>
            </a:pPr>
            <a:r>
              <a:rPr lang="is-IS" sz="1400" dirty="0" smtClean="0"/>
              <a:t>Rök </a:t>
            </a:r>
            <a:r>
              <a:rPr lang="is-IS" sz="1400" dirty="0"/>
              <a:t>fyrir prófum og mælingum á Íslandi í ljósi </a:t>
            </a:r>
            <a:r>
              <a:rPr lang="is-IS" sz="1400" dirty="0" smtClean="0"/>
              <a:t>sögunnar.  </a:t>
            </a:r>
            <a:r>
              <a:rPr lang="is-IS" sz="1400" dirty="0"/>
              <a:t>– </a:t>
            </a:r>
            <a:r>
              <a:rPr lang="is-IS" sz="1400" dirty="0" smtClean="0"/>
              <a:t>Hér má rifja upp </a:t>
            </a:r>
            <a:r>
              <a:rPr lang="is-IS" sz="1400" dirty="0"/>
              <a:t>hin veigamiklu rök fyrir rannsóknum, en þó einkum gögnum í skólastarfi. </a:t>
            </a:r>
            <a:endParaRPr lang="is-IS" sz="1400" dirty="0" smtClean="0"/>
          </a:p>
          <a:p>
            <a:pPr marL="342900" indent="-342900">
              <a:spcBef>
                <a:spcPts val="1200"/>
              </a:spcBef>
              <a:buAutoNum type="arabicPeriod"/>
            </a:pPr>
            <a:r>
              <a:rPr lang="is-IS" sz="1400" dirty="0" smtClean="0"/>
              <a:t>Veikleikar </a:t>
            </a:r>
            <a:r>
              <a:rPr lang="is-IS" sz="1400" dirty="0"/>
              <a:t>gagna. Í stuttu máli </a:t>
            </a:r>
            <a:r>
              <a:rPr lang="is-IS" sz="1400" dirty="0" smtClean="0"/>
              <a:t>má benda á </a:t>
            </a:r>
            <a:r>
              <a:rPr lang="is-IS" sz="1400" dirty="0"/>
              <a:t>tiltekin vandamál við gögn, einkum með tilvísun í </a:t>
            </a:r>
            <a:r>
              <a:rPr lang="is-IS" sz="1400" dirty="0" smtClean="0"/>
              <a:t>réttmætisvanda. Hér er m.a. haldið til haga hve oft gögn eru gölluð hvað varðar réttmæti. Mikilvægt umræðuefni, en ekki hér.</a:t>
            </a:r>
          </a:p>
          <a:p>
            <a:pPr marL="742914" lvl="1" indent="-342900">
              <a:spcBef>
                <a:spcPts val="600"/>
              </a:spcBef>
              <a:buAutoNum type="arabicPeriod"/>
            </a:pPr>
            <a:r>
              <a:rPr lang="is-IS" sz="1000" dirty="0" smtClean="0"/>
              <a:t>Hugsmíðaréttmæti – </a:t>
            </a:r>
            <a:r>
              <a:rPr lang="is-IS" sz="1000" dirty="0" err="1" smtClean="0"/>
              <a:t>construct</a:t>
            </a:r>
            <a:r>
              <a:rPr lang="is-IS" sz="1000" dirty="0" smtClean="0"/>
              <a:t> </a:t>
            </a:r>
            <a:r>
              <a:rPr lang="is-IS" sz="1000" dirty="0" err="1" smtClean="0"/>
              <a:t>validity</a:t>
            </a:r>
            <a:r>
              <a:rPr lang="is-IS" sz="1000" dirty="0" smtClean="0"/>
              <a:t> </a:t>
            </a:r>
          </a:p>
          <a:p>
            <a:pPr marL="742914" lvl="1" indent="-342900">
              <a:spcBef>
                <a:spcPts val="600"/>
              </a:spcBef>
              <a:buAutoNum type="arabicPeriod"/>
            </a:pPr>
            <a:r>
              <a:rPr lang="is-IS" sz="1000" dirty="0" smtClean="0"/>
              <a:t>Afleiðingar- eða notkunarréttmæti – </a:t>
            </a:r>
            <a:r>
              <a:rPr lang="is-IS" sz="1000" dirty="0" err="1" smtClean="0"/>
              <a:t>consequential</a:t>
            </a:r>
            <a:r>
              <a:rPr lang="is-IS" sz="1000" dirty="0" smtClean="0"/>
              <a:t> </a:t>
            </a:r>
            <a:r>
              <a:rPr lang="is-IS" sz="1000" dirty="0" err="1" smtClean="0"/>
              <a:t>validity</a:t>
            </a:r>
            <a:r>
              <a:rPr lang="is-IS" sz="1000" dirty="0" smtClean="0"/>
              <a:t> </a:t>
            </a:r>
          </a:p>
          <a:p>
            <a:pPr marL="742914" lvl="1" indent="-342900">
              <a:spcBef>
                <a:spcPts val="600"/>
              </a:spcBef>
              <a:buAutoNum type="arabicPeriod"/>
            </a:pPr>
            <a:r>
              <a:rPr lang="is-IS" sz="1000" dirty="0" smtClean="0"/>
              <a:t>Valdataka gagna – umfram </a:t>
            </a:r>
            <a:r>
              <a:rPr lang="is-IS" sz="1000" dirty="0" err="1" smtClean="0"/>
              <a:t>tilætlan</a:t>
            </a:r>
            <a:endParaRPr lang="is-IS" sz="1000" dirty="0" smtClean="0"/>
          </a:p>
          <a:p>
            <a:pPr marL="0" indent="0">
              <a:spcBef>
                <a:spcPts val="1800"/>
              </a:spcBef>
              <a:buNone/>
            </a:pPr>
            <a:r>
              <a:rPr lang="is-IS" sz="1600" dirty="0" smtClean="0"/>
              <a:t>Síðan er komið að meginefninu, </a:t>
            </a:r>
            <a:r>
              <a:rPr lang="is-IS" sz="1600" dirty="0"/>
              <a:t>sem er vandinn við </a:t>
            </a:r>
            <a:r>
              <a:rPr lang="is-IS" sz="1600" dirty="0" smtClean="0"/>
              <a:t>notkun </a:t>
            </a:r>
            <a:r>
              <a:rPr lang="is-IS" sz="1600" dirty="0"/>
              <a:t>gagna, þrátt fyrir að þau séu „góð“, þ.e. virði bæði kröfur um vísindalega aðferð og </a:t>
            </a:r>
            <a:r>
              <a:rPr lang="is-IS" sz="1600" dirty="0" smtClean="0"/>
              <a:t>réttmæti. </a:t>
            </a:r>
          </a:p>
          <a:p>
            <a:pPr marL="342900" indent="-342900">
              <a:spcBef>
                <a:spcPts val="1200"/>
              </a:spcBef>
              <a:buFont typeface="Arial" charset="0"/>
              <a:buAutoNum type="arabicPeriod"/>
            </a:pPr>
            <a:r>
              <a:rPr lang="is-IS" sz="1600" dirty="0"/>
              <a:t>Dæmi um </a:t>
            </a:r>
            <a:r>
              <a:rPr lang="is-IS" sz="1600" dirty="0" smtClean="0"/>
              <a:t>(aukna) </a:t>
            </a:r>
            <a:r>
              <a:rPr lang="is-IS" sz="1600" dirty="0"/>
              <a:t>notkun gagna í menntageiranum</a:t>
            </a:r>
          </a:p>
          <a:p>
            <a:pPr marL="342900" indent="-342900">
              <a:spcBef>
                <a:spcPts val="1200"/>
              </a:spcBef>
              <a:buAutoNum type="arabicPeriod"/>
            </a:pPr>
            <a:r>
              <a:rPr lang="is-IS" sz="1600" dirty="0" smtClean="0"/>
              <a:t>Dæmi </a:t>
            </a:r>
            <a:r>
              <a:rPr lang="is-IS" sz="1600" dirty="0"/>
              <a:t>úr stefnumótun í </a:t>
            </a:r>
            <a:r>
              <a:rPr lang="is-IS" sz="1600" dirty="0" smtClean="0"/>
              <a:t>skólastarfi. </a:t>
            </a:r>
          </a:p>
          <a:p>
            <a:pPr marL="342900" indent="-342900">
              <a:spcBef>
                <a:spcPts val="1200"/>
              </a:spcBef>
              <a:buAutoNum type="arabicPeriod"/>
            </a:pPr>
            <a:r>
              <a:rPr lang="is-IS" sz="1600" b="1" dirty="0" smtClean="0"/>
              <a:t>Vandinn </a:t>
            </a:r>
            <a:r>
              <a:rPr lang="is-IS" sz="1600" b="1" dirty="0"/>
              <a:t>við hugmyndina um mótandi mat í starfi </a:t>
            </a:r>
            <a:r>
              <a:rPr lang="is-IS" sz="1600" b="1" dirty="0" smtClean="0"/>
              <a:t>kennara. </a:t>
            </a:r>
          </a:p>
          <a:p>
            <a:pPr marL="0" indent="0">
              <a:spcBef>
                <a:spcPts val="1800"/>
              </a:spcBef>
              <a:buNone/>
            </a:pPr>
            <a:r>
              <a:rPr lang="is-IS" sz="1600" dirty="0" smtClean="0"/>
              <a:t>Umræða </a:t>
            </a:r>
            <a:r>
              <a:rPr lang="is-IS" sz="1600" dirty="0"/>
              <a:t>um hvernig beri að taka á þeim vandamálum eða viðfangsefnum sem bent er </a:t>
            </a:r>
            <a:r>
              <a:rPr lang="is-IS" sz="1600" dirty="0" smtClean="0"/>
              <a:t>á.  Hvar fer hún fram og hvert er vægi hennar?</a:t>
            </a:r>
          </a:p>
        </p:txBody>
      </p:sp>
    </p:spTree>
    <p:extLst>
      <p:ext uri="{BB962C8B-B14F-4D97-AF65-F5344CB8AC3E}">
        <p14:creationId xmlns:p14="http://schemas.microsoft.com/office/powerpoint/2010/main" val="1918373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3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1600" dirty="0" smtClean="0"/>
              <a:t>Einstök dæmi um gögn – hvers þarfnast vinnumarkaður? Hvað kæmi honum að mestu gagni?</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15</a:t>
            </a:fld>
            <a:endParaRPr lang="en-US" dirty="0"/>
          </a:p>
        </p:txBody>
      </p:sp>
      <p:pic>
        <p:nvPicPr>
          <p:cNvPr id="8" name="Picture 7"/>
          <p:cNvPicPr/>
          <p:nvPr/>
        </p:nvPicPr>
        <p:blipFill rotWithShape="1">
          <a:blip r:embed="rId2"/>
          <a:srcRect l="27349" t="15815" r="27652" b="4159"/>
          <a:stretch/>
        </p:blipFill>
        <p:spPr bwMode="auto">
          <a:xfrm>
            <a:off x="251520" y="1196752"/>
            <a:ext cx="3322320" cy="3200400"/>
          </a:xfrm>
          <a:prstGeom prst="rect">
            <a:avLst/>
          </a:prstGeom>
          <a:ln>
            <a:noFill/>
          </a:ln>
          <a:extLst>
            <a:ext uri="{53640926-AAD7-44D8-BBD7-CCE9431645EC}">
              <a14:shadowObscured xmlns:a14="http://schemas.microsoft.com/office/drawing/2010/main"/>
            </a:ext>
          </a:extLst>
        </p:spPr>
      </p:pic>
      <p:sp>
        <p:nvSpPr>
          <p:cNvPr id="10" name="Content Placeholder 2"/>
          <p:cNvSpPr>
            <a:spLocks noGrp="1"/>
          </p:cNvSpPr>
          <p:nvPr>
            <p:ph idx="1"/>
          </p:nvPr>
        </p:nvSpPr>
        <p:spPr>
          <a:xfrm>
            <a:off x="3573840" y="1340768"/>
            <a:ext cx="5534664" cy="5380708"/>
          </a:xfrm>
          <a:solidFill>
            <a:schemeClr val="bg1"/>
          </a:solidFill>
        </p:spPr>
        <p:txBody>
          <a:bodyPr/>
          <a:lstStyle/>
          <a:p>
            <a:r>
              <a:rPr lang="is-IS" sz="1800" dirty="0" smtClean="0"/>
              <a:t>„Tillaga </a:t>
            </a:r>
            <a:r>
              <a:rPr lang="is-IS" sz="1800" dirty="0"/>
              <a:t>3. Sett verði á fót landsfærniráð að írski og finnskri fyrirmynd. </a:t>
            </a:r>
            <a:r>
              <a:rPr lang="is-IS" sz="1800" dirty="0" smtClean="0"/>
              <a:t>„</a:t>
            </a:r>
          </a:p>
          <a:p>
            <a:endParaRPr lang="is-IS" sz="1800" dirty="0"/>
          </a:p>
          <a:p>
            <a:r>
              <a:rPr lang="is-IS" sz="1800" dirty="0" smtClean="0"/>
              <a:t>„Það </a:t>
            </a:r>
            <a:r>
              <a:rPr lang="is-IS" sz="1800" dirty="0"/>
              <a:t>er ákveðin veikleiki hversu erfiðlega löndum hefur reynst að bregðast við </a:t>
            </a:r>
            <a:r>
              <a:rPr lang="is-IS" sz="1800" dirty="0" err="1"/>
              <a:t>fyrirséðum</a:t>
            </a:r>
            <a:r>
              <a:rPr lang="is-IS" sz="1800" dirty="0"/>
              <a:t> vandamálum á vinnumarkaði og niðurstöðum færnispáa. </a:t>
            </a:r>
            <a:r>
              <a:rPr lang="is-IS" sz="1800" dirty="0" smtClean="0"/>
              <a:t>„</a:t>
            </a:r>
          </a:p>
          <a:p>
            <a:endParaRPr lang="is-IS" sz="1200" dirty="0"/>
          </a:p>
          <a:p>
            <a:r>
              <a:rPr lang="is-IS" sz="1200" dirty="0" smtClean="0"/>
              <a:t>„OECD </a:t>
            </a:r>
            <a:r>
              <a:rPr lang="is-IS" sz="1200" dirty="0"/>
              <a:t>bendir á mikilvægi þess að stjórnvöld hafi aðkomu að spáferlinu og vísa til </a:t>
            </a:r>
            <a:r>
              <a:rPr lang="is-IS" sz="1200" dirty="0" err="1"/>
              <a:t>Noregs</a:t>
            </a:r>
            <a:r>
              <a:rPr lang="is-IS" sz="1200" dirty="0"/>
              <a:t> í þeim efnum þar sem Hagstofa </a:t>
            </a:r>
            <a:r>
              <a:rPr lang="is-IS" sz="1200" dirty="0" err="1"/>
              <a:t>Noregs</a:t>
            </a:r>
            <a:r>
              <a:rPr lang="is-IS" sz="1200" dirty="0"/>
              <a:t> sér um </a:t>
            </a:r>
            <a:r>
              <a:rPr lang="is-IS" sz="1200" dirty="0" smtClean="0"/>
              <a:t>spáferlið. </a:t>
            </a:r>
            <a:r>
              <a:rPr lang="is-IS" sz="1200" dirty="0"/>
              <a:t>Æ fleiri ríki eru að átta sig á því að mikilvægi samtals um niðurstöður og eftirfylgni. Finnar settu á fót samráðsvettvang um framsýni (e. </a:t>
            </a:r>
            <a:r>
              <a:rPr lang="is-IS" sz="1200" dirty="0" err="1"/>
              <a:t>National</a:t>
            </a:r>
            <a:r>
              <a:rPr lang="is-IS" sz="1200" dirty="0"/>
              <a:t> </a:t>
            </a:r>
            <a:r>
              <a:rPr lang="is-IS" sz="1200" dirty="0" err="1"/>
              <a:t>foresight</a:t>
            </a:r>
            <a:r>
              <a:rPr lang="is-IS" sz="1200" dirty="0"/>
              <a:t> </a:t>
            </a:r>
            <a:r>
              <a:rPr lang="is-IS" sz="1200" dirty="0" err="1"/>
              <a:t>network</a:t>
            </a:r>
            <a:r>
              <a:rPr lang="is-IS" sz="1200" dirty="0"/>
              <a:t>) árið 2014 sem heyrir undir finnska forsætisráðuneytið og kemur að samtali við framtíðarnefnd finnska þingsins. Írar settu á laggirnar landsfærniráð (e. </a:t>
            </a:r>
            <a:r>
              <a:rPr lang="is-IS" sz="1200" dirty="0" err="1"/>
              <a:t>National</a:t>
            </a:r>
            <a:r>
              <a:rPr lang="is-IS" sz="1200" dirty="0"/>
              <a:t> </a:t>
            </a:r>
            <a:r>
              <a:rPr lang="is-IS" sz="1200" dirty="0" err="1"/>
              <a:t>skills</a:t>
            </a:r>
            <a:r>
              <a:rPr lang="is-IS" sz="1200" dirty="0"/>
              <a:t> </a:t>
            </a:r>
            <a:r>
              <a:rPr lang="is-IS" sz="1200" dirty="0" err="1"/>
              <a:t>council</a:t>
            </a:r>
            <a:r>
              <a:rPr lang="is-IS" sz="1200" dirty="0"/>
              <a:t>) árið 2017. Innan ráðsins á sér stað samtal niðurstöður færnispáa og rannsókna og rannsókna en þar sitja ráðherrar allra viðkomandi ráðuneyta ásamt lykilstofnunum og aðilum vinnumarkaðarins. Markmið ráðsins er að gera Írland leiðandi í viðbragði við breyttri færniþörf á vinnumarkaði. Sérfræðingahópurinn telur mikilvægt að búinn verði til vettvangur til samtals um niðurstöður spáferlisins, stefnumótun og aðgerðir. Lagt er til að horft verði til reynslu </a:t>
            </a:r>
            <a:r>
              <a:rPr lang="is-IS" sz="1200" dirty="0" err="1"/>
              <a:t>Íra</a:t>
            </a:r>
            <a:r>
              <a:rPr lang="is-IS" sz="1200" dirty="0"/>
              <a:t> og Finna og búinn til samráðsvettvangur með aðkomu ráðuneyta og hagsmunaaðila sem ræðir niðurstöður spáferlisins og helstu áskoranir á vinnumarkaði, í mennta- og atvinnumálum. Sami vettvangur væri kjörin til mótunar íslenskrar hæfnistefnu byggt á niðurstöðum færnispáa. </a:t>
            </a:r>
            <a:r>
              <a:rPr lang="is-IS" sz="1200" dirty="0" smtClean="0"/>
              <a:t>„</a:t>
            </a:r>
            <a:endParaRPr lang="is-IS" sz="1200" dirty="0"/>
          </a:p>
        </p:txBody>
      </p:sp>
      <p:sp>
        <p:nvSpPr>
          <p:cNvPr id="6" name="Rectangle 5"/>
          <p:cNvSpPr/>
          <p:nvPr/>
        </p:nvSpPr>
        <p:spPr>
          <a:xfrm>
            <a:off x="0" y="4541168"/>
            <a:ext cx="3573840" cy="338554"/>
          </a:xfrm>
          <a:prstGeom prst="rect">
            <a:avLst/>
          </a:prstGeom>
        </p:spPr>
        <p:txBody>
          <a:bodyPr wrap="square">
            <a:spAutoFit/>
          </a:bodyPr>
          <a:lstStyle/>
          <a:p>
            <a:r>
              <a:rPr lang="is-IS" sz="800" dirty="0">
                <a:hlinkClick r:id="rId3"/>
              </a:rPr>
              <a:t>https://</a:t>
            </a:r>
            <a:r>
              <a:rPr lang="is-IS" sz="800" dirty="0" smtClean="0">
                <a:hlinkClick r:id="rId3"/>
              </a:rPr>
              <a:t>www.stjornarradid.is/lisalib/getfile.aspx?itemid=0681c095-7921-11e8-9429-005056bc4d74</a:t>
            </a:r>
            <a:r>
              <a:rPr lang="is-IS" sz="800" dirty="0" smtClean="0"/>
              <a:t> </a:t>
            </a:r>
            <a:endParaRPr lang="is-IS" sz="800" dirty="0"/>
          </a:p>
        </p:txBody>
      </p:sp>
    </p:spTree>
    <p:extLst>
      <p:ext uri="{BB962C8B-B14F-4D97-AF65-F5344CB8AC3E}">
        <p14:creationId xmlns:p14="http://schemas.microsoft.com/office/powerpoint/2010/main" val="110886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1600" dirty="0" smtClean="0"/>
              <a:t>Endalaus dæmi um gögn – afmarkað dæmi – brottfall nemenda í norrænu skólakerfunum</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16</a:t>
            </a:fld>
            <a:endParaRPr lang="en-US" dirty="0"/>
          </a:p>
        </p:txBody>
      </p:sp>
      <p:grpSp>
        <p:nvGrpSpPr>
          <p:cNvPr id="8" name="Group 7"/>
          <p:cNvGrpSpPr/>
          <p:nvPr/>
        </p:nvGrpSpPr>
        <p:grpSpPr>
          <a:xfrm>
            <a:off x="0" y="944917"/>
            <a:ext cx="9144000" cy="5921702"/>
            <a:chOff x="-59291" y="1086264"/>
            <a:chExt cx="9144000" cy="592170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1" y="2116114"/>
              <a:ext cx="9144000" cy="4891852"/>
            </a:xfrm>
            <a:prstGeom prst="rect">
              <a:avLst/>
            </a:prstGeom>
          </p:spPr>
        </p:pic>
        <p:sp>
          <p:nvSpPr>
            <p:cNvPr id="5" name="TextBox 4"/>
            <p:cNvSpPr txBox="1"/>
            <p:nvPr/>
          </p:nvSpPr>
          <p:spPr>
            <a:xfrm>
              <a:off x="154079" y="1086264"/>
              <a:ext cx="8835842" cy="1077218"/>
            </a:xfrm>
            <a:prstGeom prst="rect">
              <a:avLst/>
            </a:prstGeom>
            <a:solidFill>
              <a:schemeClr val="bg1"/>
            </a:solidFill>
          </p:spPr>
          <p:txBody>
            <a:bodyPr wrap="square" rtlCol="0">
              <a:spAutoFit/>
            </a:bodyPr>
            <a:lstStyle/>
            <a:p>
              <a:r>
                <a:rPr lang="en-US" sz="1600" dirty="0" err="1">
                  <a:latin typeface="+mn-lt"/>
                </a:rPr>
                <a:t>Albæk</a:t>
              </a:r>
              <a:r>
                <a:rPr lang="en-US" sz="1600" dirty="0">
                  <a:latin typeface="+mn-lt"/>
                </a:rPr>
                <a:t>, </a:t>
              </a:r>
              <a:r>
                <a:rPr lang="en-US" sz="1600" dirty="0" err="1">
                  <a:latin typeface="+mn-lt"/>
                </a:rPr>
                <a:t>Karsten</a:t>
              </a:r>
              <a:r>
                <a:rPr lang="en-US" sz="1600" dirty="0">
                  <a:latin typeface="+mn-lt"/>
                </a:rPr>
                <a:t>; </a:t>
              </a:r>
              <a:r>
                <a:rPr lang="en-US" sz="1600" dirty="0" err="1">
                  <a:latin typeface="+mn-lt"/>
                </a:rPr>
                <a:t>Asplund</a:t>
              </a:r>
              <a:r>
                <a:rPr lang="en-US" sz="1600" dirty="0">
                  <a:latin typeface="+mn-lt"/>
                </a:rPr>
                <a:t>, Rita; Barth, Erling; </a:t>
              </a:r>
              <a:r>
                <a:rPr lang="en-US" sz="1600" dirty="0" err="1">
                  <a:latin typeface="+mn-lt"/>
                </a:rPr>
                <a:t>Lindahl</a:t>
              </a:r>
              <a:r>
                <a:rPr lang="en-US" sz="1600" dirty="0">
                  <a:latin typeface="+mn-lt"/>
                </a:rPr>
                <a:t>, </a:t>
              </a:r>
              <a:r>
                <a:rPr lang="en-US" sz="1600" dirty="0" smtClean="0">
                  <a:latin typeface="+mn-lt"/>
                </a:rPr>
                <a:t>Lena. (2015). </a:t>
              </a:r>
              <a:r>
                <a:rPr lang="en-US" sz="1600" b="1" dirty="0" smtClean="0">
                  <a:latin typeface="+mn-lt"/>
                </a:rPr>
                <a:t>Youth </a:t>
              </a:r>
              <a:r>
                <a:rPr lang="en-US" sz="1600" b="1" dirty="0">
                  <a:latin typeface="+mn-lt"/>
                </a:rPr>
                <a:t>unemployment and inactivity: A comparison of school-to-work transitions and </a:t>
              </a:r>
              <a:r>
                <a:rPr lang="en-US" sz="1600" b="1" dirty="0" err="1">
                  <a:latin typeface="+mn-lt"/>
                </a:rPr>
                <a:t>labour</a:t>
              </a:r>
              <a:r>
                <a:rPr lang="en-US" sz="1600" b="1" dirty="0">
                  <a:latin typeface="+mn-lt"/>
                </a:rPr>
                <a:t> market outcomes in four Nordic </a:t>
              </a:r>
              <a:r>
                <a:rPr lang="en-US" sz="1600" b="1" dirty="0" smtClean="0">
                  <a:latin typeface="+mn-lt"/>
                </a:rPr>
                <a:t>countries. </a:t>
              </a:r>
              <a:r>
                <a:rPr lang="is-IS" sz="1600" dirty="0" err="1" smtClean="0">
                  <a:latin typeface="+mn-lt"/>
                </a:rPr>
                <a:t>Copenhagen</a:t>
              </a:r>
              <a:r>
                <a:rPr lang="is-IS" sz="1600" dirty="0">
                  <a:latin typeface="+mn-lt"/>
                </a:rPr>
                <a:t>: Nordisk </a:t>
              </a:r>
              <a:r>
                <a:rPr lang="is-IS" sz="1600" dirty="0" err="1">
                  <a:latin typeface="+mn-lt"/>
                </a:rPr>
                <a:t>Ministerråd</a:t>
              </a:r>
              <a:r>
                <a:rPr lang="is-IS" sz="1600" dirty="0">
                  <a:latin typeface="+mn-lt"/>
                </a:rPr>
                <a:t>, </a:t>
              </a:r>
              <a:r>
                <a:rPr lang="is-IS" sz="1600" dirty="0" smtClean="0">
                  <a:latin typeface="+mn-lt"/>
                </a:rPr>
                <a:t>2015 </a:t>
              </a:r>
              <a:r>
                <a:rPr lang="is-IS" sz="1600" dirty="0">
                  <a:latin typeface="+mn-lt"/>
                </a:rPr>
                <a:t> </a:t>
              </a:r>
              <a:r>
                <a:rPr lang="is-IS" sz="1600" dirty="0" err="1" smtClean="0">
                  <a:latin typeface="+mn-lt"/>
                  <a:hlinkClick r:id="rId3" tooltip="NBN"/>
                </a:rPr>
                <a:t>urn</a:t>
              </a:r>
              <a:r>
                <a:rPr lang="is-IS" sz="1600" dirty="0" smtClean="0">
                  <a:latin typeface="+mn-lt"/>
                  <a:hlinkClick r:id="rId3" tooltip="NBN"/>
                </a:rPr>
                <a:t>:</a:t>
              </a:r>
              <a:r>
                <a:rPr lang="is-IS" sz="1600" dirty="0" err="1" smtClean="0">
                  <a:latin typeface="+mn-lt"/>
                  <a:hlinkClick r:id="rId3" tooltip="NBN"/>
                </a:rPr>
                <a:t>nbn</a:t>
              </a:r>
              <a:r>
                <a:rPr lang="is-IS" sz="1600" dirty="0" smtClean="0">
                  <a:latin typeface="+mn-lt"/>
                  <a:hlinkClick r:id="rId3" tooltip="NBN"/>
                </a:rPr>
                <a:t>:se:</a:t>
              </a:r>
              <a:r>
                <a:rPr lang="is-IS" sz="1600" dirty="0" err="1" smtClean="0">
                  <a:latin typeface="+mn-lt"/>
                  <a:hlinkClick r:id="rId3" tooltip="NBN"/>
                </a:rPr>
                <a:t>norden</a:t>
              </a:r>
              <a:r>
                <a:rPr lang="is-IS" sz="1600" dirty="0" smtClean="0">
                  <a:latin typeface="+mn-lt"/>
                  <a:hlinkClick r:id="rId3" tooltip="NBN"/>
                </a:rPr>
                <a:t>:org:diva-4071</a:t>
              </a:r>
              <a:r>
                <a:rPr lang="is-IS" sz="1600" dirty="0" smtClean="0">
                  <a:latin typeface="+mn-lt"/>
                </a:rPr>
                <a:t> </a:t>
              </a:r>
            </a:p>
            <a:p>
              <a:endParaRPr lang="is-IS" sz="1600" dirty="0" smtClean="0">
                <a:latin typeface="+mn-lt"/>
              </a:endParaRPr>
            </a:p>
          </p:txBody>
        </p:sp>
      </p:grpSp>
      <p:sp>
        <p:nvSpPr>
          <p:cNvPr id="6" name="TextBox 5"/>
          <p:cNvSpPr txBox="1"/>
          <p:nvPr/>
        </p:nvSpPr>
        <p:spPr>
          <a:xfrm>
            <a:off x="154079" y="4941168"/>
            <a:ext cx="8954425" cy="432048"/>
          </a:xfrm>
          <a:prstGeom prst="rect">
            <a:avLst/>
          </a:prstGeom>
          <a:noFill/>
          <a:ln w="38100" cap="rnd">
            <a:solidFill>
              <a:schemeClr val="accent1">
                <a:shade val="50000"/>
              </a:schemeClr>
            </a:solidFill>
          </a:ln>
        </p:spPr>
        <p:txBody>
          <a:bodyPr wrap="square" rtlCol="0">
            <a:noAutofit/>
          </a:bodyPr>
          <a:lstStyle/>
          <a:p>
            <a:endParaRPr lang="is-IS" dirty="0"/>
          </a:p>
        </p:txBody>
      </p:sp>
      <p:sp>
        <p:nvSpPr>
          <p:cNvPr id="10" name="TextBox 9"/>
          <p:cNvSpPr txBox="1"/>
          <p:nvPr/>
        </p:nvSpPr>
        <p:spPr>
          <a:xfrm>
            <a:off x="124432" y="5557806"/>
            <a:ext cx="8984071" cy="1255570"/>
          </a:xfrm>
          <a:prstGeom prst="rect">
            <a:avLst/>
          </a:prstGeom>
          <a:solidFill>
            <a:schemeClr val="bg1"/>
          </a:solidFill>
        </p:spPr>
        <p:txBody>
          <a:bodyPr wrap="square" rtlCol="0">
            <a:noAutofit/>
          </a:bodyPr>
          <a:lstStyle/>
          <a:p>
            <a:endParaRPr lang="en-US" dirty="0" smtClean="0"/>
          </a:p>
          <a:p>
            <a:r>
              <a:rPr lang="en-US" dirty="0" smtClean="0"/>
              <a:t>Another </a:t>
            </a:r>
            <a:r>
              <a:rPr lang="en-US" dirty="0"/>
              <a:t>distinct feature is the </a:t>
            </a:r>
            <a:r>
              <a:rPr lang="en-US" dirty="0" smtClean="0"/>
              <a:t>conspicuously </a:t>
            </a:r>
            <a:r>
              <a:rPr lang="en-US" dirty="0"/>
              <a:t>similar share of the NEET population across the four countries despite remarkable cross‐country differences not least in the share of young people still lacking an upper secondary degree when aged 21</a:t>
            </a:r>
            <a:r>
              <a:rPr lang="en-US" dirty="0" smtClean="0"/>
              <a:t>. (p. 277).</a:t>
            </a:r>
            <a:endParaRPr lang="is-IS" dirty="0"/>
          </a:p>
        </p:txBody>
      </p:sp>
    </p:spTree>
    <p:extLst>
      <p:ext uri="{BB962C8B-B14F-4D97-AF65-F5344CB8AC3E}">
        <p14:creationId xmlns:p14="http://schemas.microsoft.com/office/powerpoint/2010/main" val="2997930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61111E-6 -3.33333E-6 L 0.00139 -0.22639 " pathEditMode="relative" rAng="0" ptsTypes="AA">
                                      <p:cBhvr>
                                        <p:cTn id="14" dur="2000" fill="hold"/>
                                        <p:tgtEl>
                                          <p:spTgt spid="6"/>
                                        </p:tgtEl>
                                        <p:attrNameLst>
                                          <p:attrName>ppt_x</p:attrName>
                                          <p:attrName>ppt_y</p:attrName>
                                        </p:attrNameLst>
                                      </p:cBhvr>
                                      <p:rCtr x="69" y="-1131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2" nodeType="clickEffect">
                                  <p:stCondLst>
                                    <p:cond delay="0"/>
                                  </p:stCondLst>
                                  <p:childTnLst>
                                    <p:animMotion origin="layout" path="M 0.00139 -0.22639 L 0.00139 -0.14953 " pathEditMode="relative" rAng="0" ptsTypes="AA">
                                      <p:cBhvr>
                                        <p:cTn id="18" dur="2000" fill="hold"/>
                                        <p:tgtEl>
                                          <p:spTgt spid="6"/>
                                        </p:tgtEl>
                                        <p:attrNameLst>
                                          <p:attrName>ppt_x</p:attrName>
                                          <p:attrName>ppt_y</p:attrName>
                                        </p:attrNameLst>
                                      </p:cBhvr>
                                      <p:rCtr x="0" y="3843"/>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1600" dirty="0" smtClean="0"/>
              <a:t>Snúum okkur að kennslustofunni – og myndinni síðan áðan</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17</a:t>
            </a:fld>
            <a:endParaRPr lang="en-US" dirty="0"/>
          </a:p>
        </p:txBody>
      </p:sp>
      <p:pic>
        <p:nvPicPr>
          <p:cNvPr id="3" name="Picture 2"/>
          <p:cNvPicPr>
            <a:picLocks noChangeAspect="1"/>
          </p:cNvPicPr>
          <p:nvPr/>
        </p:nvPicPr>
        <p:blipFill>
          <a:blip r:embed="rId2"/>
          <a:stretch>
            <a:fillRect/>
          </a:stretch>
        </p:blipFill>
        <p:spPr>
          <a:xfrm>
            <a:off x="218894" y="817691"/>
            <a:ext cx="8706212" cy="6013354"/>
          </a:xfrm>
          <a:prstGeom prst="rect">
            <a:avLst/>
          </a:prstGeom>
        </p:spPr>
      </p:pic>
    </p:spTree>
    <p:extLst>
      <p:ext uri="{BB962C8B-B14F-4D97-AF65-F5344CB8AC3E}">
        <p14:creationId xmlns:p14="http://schemas.microsoft.com/office/powerpoint/2010/main" val="359053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18</a:t>
            </a:fld>
            <a:endParaRPr lang="en-US" dirty="0"/>
          </a:p>
        </p:txBody>
      </p:sp>
      <p:sp>
        <p:nvSpPr>
          <p:cNvPr id="6" name="Rectangle 2"/>
          <p:cNvSpPr txBox="1">
            <a:spLocks/>
          </p:cNvSpPr>
          <p:nvPr/>
        </p:nvSpPr>
        <p:spPr bwMode="auto">
          <a:xfrm>
            <a:off x="0" y="-8873"/>
            <a:ext cx="9144000" cy="1259632"/>
          </a:xfrm>
          <a:prstGeom prst="rect">
            <a:avLst/>
          </a:prstGeom>
          <a:gradFill>
            <a:gsLst>
              <a:gs pos="0">
                <a:schemeClr val="accent6">
                  <a:lumMod val="75000"/>
                </a:schemeClr>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solidFill>
                  <a:schemeClr val="bg1"/>
                </a:solidFill>
              </a:rPr>
              <a:t>Dæmi </a:t>
            </a:r>
            <a:r>
              <a:rPr lang="is-IS" sz="2800" dirty="0">
                <a:solidFill>
                  <a:schemeClr val="bg1"/>
                </a:solidFill>
              </a:rPr>
              <a:t>um </a:t>
            </a:r>
            <a:r>
              <a:rPr lang="is-IS" sz="2800" dirty="0" smtClean="0">
                <a:solidFill>
                  <a:schemeClr val="bg1"/>
                </a:solidFill>
              </a:rPr>
              <a:t>áherslu á </a:t>
            </a:r>
            <a:r>
              <a:rPr lang="is-IS" sz="2800" dirty="0">
                <a:solidFill>
                  <a:schemeClr val="bg1"/>
                </a:solidFill>
              </a:rPr>
              <a:t>notkun gagna </a:t>
            </a:r>
            <a:r>
              <a:rPr lang="is-IS" sz="2800" dirty="0"/>
              <a:t>í </a:t>
            </a:r>
            <a:r>
              <a:rPr lang="is-IS" sz="2800" dirty="0" smtClean="0"/>
              <a:t>menntageiranum</a:t>
            </a:r>
            <a:endParaRPr lang="is-IS" sz="2800" dirty="0"/>
          </a:p>
        </p:txBody>
      </p:sp>
      <p:sp>
        <p:nvSpPr>
          <p:cNvPr id="16386" name="Rectangle 3"/>
          <p:cNvSpPr>
            <a:spLocks noGrp="1"/>
          </p:cNvSpPr>
          <p:nvPr>
            <p:ph type="body" idx="1"/>
          </p:nvPr>
        </p:nvSpPr>
        <p:spPr>
          <a:xfrm>
            <a:off x="107504" y="1346282"/>
            <a:ext cx="8928992" cy="5375194"/>
          </a:xfrm>
          <a:solidFill>
            <a:schemeClr val="bg1"/>
          </a:solidFill>
        </p:spPr>
        <p:txBody>
          <a:bodyPr/>
          <a:lstStyle/>
          <a:p>
            <a:pPr marL="457200" indent="-457200">
              <a:spcBef>
                <a:spcPts val="1800"/>
              </a:spcBef>
              <a:buAutoNum type="arabicPeriod"/>
            </a:pPr>
            <a:endParaRPr lang="is-IS" sz="1600" dirty="0" smtClean="0"/>
          </a:p>
          <a:p>
            <a:pPr marL="457200" indent="-457200">
              <a:spcBef>
                <a:spcPts val="1800"/>
              </a:spcBef>
              <a:buAutoNum type="arabicPeriod"/>
            </a:pPr>
            <a:r>
              <a:rPr lang="is-IS" sz="1600" dirty="0" smtClean="0"/>
              <a:t>Mælingar á frammistöðu – mikil áhersla er lögð á þetta vegna umræðu </a:t>
            </a:r>
          </a:p>
          <a:p>
            <a:pPr marL="857214" lvl="1" indent="-457200">
              <a:spcBef>
                <a:spcPts val="1800"/>
              </a:spcBef>
              <a:buAutoNum type="arabicPeriod"/>
            </a:pPr>
            <a:r>
              <a:rPr lang="is-IS" sz="1200" dirty="0" smtClean="0"/>
              <a:t>Um frammistöðu nemenda, kennara, skóla og kerfa</a:t>
            </a:r>
          </a:p>
          <a:p>
            <a:pPr marL="857214" lvl="1" indent="-457200">
              <a:spcBef>
                <a:spcPts val="1800"/>
              </a:spcBef>
              <a:buFont typeface="Arial" charset="0"/>
              <a:buAutoNum type="arabicPeriod"/>
            </a:pPr>
            <a:r>
              <a:rPr lang="is-IS" sz="1200" dirty="0" smtClean="0"/>
              <a:t>Um </a:t>
            </a:r>
            <a:r>
              <a:rPr lang="is-IS" sz="1200" dirty="0"/>
              <a:t>mótandi </a:t>
            </a:r>
            <a:r>
              <a:rPr lang="is-IS" sz="1200" dirty="0" smtClean="0"/>
              <a:t>mat</a:t>
            </a:r>
          </a:p>
          <a:p>
            <a:pPr marL="857214" lvl="1" indent="-457200">
              <a:spcBef>
                <a:spcPts val="1800"/>
              </a:spcBef>
              <a:buFont typeface="Arial" charset="0"/>
              <a:buAutoNum type="arabicPeriod"/>
            </a:pPr>
            <a:r>
              <a:rPr lang="is-IS" sz="1200" dirty="0" smtClean="0"/>
              <a:t>Um stöðu og framvindu einstakra nemenda, m.a. vegna samskipta við foreldra</a:t>
            </a:r>
          </a:p>
          <a:p>
            <a:pPr marL="457200" indent="-457200">
              <a:spcBef>
                <a:spcPts val="1800"/>
              </a:spcBef>
              <a:buAutoNum type="arabicPeriod"/>
            </a:pPr>
            <a:r>
              <a:rPr lang="is-IS" sz="1600" dirty="0" smtClean="0"/>
              <a:t>Nýir mælikvarðar</a:t>
            </a:r>
          </a:p>
          <a:p>
            <a:pPr marL="857214" lvl="1" indent="-457200">
              <a:spcBef>
                <a:spcPts val="1800"/>
              </a:spcBef>
              <a:buAutoNum type="arabicPeriod"/>
            </a:pPr>
            <a:r>
              <a:rPr lang="is-IS" sz="1200" dirty="0" err="1" smtClean="0"/>
              <a:t>Líf-félagslegar</a:t>
            </a:r>
            <a:r>
              <a:rPr lang="is-IS" sz="1200" dirty="0" smtClean="0"/>
              <a:t> mælingar (</a:t>
            </a:r>
            <a:r>
              <a:rPr lang="is-IS" sz="1200" dirty="0" err="1" smtClean="0"/>
              <a:t>bio-social</a:t>
            </a:r>
            <a:r>
              <a:rPr lang="is-IS" sz="1200" dirty="0" smtClean="0"/>
              <a:t> </a:t>
            </a:r>
            <a:r>
              <a:rPr lang="is-IS" sz="1200" dirty="0" err="1" smtClean="0"/>
              <a:t>measures</a:t>
            </a:r>
            <a:r>
              <a:rPr lang="is-IS" sz="1200" dirty="0" smtClean="0"/>
              <a:t>) – hugsanlega síkvikar atferlismælingar</a:t>
            </a:r>
          </a:p>
          <a:p>
            <a:pPr marL="857214" lvl="1" indent="-457200">
              <a:spcBef>
                <a:spcPts val="1800"/>
              </a:spcBef>
              <a:buFont typeface="Arial" charset="0"/>
              <a:buAutoNum type="arabicPeriod"/>
            </a:pPr>
            <a:r>
              <a:rPr lang="is-IS" sz="1200" dirty="0" smtClean="0"/>
              <a:t>Velferð nemenda</a:t>
            </a:r>
          </a:p>
          <a:p>
            <a:pPr marL="457200" indent="-457200">
              <a:spcBef>
                <a:spcPts val="1800"/>
              </a:spcBef>
              <a:buAutoNum type="arabicPeriod"/>
            </a:pPr>
            <a:r>
              <a:rPr lang="is-IS" sz="1600" dirty="0" smtClean="0"/>
              <a:t>Gagnasöfnun í gervigreindum kennslukerfum</a:t>
            </a:r>
          </a:p>
          <a:p>
            <a:pPr marL="457200" indent="-457200">
              <a:spcBef>
                <a:spcPts val="1800"/>
              </a:spcBef>
              <a:buAutoNum type="arabicPeriod"/>
            </a:pPr>
            <a:endParaRPr lang="is-IS" sz="1600" dirty="0" smtClean="0"/>
          </a:p>
        </p:txBody>
      </p:sp>
    </p:spTree>
    <p:extLst>
      <p:ext uri="{BB962C8B-B14F-4D97-AF65-F5344CB8AC3E}">
        <p14:creationId xmlns:p14="http://schemas.microsoft.com/office/powerpoint/2010/main" val="2231105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19</a:t>
            </a:fld>
            <a:endParaRPr lang="en-US" dirty="0"/>
          </a:p>
        </p:txBody>
      </p:sp>
      <p:sp>
        <p:nvSpPr>
          <p:cNvPr id="6" name="Rectangle 2"/>
          <p:cNvSpPr txBox="1">
            <a:spLocks/>
          </p:cNvSpPr>
          <p:nvPr/>
        </p:nvSpPr>
        <p:spPr bwMode="auto">
          <a:xfrm>
            <a:off x="0" y="-8873"/>
            <a:ext cx="9144000" cy="1259632"/>
          </a:xfrm>
          <a:prstGeom prst="rect">
            <a:avLst/>
          </a:prstGeom>
          <a:gradFill>
            <a:gsLst>
              <a:gs pos="0">
                <a:schemeClr val="accent2">
                  <a:lumMod val="60000"/>
                  <a:lumOff val="40000"/>
                </a:schemeClr>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t>Víða er fjallað um stefnumótun </a:t>
            </a:r>
            <a:r>
              <a:rPr lang="is-IS" sz="2800" dirty="0"/>
              <a:t>í </a:t>
            </a:r>
            <a:r>
              <a:rPr lang="is-IS" sz="2800" dirty="0" smtClean="0"/>
              <a:t>skólastarfi</a:t>
            </a:r>
            <a:endParaRPr lang="is-IS" sz="2800" dirty="0"/>
          </a:p>
        </p:txBody>
      </p:sp>
      <p:sp>
        <p:nvSpPr>
          <p:cNvPr id="16386" name="Rectangle 3"/>
          <p:cNvSpPr>
            <a:spLocks noGrp="1"/>
          </p:cNvSpPr>
          <p:nvPr>
            <p:ph type="body" idx="1"/>
          </p:nvPr>
        </p:nvSpPr>
        <p:spPr>
          <a:xfrm>
            <a:off x="107504" y="1346282"/>
            <a:ext cx="8928992" cy="5375194"/>
          </a:xfrm>
          <a:solidFill>
            <a:schemeClr val="bg1"/>
          </a:solidFill>
        </p:spPr>
        <p:txBody>
          <a:bodyPr/>
          <a:lstStyle/>
          <a:p>
            <a:pPr marL="457200" indent="-457200">
              <a:spcBef>
                <a:spcPts val="1800"/>
              </a:spcBef>
              <a:buAutoNum type="arabicPeriod"/>
            </a:pPr>
            <a:endParaRPr lang="is-IS" sz="1600" b="1" dirty="0" smtClean="0"/>
          </a:p>
          <a:p>
            <a:pPr marL="457200" indent="-457200">
              <a:spcBef>
                <a:spcPts val="1800"/>
              </a:spcBef>
              <a:buAutoNum type="arabicPeriod"/>
            </a:pPr>
            <a:r>
              <a:rPr lang="is-IS" sz="2000" dirty="0" smtClean="0"/>
              <a:t>UNESCO, Alþjóðabankinn, </a:t>
            </a:r>
            <a:r>
              <a:rPr lang="is-IS" sz="2000" dirty="0" err="1" smtClean="0"/>
              <a:t>Eurydice</a:t>
            </a:r>
            <a:r>
              <a:rPr lang="is-IS" sz="2000" dirty="0" smtClean="0"/>
              <a:t>, … </a:t>
            </a:r>
          </a:p>
          <a:p>
            <a:pPr marL="457200" indent="-457200">
              <a:spcBef>
                <a:spcPts val="1800"/>
              </a:spcBef>
              <a:buAutoNum type="arabicPeriod"/>
            </a:pPr>
            <a:r>
              <a:rPr lang="is-IS" sz="2000" dirty="0" smtClean="0"/>
              <a:t>OECD, PISA, TALIS, </a:t>
            </a:r>
            <a:r>
              <a:rPr lang="is-IS" sz="2000" dirty="0" err="1" smtClean="0"/>
              <a:t>Northern</a:t>
            </a:r>
            <a:r>
              <a:rPr lang="is-IS" sz="2000" dirty="0" smtClean="0"/>
              <a:t> </a:t>
            </a:r>
            <a:r>
              <a:rPr lang="is-IS" sz="2000" dirty="0" err="1" smtClean="0"/>
              <a:t>Lights</a:t>
            </a:r>
            <a:r>
              <a:rPr lang="is-IS" sz="2000" dirty="0" smtClean="0"/>
              <a:t>  </a:t>
            </a:r>
          </a:p>
          <a:p>
            <a:pPr marL="0" indent="0">
              <a:spcBef>
                <a:spcPts val="1800"/>
              </a:spcBef>
              <a:buNone/>
            </a:pPr>
            <a:r>
              <a:rPr lang="is-IS" sz="1400" dirty="0"/>
              <a:t>Lundahl, Lisbeth; Arnesen; Anne-Lise  &amp; Jónasson, Jón </a:t>
            </a:r>
            <a:r>
              <a:rPr lang="is-IS" sz="1400" dirty="0" smtClean="0"/>
              <a:t>Torfi. </a:t>
            </a:r>
            <a:r>
              <a:rPr lang="is-IS" sz="1400" dirty="0"/>
              <a:t>(2018). </a:t>
            </a:r>
            <a:r>
              <a:rPr lang="is-IS" sz="1400" dirty="0" err="1"/>
              <a:t>Justice</a:t>
            </a:r>
            <a:r>
              <a:rPr lang="is-IS" sz="1400" dirty="0"/>
              <a:t> and </a:t>
            </a:r>
            <a:r>
              <a:rPr lang="is-IS" sz="1400" dirty="0" err="1"/>
              <a:t>marketization</a:t>
            </a:r>
            <a:r>
              <a:rPr lang="is-IS" sz="1400" dirty="0"/>
              <a:t> of </a:t>
            </a:r>
            <a:r>
              <a:rPr lang="is-IS" sz="1400" dirty="0" err="1"/>
              <a:t>education</a:t>
            </a:r>
            <a:r>
              <a:rPr lang="is-IS" sz="1400" dirty="0"/>
              <a:t> in </a:t>
            </a:r>
            <a:r>
              <a:rPr lang="is-IS" sz="1400" dirty="0" err="1"/>
              <a:t>three</a:t>
            </a:r>
            <a:r>
              <a:rPr lang="is-IS" sz="1400" dirty="0"/>
              <a:t> </a:t>
            </a:r>
            <a:r>
              <a:rPr lang="is-IS" sz="1400" dirty="0" err="1"/>
              <a:t>Nordic</a:t>
            </a:r>
            <a:r>
              <a:rPr lang="is-IS" sz="1400" dirty="0"/>
              <a:t> </a:t>
            </a:r>
            <a:r>
              <a:rPr lang="is-IS" sz="1400" dirty="0" err="1"/>
              <a:t>countries</a:t>
            </a:r>
            <a:r>
              <a:rPr lang="is-IS" sz="1400" dirty="0"/>
              <a:t>: </a:t>
            </a:r>
            <a:r>
              <a:rPr lang="is-IS" sz="1400" dirty="0" err="1"/>
              <a:t>can</a:t>
            </a:r>
            <a:r>
              <a:rPr lang="is-IS" sz="1400" dirty="0"/>
              <a:t> </a:t>
            </a:r>
            <a:r>
              <a:rPr lang="is-IS" sz="1400" dirty="0" err="1"/>
              <a:t>existing</a:t>
            </a:r>
            <a:r>
              <a:rPr lang="is-IS" sz="1400" dirty="0"/>
              <a:t> </a:t>
            </a:r>
            <a:r>
              <a:rPr lang="is-IS" sz="1400" dirty="0" err="1"/>
              <a:t>large-scale</a:t>
            </a:r>
            <a:r>
              <a:rPr lang="is-IS" sz="1400" dirty="0"/>
              <a:t> </a:t>
            </a:r>
            <a:r>
              <a:rPr lang="is-IS" sz="1400" dirty="0" err="1"/>
              <a:t>datasets</a:t>
            </a:r>
            <a:r>
              <a:rPr lang="is-IS" sz="1400" dirty="0"/>
              <a:t> </a:t>
            </a:r>
            <a:r>
              <a:rPr lang="is-IS" sz="1400" dirty="0" err="1"/>
              <a:t>support</a:t>
            </a:r>
            <a:r>
              <a:rPr lang="is-IS" sz="1400" dirty="0"/>
              <a:t> </a:t>
            </a:r>
            <a:r>
              <a:rPr lang="is-IS" sz="1400" dirty="0" err="1"/>
              <a:t>comparisons</a:t>
            </a:r>
            <a:r>
              <a:rPr lang="is-IS" sz="1400" dirty="0"/>
              <a:t>? </a:t>
            </a:r>
            <a:r>
              <a:rPr lang="en-US" sz="1400" i="1" dirty="0"/>
              <a:t>Nordic Journal of Studies in Educational Policy </a:t>
            </a:r>
            <a:r>
              <a:rPr lang="en-US" sz="1400" dirty="0" smtClean="0"/>
              <a:t>Volume </a:t>
            </a:r>
            <a:r>
              <a:rPr lang="en-US" sz="1400" dirty="0"/>
              <a:t>4, 2018 - Issue 3: Comparative perspectives on Nordic education </a:t>
            </a:r>
            <a:r>
              <a:rPr lang="en-US" sz="1400" dirty="0" smtClean="0"/>
              <a:t>policy. </a:t>
            </a:r>
            <a:r>
              <a:rPr lang="is-IS" sz="1400" dirty="0" err="1" smtClean="0"/>
              <a:t>Pp</a:t>
            </a:r>
            <a:r>
              <a:rPr lang="is-IS" sz="1400" dirty="0" smtClean="0"/>
              <a:t> </a:t>
            </a:r>
            <a:r>
              <a:rPr lang="is-IS" sz="1400" dirty="0"/>
              <a:t>120-132 </a:t>
            </a:r>
            <a:r>
              <a:rPr lang="is-IS" sz="1400" dirty="0" err="1"/>
              <a:t>Published</a:t>
            </a:r>
            <a:r>
              <a:rPr lang="is-IS" sz="1400" dirty="0"/>
              <a:t> </a:t>
            </a:r>
            <a:r>
              <a:rPr lang="is-IS" sz="1400" dirty="0" err="1"/>
              <a:t>online</a:t>
            </a:r>
            <a:r>
              <a:rPr lang="is-IS" sz="1400" dirty="0"/>
              <a:t>: 11 </a:t>
            </a:r>
            <a:r>
              <a:rPr lang="is-IS" sz="1400" dirty="0" err="1"/>
              <a:t>Dec</a:t>
            </a:r>
            <a:r>
              <a:rPr lang="is-IS" sz="1400" dirty="0"/>
              <a:t> 2018 </a:t>
            </a:r>
            <a:r>
              <a:rPr lang="is-IS" sz="1400" dirty="0">
                <a:hlinkClick r:id="rId2"/>
              </a:rPr>
              <a:t>https://doi.org/10.1080/20020317.2018.1542908</a:t>
            </a:r>
            <a:endParaRPr lang="is-IS" sz="1400" b="1" dirty="0" smtClean="0"/>
          </a:p>
          <a:p>
            <a:pPr marL="0" indent="0">
              <a:spcBef>
                <a:spcPts val="1800"/>
              </a:spcBef>
              <a:buNone/>
            </a:pPr>
            <a:endParaRPr lang="is-IS" sz="2000" dirty="0" smtClean="0"/>
          </a:p>
          <a:p>
            <a:pPr marL="0" indent="0">
              <a:spcBef>
                <a:spcPts val="1800"/>
              </a:spcBef>
              <a:buNone/>
            </a:pPr>
            <a:r>
              <a:rPr lang="is-IS" sz="2000" dirty="0" smtClean="0"/>
              <a:t>Ísland</a:t>
            </a:r>
          </a:p>
          <a:p>
            <a:pPr marL="400014" lvl="1" indent="0">
              <a:spcBef>
                <a:spcPts val="1800"/>
              </a:spcBef>
              <a:buNone/>
            </a:pPr>
            <a:r>
              <a:rPr lang="is-IS" sz="2000" dirty="0" smtClean="0"/>
              <a:t>Löng saga prófa, skráninga og mælinga, - áhersla á innra og ytra mat skóla, skráning Hagstofu, verkefni Menntamálstofnunar, kannanir Rannsóknar og greiningar, HBSC (</a:t>
            </a:r>
            <a:r>
              <a:rPr lang="en-US" sz="2000" dirty="0" smtClean="0"/>
              <a:t>Health </a:t>
            </a:r>
            <a:r>
              <a:rPr lang="en-US" sz="2000" dirty="0" err="1"/>
              <a:t>Behaviour</a:t>
            </a:r>
            <a:r>
              <a:rPr lang="en-US" sz="2000" dirty="0"/>
              <a:t> in School-aged </a:t>
            </a:r>
            <a:r>
              <a:rPr lang="en-US" sz="2000" dirty="0" smtClean="0"/>
              <a:t>Children)</a:t>
            </a:r>
            <a:r>
              <a:rPr lang="is-IS" sz="2000" dirty="0" smtClean="0"/>
              <a:t>, Hvítbók, </a:t>
            </a:r>
            <a:r>
              <a:rPr lang="is-IS" sz="2000" dirty="0" err="1" smtClean="0"/>
              <a:t>Mentor</a:t>
            </a:r>
            <a:r>
              <a:rPr lang="is-IS" sz="2000" dirty="0" smtClean="0"/>
              <a:t>, Inna, Skólapúlsinn+ IEA, OECD, færnikröfur starfa, …   </a:t>
            </a:r>
          </a:p>
        </p:txBody>
      </p:sp>
    </p:spTree>
    <p:extLst>
      <p:ext uri="{BB962C8B-B14F-4D97-AF65-F5344CB8AC3E}">
        <p14:creationId xmlns:p14="http://schemas.microsoft.com/office/powerpoint/2010/main" val="186880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2000" dirty="0" smtClean="0"/>
              <a:t>Dæmigerður bekkur í grunnskóla – gögnin skoðuð frá ólíkum sjónarhornum</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a:t>
            </a:fld>
            <a:endParaRPr lang="en-US" dirty="0"/>
          </a:p>
        </p:txBody>
      </p:sp>
      <p:pic>
        <p:nvPicPr>
          <p:cNvPr id="3" name="Picture 2"/>
          <p:cNvPicPr>
            <a:picLocks noChangeAspect="1"/>
          </p:cNvPicPr>
          <p:nvPr/>
        </p:nvPicPr>
        <p:blipFill>
          <a:blip r:embed="rId2"/>
          <a:stretch>
            <a:fillRect/>
          </a:stretch>
        </p:blipFill>
        <p:spPr>
          <a:xfrm>
            <a:off x="218894" y="817691"/>
            <a:ext cx="8706212" cy="6013354"/>
          </a:xfrm>
          <a:prstGeom prst="rect">
            <a:avLst/>
          </a:prstGeom>
        </p:spPr>
      </p:pic>
    </p:spTree>
    <p:extLst>
      <p:ext uri="{BB962C8B-B14F-4D97-AF65-F5344CB8AC3E}">
        <p14:creationId xmlns:p14="http://schemas.microsoft.com/office/powerpoint/2010/main" val="1992941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 y="7310"/>
            <a:ext cx="8453760" cy="696044"/>
          </a:xfrm>
          <a:solidFill>
            <a:schemeClr val="bg1"/>
          </a:solidFill>
        </p:spPr>
        <p:txBody>
          <a:bodyPr/>
          <a:lstStyle/>
          <a:p>
            <a:pPr algn="l"/>
            <a:r>
              <a:rPr lang="en-GB" sz="1797" dirty="0"/>
              <a:t>There is clearly an official – local and global - emphasis on measurement and visibility</a:t>
            </a:r>
          </a:p>
        </p:txBody>
      </p:sp>
      <p:sp>
        <p:nvSpPr>
          <p:cNvPr id="4" name="Síðufótarstaðgengill 3"/>
          <p:cNvSpPr>
            <a:spLocks noGrp="1"/>
          </p:cNvSpPr>
          <p:nvPr>
            <p:ph type="ftr" sz="quarter" idx="11"/>
          </p:nvPr>
        </p:nvSpPr>
        <p:spPr/>
        <p:txBody>
          <a:bodyPr/>
          <a:lstStyle/>
          <a:p>
            <a:pPr>
              <a:defRPr/>
            </a:pPr>
            <a:r>
              <a:rPr lang="en-US" smtClean="0"/>
              <a:t>SFS Reykjavík JTJ 20.11.2020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20</a:t>
            </a:fld>
            <a:endParaRPr lang="en-US" dirty="0" smtClean="0"/>
          </a:p>
        </p:txBody>
      </p:sp>
      <p:pic>
        <p:nvPicPr>
          <p:cNvPr id="2" name="Picture 1"/>
          <p:cNvPicPr>
            <a:picLocks noChangeAspect="1"/>
          </p:cNvPicPr>
          <p:nvPr/>
        </p:nvPicPr>
        <p:blipFill>
          <a:blip r:embed="rId3"/>
          <a:stretch>
            <a:fillRect/>
          </a:stretch>
        </p:blipFill>
        <p:spPr>
          <a:xfrm>
            <a:off x="190333" y="737177"/>
            <a:ext cx="2533278" cy="2786931"/>
          </a:xfrm>
          <a:prstGeom prst="rect">
            <a:avLst/>
          </a:prstGeom>
        </p:spPr>
      </p:pic>
      <p:sp>
        <p:nvSpPr>
          <p:cNvPr id="7" name="Rectangle 2"/>
          <p:cNvSpPr txBox="1">
            <a:spLocks/>
          </p:cNvSpPr>
          <p:nvPr/>
        </p:nvSpPr>
        <p:spPr bwMode="auto">
          <a:xfrm>
            <a:off x="3019296" y="703355"/>
            <a:ext cx="1984752" cy="2919734"/>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1078"/>
              </a:spcBef>
            </a:pPr>
            <a:r>
              <a:rPr lang="en-GB" sz="1400" dirty="0" smtClean="0">
                <a:latin typeface="+mn-lt"/>
                <a:cs typeface="Arial" panose="020B0604020202020204" pitchFamily="34" charset="0"/>
              </a:rPr>
              <a:t>UNESCO The Global  Education Monitoring Report.  </a:t>
            </a:r>
            <a:r>
              <a:rPr lang="en-GB" sz="1400" dirty="0">
                <a:latin typeface="+mn-lt"/>
                <a:cs typeface="Arial" panose="020B0604020202020204" pitchFamily="34" charset="0"/>
              </a:rPr>
              <a:t>A</a:t>
            </a:r>
            <a:r>
              <a:rPr lang="en-GB" sz="1400" dirty="0" smtClean="0">
                <a:latin typeface="+mn-lt"/>
                <a:cs typeface="Arial" panose="020B0604020202020204" pitchFamily="34" charset="0"/>
              </a:rPr>
              <a:t>ccountability in education</a:t>
            </a:r>
          </a:p>
          <a:p>
            <a:pPr>
              <a:spcBef>
                <a:spcPts val="1078"/>
              </a:spcBef>
            </a:pPr>
            <a:r>
              <a:rPr lang="is-IS" i="1" u="sng" dirty="0" err="1" smtClean="0">
                <a:latin typeface="+mn-lt"/>
                <a:hlinkClick r:id="rId4"/>
              </a:rPr>
              <a:t>Proposed</a:t>
            </a:r>
            <a:r>
              <a:rPr lang="is-IS" i="1" u="sng" dirty="0" smtClean="0">
                <a:latin typeface="+mn-lt"/>
                <a:hlinkClick r:id="rId4"/>
              </a:rPr>
              <a:t> </a:t>
            </a:r>
            <a:r>
              <a:rPr lang="is-IS" i="1" u="sng" dirty="0">
                <a:latin typeface="+mn-lt"/>
                <a:hlinkClick r:id="rId4"/>
              </a:rPr>
              <a:t>post-2015 </a:t>
            </a:r>
            <a:r>
              <a:rPr lang="is-IS" i="1" u="sng" dirty="0" err="1">
                <a:latin typeface="+mn-lt"/>
                <a:hlinkClick r:id="rId4"/>
              </a:rPr>
              <a:t>education</a:t>
            </a:r>
            <a:r>
              <a:rPr lang="is-IS" i="1" u="sng" dirty="0">
                <a:latin typeface="+mn-lt"/>
                <a:hlinkClick r:id="rId4"/>
              </a:rPr>
              <a:t> </a:t>
            </a:r>
            <a:r>
              <a:rPr lang="is-IS" i="1" u="sng" dirty="0" err="1">
                <a:latin typeface="+mn-lt"/>
                <a:hlinkClick r:id="rId4"/>
              </a:rPr>
              <a:t>goals</a:t>
            </a:r>
            <a:r>
              <a:rPr lang="is-IS" i="1" u="sng" dirty="0">
                <a:latin typeface="+mn-lt"/>
                <a:hlinkClick r:id="rId4"/>
              </a:rPr>
              <a:t>: </a:t>
            </a:r>
            <a:r>
              <a:rPr lang="is-IS" i="1" u="sng" dirty="0" err="1">
                <a:latin typeface="+mn-lt"/>
                <a:hlinkClick r:id="rId4"/>
              </a:rPr>
              <a:t>Emphasizing</a:t>
            </a:r>
            <a:r>
              <a:rPr lang="is-IS" i="1" u="sng" dirty="0">
                <a:latin typeface="+mn-lt"/>
                <a:hlinkClick r:id="rId4"/>
              </a:rPr>
              <a:t> </a:t>
            </a:r>
            <a:r>
              <a:rPr lang="is-IS" i="1" u="sng" dirty="0" err="1">
                <a:latin typeface="+mn-lt"/>
                <a:hlinkClick r:id="rId4"/>
              </a:rPr>
              <a:t>equity</a:t>
            </a:r>
            <a:r>
              <a:rPr lang="is-IS" i="1" u="sng" dirty="0">
                <a:latin typeface="+mn-lt"/>
                <a:hlinkClick r:id="rId4"/>
              </a:rPr>
              <a:t>, </a:t>
            </a:r>
            <a:r>
              <a:rPr lang="is-IS" i="1" u="sng" dirty="0" err="1">
                <a:latin typeface="+mn-lt"/>
                <a:hlinkClick r:id="rId4"/>
              </a:rPr>
              <a:t>measurability</a:t>
            </a:r>
            <a:r>
              <a:rPr lang="is-IS" i="1" u="sng" dirty="0">
                <a:latin typeface="+mn-lt"/>
                <a:hlinkClick r:id="rId4"/>
              </a:rPr>
              <a:t> and </a:t>
            </a:r>
            <a:r>
              <a:rPr lang="is-IS" i="1" u="sng" dirty="0" err="1" smtClean="0">
                <a:latin typeface="+mn-lt"/>
                <a:hlinkClick r:id="rId4"/>
              </a:rPr>
              <a:t>finance</a:t>
            </a:r>
            <a:r>
              <a:rPr lang="is-IS" i="1" u="sng" dirty="0" smtClean="0">
                <a:latin typeface="+mn-lt"/>
              </a:rPr>
              <a:t>.</a:t>
            </a:r>
            <a:endParaRPr lang="en-GB" dirty="0" smtClean="0">
              <a:latin typeface="+mn-lt"/>
              <a:cs typeface="Arial" panose="020B0604020202020204" pitchFamily="34" charset="0"/>
            </a:endParaRPr>
          </a:p>
        </p:txBody>
      </p:sp>
      <p:sp>
        <p:nvSpPr>
          <p:cNvPr id="10" name="Rounded Rectangle 9"/>
          <p:cNvSpPr/>
          <p:nvPr/>
        </p:nvSpPr>
        <p:spPr>
          <a:xfrm>
            <a:off x="71949" y="582376"/>
            <a:ext cx="5017619" cy="30407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19" y="3847718"/>
            <a:ext cx="2106252" cy="2853149"/>
          </a:xfrm>
          <a:prstGeom prst="rect">
            <a:avLst/>
          </a:prstGeom>
          <a:ln w="25400" cap="rnd">
            <a:solidFill>
              <a:schemeClr val="tx2"/>
            </a:solidFill>
          </a:ln>
          <a:effectLst>
            <a:softEdge rad="31750"/>
          </a:effectLst>
        </p:spPr>
      </p:pic>
      <p:sp>
        <p:nvSpPr>
          <p:cNvPr id="8" name="Rectangle 2"/>
          <p:cNvSpPr txBox="1">
            <a:spLocks/>
          </p:cNvSpPr>
          <p:nvPr/>
        </p:nvSpPr>
        <p:spPr bwMode="auto">
          <a:xfrm>
            <a:off x="2409171" y="4203495"/>
            <a:ext cx="3573939" cy="2497372"/>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r>
              <a:rPr lang="en-GB" sz="1438" u="sng" dirty="0">
                <a:latin typeface="+mn-lt"/>
                <a:hlinkClick r:id="rId6"/>
              </a:rPr>
              <a:t>World Bank </a:t>
            </a:r>
          </a:p>
          <a:p>
            <a:r>
              <a:rPr lang="en-GB" sz="1438" u="sng" dirty="0">
                <a:latin typeface="+mn-lt"/>
                <a:hlinkClick r:id="rId6"/>
              </a:rPr>
              <a:t>World Development Report 2018: Learning to Realize Education's Promise</a:t>
            </a:r>
            <a:endParaRPr lang="is-IS" sz="1438" dirty="0">
              <a:latin typeface="+mn-lt"/>
            </a:endParaRPr>
          </a:p>
          <a:p>
            <a:endParaRPr lang="en-US" sz="1438" dirty="0">
              <a:latin typeface="+mn-lt"/>
            </a:endParaRPr>
          </a:p>
          <a:p>
            <a:r>
              <a:rPr lang="en-US" sz="1438" dirty="0">
                <a:latin typeface="+mn-lt"/>
              </a:rPr>
              <a:t>The policy actions they emphasize to address the Learning  Crisis, are e.g. </a:t>
            </a:r>
          </a:p>
          <a:p>
            <a:pPr marL="308096" indent="-308096">
              <a:buFont typeface="Arial" panose="020B0604020202020204" pitchFamily="34" charset="0"/>
              <a:buChar char="•"/>
            </a:pPr>
            <a:r>
              <a:rPr lang="en-US" sz="1438" dirty="0">
                <a:latin typeface="+mn-lt"/>
              </a:rPr>
              <a:t>Assess learning, to make it a serious goal.</a:t>
            </a:r>
          </a:p>
          <a:p>
            <a:pPr marL="308096" indent="-308096">
              <a:buFont typeface="Arial" panose="020B0604020202020204" pitchFamily="34" charset="0"/>
              <a:buChar char="•"/>
            </a:pPr>
            <a:r>
              <a:rPr lang="en-US" sz="1438" dirty="0">
                <a:latin typeface="+mn-lt"/>
              </a:rPr>
              <a:t>Act on evidence, to make schools work for learners.</a:t>
            </a:r>
          </a:p>
        </p:txBody>
      </p:sp>
      <p:sp>
        <p:nvSpPr>
          <p:cNvPr id="16" name="Rectangle 2"/>
          <p:cNvSpPr txBox="1">
            <a:spLocks/>
          </p:cNvSpPr>
          <p:nvPr/>
        </p:nvSpPr>
        <p:spPr bwMode="auto">
          <a:xfrm>
            <a:off x="6101394" y="1811600"/>
            <a:ext cx="2913372" cy="4818046"/>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r>
              <a:rPr lang="en-GB" sz="1438" dirty="0">
                <a:latin typeface="+mn-lt"/>
              </a:rPr>
              <a:t>Chapter 4: To take learning seriously, start by measuring it  - (p. 91)</a:t>
            </a:r>
          </a:p>
          <a:p>
            <a:endParaRPr lang="en-GB" sz="1438" dirty="0">
              <a:latin typeface="+mn-lt"/>
            </a:endParaRPr>
          </a:p>
          <a:p>
            <a:pPr marL="308096" indent="-308096">
              <a:spcBef>
                <a:spcPts val="1078"/>
              </a:spcBef>
              <a:buFont typeface="Arial" panose="020B0604020202020204" pitchFamily="34" charset="0"/>
              <a:buChar char="•"/>
            </a:pPr>
            <a:r>
              <a:rPr lang="en-US" sz="1438" dirty="0">
                <a:latin typeface="+mn-lt"/>
              </a:rPr>
              <a:t>The learning crisis is often hidden—but measurement makes it visible</a:t>
            </a:r>
          </a:p>
          <a:p>
            <a:pPr marL="308096" indent="-308096">
              <a:spcBef>
                <a:spcPts val="1078"/>
              </a:spcBef>
              <a:buFont typeface="Arial" panose="020B0604020202020204" pitchFamily="34" charset="0"/>
              <a:buChar char="•"/>
            </a:pPr>
            <a:r>
              <a:rPr lang="en-US" sz="1438" b="1" dirty="0">
                <a:latin typeface="+mn-lt"/>
              </a:rPr>
              <a:t>Measures for learning guide action</a:t>
            </a:r>
          </a:p>
          <a:p>
            <a:pPr marL="308096" indent="-308096">
              <a:spcBef>
                <a:spcPts val="1078"/>
              </a:spcBef>
              <a:buFont typeface="Arial" panose="020B0604020202020204" pitchFamily="34" charset="0"/>
              <a:buChar char="•"/>
            </a:pPr>
            <a:r>
              <a:rPr lang="en-US" sz="1438" dirty="0">
                <a:latin typeface="+mn-lt"/>
              </a:rPr>
              <a:t>Measures of learning spur action</a:t>
            </a:r>
          </a:p>
          <a:p>
            <a:pPr marL="308096" indent="-308096">
              <a:spcBef>
                <a:spcPts val="1078"/>
              </a:spcBef>
              <a:buFont typeface="Arial" panose="020B0604020202020204" pitchFamily="34" charset="0"/>
              <a:buChar char="•"/>
            </a:pPr>
            <a:r>
              <a:rPr lang="en-US" sz="1438" dirty="0">
                <a:latin typeface="+mn-lt"/>
              </a:rPr>
              <a:t>Choose learning metrics based on what the country needs</a:t>
            </a:r>
          </a:p>
          <a:p>
            <a:pPr marL="308096" indent="-308096">
              <a:spcBef>
                <a:spcPts val="1078"/>
              </a:spcBef>
              <a:buFont typeface="Arial" panose="020B0604020202020204" pitchFamily="34" charset="0"/>
              <a:buChar char="•"/>
            </a:pPr>
            <a:r>
              <a:rPr lang="en-US" sz="1438" b="1" dirty="0">
                <a:latin typeface="+mn-lt"/>
              </a:rPr>
              <a:t>Will learning metrics narrow the vision for education?</a:t>
            </a:r>
          </a:p>
          <a:p>
            <a:pPr marL="308096" indent="-308096">
              <a:spcBef>
                <a:spcPts val="1078"/>
              </a:spcBef>
              <a:buFont typeface="Arial" panose="020B0604020202020204" pitchFamily="34" charset="0"/>
              <a:buChar char="•"/>
            </a:pPr>
            <a:r>
              <a:rPr lang="en-US" sz="1438" dirty="0">
                <a:latin typeface="+mn-lt"/>
              </a:rPr>
              <a:t>Six tips for effective learning measurement</a:t>
            </a:r>
          </a:p>
          <a:p>
            <a:pPr marL="308096" indent="-308096">
              <a:spcBef>
                <a:spcPts val="1078"/>
              </a:spcBef>
              <a:buFont typeface="Arial" panose="020B0604020202020204" pitchFamily="34" charset="0"/>
              <a:buChar char="•"/>
            </a:pPr>
            <a:r>
              <a:rPr lang="en-US" sz="1438" b="1" dirty="0">
                <a:latin typeface="+mn-lt"/>
              </a:rPr>
              <a:t>Spotlight 3: The multidimensionality of skills</a:t>
            </a:r>
          </a:p>
        </p:txBody>
      </p:sp>
      <p:sp>
        <p:nvSpPr>
          <p:cNvPr id="12" name="Right Arrow 11"/>
          <p:cNvSpPr/>
          <p:nvPr/>
        </p:nvSpPr>
        <p:spPr>
          <a:xfrm>
            <a:off x="4245582" y="3234912"/>
            <a:ext cx="2452933" cy="129392"/>
          </a:xfrm>
          <a:prstGeom prst="rightArrow">
            <a:avLst/>
          </a:prstGeom>
          <a:solidFill>
            <a:schemeClr val="accent6">
              <a:lumMod val="60000"/>
              <a:lumOff val="40000"/>
            </a:schemeClr>
          </a:solidFill>
          <a:ln>
            <a:solidFill>
              <a:schemeClr val="accent2">
                <a:lumMod val="75000"/>
              </a:schemeClr>
            </a:solidFill>
          </a:ln>
          <a:scene3d>
            <a:camera prst="orthographicFront">
              <a:rot lat="0" lon="602246" rev="33522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672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P spid="16"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1600" dirty="0" smtClean="0"/>
              <a:t>Gagnastýrð menntakerfi</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21</a:t>
            </a:fld>
            <a:endParaRPr lang="en-US" dirty="0"/>
          </a:p>
        </p:txBody>
      </p:sp>
      <p:pic>
        <p:nvPicPr>
          <p:cNvPr id="11" name="Picture 10"/>
          <p:cNvPicPr>
            <a:picLocks noChangeAspect="1"/>
          </p:cNvPicPr>
          <p:nvPr/>
        </p:nvPicPr>
        <p:blipFill rotWithShape="1">
          <a:blip r:embed="rId2"/>
          <a:srcRect l="29820" t="17242" r="29221" b="29765"/>
          <a:stretch/>
        </p:blipFill>
        <p:spPr bwMode="auto">
          <a:xfrm>
            <a:off x="-1" y="620683"/>
            <a:ext cx="8239640" cy="5774436"/>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7092280" y="188640"/>
            <a:ext cx="1944216" cy="4525963"/>
          </a:xfrm>
          <a:solidFill>
            <a:schemeClr val="bg1"/>
          </a:solidFill>
        </p:spPr>
        <p:txBody>
          <a:bodyPr/>
          <a:lstStyle/>
          <a:p>
            <a:pPr marL="0" indent="0">
              <a:buNone/>
            </a:pPr>
            <a:r>
              <a:rPr lang="en-US" sz="1200" dirty="0" smtClean="0"/>
              <a:t>Brooking </a:t>
            </a:r>
            <a:r>
              <a:rPr lang="en-US" sz="1200" dirty="0" err="1" smtClean="0"/>
              <a:t>Institutution</a:t>
            </a:r>
            <a:r>
              <a:rPr lang="en-US" sz="1200" dirty="0" smtClean="0"/>
              <a:t>. (2018).</a:t>
            </a:r>
          </a:p>
          <a:p>
            <a:pPr marL="0" indent="0">
              <a:buNone/>
            </a:pPr>
            <a:r>
              <a:rPr lang="en-US" sz="1400" dirty="0"/>
              <a:t>TOWARD DATA-DRIVEN EDUCATION SYSTEMS Insights into using information to measure results and manage </a:t>
            </a:r>
            <a:r>
              <a:rPr lang="en-US" sz="1400" dirty="0" smtClean="0"/>
              <a:t>change.</a:t>
            </a:r>
          </a:p>
          <a:p>
            <a:pPr marL="0" indent="0">
              <a:buNone/>
            </a:pPr>
            <a:endParaRPr lang="en-US" sz="1200" dirty="0"/>
          </a:p>
          <a:p>
            <a:pPr marL="0" indent="0">
              <a:buNone/>
            </a:pPr>
            <a:r>
              <a:rPr lang="en-US" sz="1200" dirty="0" smtClean="0"/>
              <a:t>Approximately </a:t>
            </a:r>
            <a:r>
              <a:rPr lang="en-US" sz="1200" dirty="0"/>
              <a:t>180 leaders from 78 countries responded to the 2017 Education Snap Poll. </a:t>
            </a:r>
            <a:endParaRPr lang="en-US" sz="1200" dirty="0" smtClean="0"/>
          </a:p>
          <a:p>
            <a:pPr marL="0" indent="0">
              <a:buNone/>
            </a:pPr>
            <a:endParaRPr lang="en-US" sz="1200" dirty="0"/>
          </a:p>
          <a:p>
            <a:pPr marL="0" indent="0">
              <a:buNone/>
            </a:pPr>
            <a:endParaRPr lang="en-US" sz="1200" dirty="0" smtClean="0"/>
          </a:p>
          <a:p>
            <a:pPr marL="0" indent="0">
              <a:buNone/>
            </a:pPr>
            <a:r>
              <a:rPr lang="is-IS" sz="800" dirty="0">
                <a:hlinkClick r:id="rId3"/>
              </a:rPr>
              <a:t>https://</a:t>
            </a:r>
            <a:r>
              <a:rPr lang="is-IS" sz="800" dirty="0" smtClean="0">
                <a:hlinkClick r:id="rId3"/>
              </a:rPr>
              <a:t>www.brookings.edu/wp-content/uploads/2018/02/toward-data-driven-education-systems.pdf</a:t>
            </a:r>
            <a:r>
              <a:rPr lang="is-IS" sz="800" dirty="0" smtClean="0"/>
              <a:t> </a:t>
            </a:r>
          </a:p>
          <a:p>
            <a:pPr marL="0" indent="0">
              <a:buNone/>
            </a:pPr>
            <a:endParaRPr lang="is-IS" sz="800" dirty="0"/>
          </a:p>
          <a:p>
            <a:pPr marL="0" indent="0">
              <a:buNone/>
            </a:pPr>
            <a:endParaRPr lang="is-IS" sz="800" dirty="0" smtClean="0"/>
          </a:p>
          <a:p>
            <a:pPr marL="0" indent="0">
              <a:buNone/>
            </a:pPr>
            <a:r>
              <a:rPr lang="is-IS" sz="800" dirty="0" smtClean="0"/>
              <a:t>Sjá yfirlit:</a:t>
            </a:r>
          </a:p>
          <a:p>
            <a:pPr marL="0" indent="0">
              <a:buNone/>
            </a:pPr>
            <a:r>
              <a:rPr lang="is-IS" sz="800" dirty="0">
                <a:hlinkClick r:id="rId4"/>
              </a:rPr>
              <a:t>https://www.brookings.edu/blog/education-plus-development/2018/02/20/6-key-insights-into-the-data-and-information-education-leaders-want-most/</a:t>
            </a:r>
            <a:endParaRPr lang="is-IS" sz="800" dirty="0"/>
          </a:p>
          <a:p>
            <a:pPr marL="0" indent="0">
              <a:buNone/>
            </a:pPr>
            <a:endParaRPr lang="is-IS" sz="800" dirty="0"/>
          </a:p>
        </p:txBody>
      </p:sp>
    </p:spTree>
    <p:extLst>
      <p:ext uri="{BB962C8B-B14F-4D97-AF65-F5344CB8AC3E}">
        <p14:creationId xmlns:p14="http://schemas.microsoft.com/office/powerpoint/2010/main" val="366346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 y="7310"/>
            <a:ext cx="8000888" cy="1549482"/>
          </a:xfrm>
          <a:gradFill flip="none" rotWithShape="1">
            <a:gsLst>
              <a:gs pos="0">
                <a:schemeClr val="accent1">
                  <a:lumMod val="5000"/>
                  <a:lumOff val="95000"/>
                </a:schemeClr>
              </a:gs>
              <a:gs pos="100000">
                <a:schemeClr val="tx2">
                  <a:lumMod val="40000"/>
                  <a:lumOff val="60000"/>
                </a:schemeClr>
              </a:gs>
            </a:gsLst>
            <a:lin ang="2700000" scaled="1"/>
            <a:tileRect/>
          </a:gradFill>
        </p:spPr>
        <p:txBody>
          <a:bodyPr/>
          <a:lstStyle/>
          <a:p>
            <a:pPr algn="l"/>
            <a:r>
              <a:rPr lang="en-US" sz="2516" dirty="0"/>
              <a:t>	</a:t>
            </a:r>
            <a:r>
              <a:rPr lang="en-US" sz="2516" dirty="0" smtClean="0"/>
              <a:t>Um </a:t>
            </a:r>
            <a:r>
              <a:rPr lang="en-US" sz="2516" dirty="0" err="1" smtClean="0"/>
              <a:t>alls</a:t>
            </a:r>
            <a:r>
              <a:rPr lang="en-US" sz="2516" dirty="0" smtClean="0"/>
              <a:t> </a:t>
            </a:r>
            <a:r>
              <a:rPr lang="en-US" sz="2516" dirty="0" err="1" smtClean="0"/>
              <a:t>kyns</a:t>
            </a:r>
            <a:r>
              <a:rPr lang="en-US" sz="2516" dirty="0" smtClean="0"/>
              <a:t> </a:t>
            </a:r>
            <a:r>
              <a:rPr lang="en-US" sz="2516" dirty="0" err="1" smtClean="0"/>
              <a:t>gögn</a:t>
            </a:r>
            <a:r>
              <a:rPr lang="en-US" sz="2516" dirty="0" smtClean="0"/>
              <a:t> í </a:t>
            </a:r>
            <a:r>
              <a:rPr lang="en-US" sz="2516" dirty="0" err="1" smtClean="0"/>
              <a:t>skólastarfi</a:t>
            </a:r>
            <a:r>
              <a:rPr lang="en-US" sz="2516" dirty="0" smtClean="0"/>
              <a:t>:</a:t>
            </a:r>
            <a:br>
              <a:rPr lang="en-US" sz="2516" dirty="0" smtClean="0"/>
            </a:br>
            <a:r>
              <a:rPr lang="en-US" sz="2516" dirty="0" smtClean="0"/>
              <a:t/>
            </a:r>
            <a:br>
              <a:rPr lang="en-US" sz="2516" dirty="0" smtClean="0"/>
            </a:br>
            <a:r>
              <a:rPr lang="en-US" sz="2156" dirty="0" err="1" smtClean="0"/>
              <a:t>Sjá</a:t>
            </a:r>
            <a:r>
              <a:rPr lang="en-US" sz="2156" dirty="0" smtClean="0"/>
              <a:t> </a:t>
            </a:r>
            <a:r>
              <a:rPr lang="en-US" sz="2156" dirty="0" err="1" smtClean="0"/>
              <a:t>t.d</a:t>
            </a:r>
            <a:r>
              <a:rPr lang="en-US" sz="2156" dirty="0" smtClean="0"/>
              <a:t>. Biosocial education (2018)</a:t>
            </a:r>
            <a:endParaRPr lang="en-US" sz="2156" dirty="0"/>
          </a:p>
        </p:txBody>
      </p:sp>
      <p:sp>
        <p:nvSpPr>
          <p:cNvPr id="4" name="Síðufótarstaðgengill 3"/>
          <p:cNvSpPr>
            <a:spLocks noGrp="1"/>
          </p:cNvSpPr>
          <p:nvPr>
            <p:ph type="ftr" sz="quarter" idx="11"/>
          </p:nvPr>
        </p:nvSpPr>
        <p:spPr/>
        <p:txBody>
          <a:bodyPr/>
          <a:lstStyle/>
          <a:p>
            <a:pPr>
              <a:defRPr/>
            </a:pPr>
            <a:r>
              <a:rPr lang="en-US" smtClean="0"/>
              <a:t>SFS Reykjavík JTJ 20.11.2020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22</a:t>
            </a:fld>
            <a:endParaRPr lang="en-US" dirty="0" smtClean="0"/>
          </a:p>
        </p:txBody>
      </p:sp>
      <p:sp>
        <p:nvSpPr>
          <p:cNvPr id="8" name="Rectangle 2"/>
          <p:cNvSpPr txBox="1">
            <a:spLocks/>
          </p:cNvSpPr>
          <p:nvPr/>
        </p:nvSpPr>
        <p:spPr bwMode="auto">
          <a:xfrm>
            <a:off x="237368" y="2199777"/>
            <a:ext cx="1876184" cy="2846623"/>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539"/>
              </a:spcBef>
            </a:pPr>
            <a:r>
              <a:rPr lang="en-GB" sz="1797" b="1" dirty="0">
                <a:latin typeface="+mn-lt"/>
                <a:cs typeface="Arial" panose="020B0604020202020204" pitchFamily="34" charset="0"/>
              </a:rPr>
              <a:t>Stable data</a:t>
            </a:r>
          </a:p>
          <a:p>
            <a:pPr>
              <a:spcBef>
                <a:spcPts val="539"/>
              </a:spcBef>
            </a:pPr>
            <a:r>
              <a:rPr lang="en-GB" sz="1438" dirty="0">
                <a:latin typeface="+mn-lt"/>
                <a:cs typeface="Arial" panose="020B0604020202020204" pitchFamily="34" charset="0"/>
              </a:rPr>
              <a:t>Personality </a:t>
            </a:r>
          </a:p>
          <a:p>
            <a:pPr>
              <a:spcBef>
                <a:spcPts val="539"/>
              </a:spcBef>
            </a:pPr>
            <a:r>
              <a:rPr lang="en-GB" sz="1438" dirty="0">
                <a:latin typeface="+mn-lt"/>
                <a:cs typeface="Arial" panose="020B0604020202020204" pitchFamily="34" charset="0"/>
              </a:rPr>
              <a:t>Social background</a:t>
            </a:r>
          </a:p>
          <a:p>
            <a:pPr>
              <a:spcBef>
                <a:spcPts val="539"/>
              </a:spcBef>
            </a:pPr>
            <a:r>
              <a:rPr lang="en-GB" sz="1438" dirty="0">
                <a:latin typeface="+mn-lt"/>
                <a:cs typeface="Arial" panose="020B0604020202020204" pitchFamily="34" charset="0"/>
              </a:rPr>
              <a:t>Academic background</a:t>
            </a:r>
          </a:p>
          <a:p>
            <a:pPr>
              <a:spcBef>
                <a:spcPts val="539"/>
              </a:spcBef>
            </a:pPr>
            <a:r>
              <a:rPr lang="en-GB" sz="1438" dirty="0">
                <a:latin typeface="+mn-lt"/>
                <a:cs typeface="Arial" panose="020B0604020202020204" pitchFamily="34" charset="0"/>
              </a:rPr>
              <a:t>…..</a:t>
            </a:r>
          </a:p>
          <a:p>
            <a:pPr>
              <a:spcBef>
                <a:spcPts val="539"/>
              </a:spcBef>
            </a:pPr>
            <a:endParaRPr lang="en-GB" sz="2156" dirty="0">
              <a:latin typeface="+mn-lt"/>
              <a:cs typeface="Arial" panose="020B0604020202020204" pitchFamily="34" charset="0"/>
            </a:endParaRPr>
          </a:p>
          <a:p>
            <a:pPr>
              <a:spcBef>
                <a:spcPts val="539"/>
              </a:spcBef>
            </a:pPr>
            <a:endParaRPr lang="en-US" sz="1797" dirty="0">
              <a:latin typeface="+mn-lt"/>
            </a:endParaRPr>
          </a:p>
        </p:txBody>
      </p:sp>
      <p:sp>
        <p:nvSpPr>
          <p:cNvPr id="6" name="Rectangle 2"/>
          <p:cNvSpPr txBox="1">
            <a:spLocks/>
          </p:cNvSpPr>
          <p:nvPr/>
        </p:nvSpPr>
        <p:spPr bwMode="auto">
          <a:xfrm>
            <a:off x="2307641" y="2181888"/>
            <a:ext cx="3196574" cy="2993904"/>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539"/>
              </a:spcBef>
            </a:pPr>
            <a:r>
              <a:rPr lang="en-GB" sz="1797" b="1" dirty="0">
                <a:latin typeface="+mn-lt"/>
                <a:cs typeface="Arial" panose="020B0604020202020204" pitchFamily="34" charset="0"/>
              </a:rPr>
              <a:t>Labile data</a:t>
            </a:r>
          </a:p>
          <a:p>
            <a:pPr>
              <a:spcBef>
                <a:spcPts val="539"/>
              </a:spcBef>
            </a:pPr>
            <a:r>
              <a:rPr lang="en-GB" sz="1438" dirty="0">
                <a:latin typeface="+mn-lt"/>
                <a:cs typeface="Arial" panose="020B0604020202020204" pitchFamily="34" charset="0"/>
              </a:rPr>
              <a:t>Cognitive, test data</a:t>
            </a:r>
          </a:p>
          <a:p>
            <a:pPr>
              <a:spcBef>
                <a:spcPts val="539"/>
              </a:spcBef>
            </a:pPr>
            <a:r>
              <a:rPr lang="en-GB" sz="1438" dirty="0">
                <a:latin typeface="+mn-lt"/>
                <a:cs typeface="Arial" panose="020B0604020202020204" pitchFamily="34" charset="0"/>
              </a:rPr>
              <a:t>Narrative data, portfolios</a:t>
            </a:r>
          </a:p>
          <a:p>
            <a:pPr>
              <a:spcBef>
                <a:spcPts val="539"/>
              </a:spcBef>
            </a:pPr>
            <a:r>
              <a:rPr lang="en-GB" sz="1438" dirty="0">
                <a:latin typeface="+mn-lt"/>
                <a:cs typeface="Arial" panose="020B0604020202020204" pitchFamily="34" charset="0"/>
              </a:rPr>
              <a:t>Nutritional data</a:t>
            </a:r>
          </a:p>
          <a:p>
            <a:pPr>
              <a:spcBef>
                <a:spcPts val="539"/>
              </a:spcBef>
            </a:pPr>
            <a:r>
              <a:rPr lang="en-GB" sz="1438" dirty="0">
                <a:latin typeface="+mn-lt"/>
                <a:cs typeface="Arial" panose="020B0604020202020204" pitchFamily="34" charset="0"/>
              </a:rPr>
              <a:t>Welfare data, health, friendship, ..</a:t>
            </a:r>
          </a:p>
          <a:p>
            <a:pPr>
              <a:spcBef>
                <a:spcPts val="539"/>
              </a:spcBef>
            </a:pPr>
            <a:r>
              <a:rPr lang="en-GB" sz="1438" dirty="0">
                <a:latin typeface="+mn-lt"/>
                <a:cs typeface="Arial" panose="020B0604020202020204" pitchFamily="34" charset="0"/>
              </a:rPr>
              <a:t>Stress or anxiety levels, emotional levels</a:t>
            </a:r>
          </a:p>
          <a:p>
            <a:pPr>
              <a:spcBef>
                <a:spcPts val="539"/>
              </a:spcBef>
            </a:pPr>
            <a:r>
              <a:rPr lang="en-GB" sz="1438" dirty="0">
                <a:latin typeface="+mn-lt"/>
                <a:cs typeface="Arial" panose="020B0604020202020204" pitchFamily="34" charset="0"/>
              </a:rPr>
              <a:t>Hormonal changes, …</a:t>
            </a:r>
          </a:p>
          <a:p>
            <a:pPr>
              <a:spcBef>
                <a:spcPts val="539"/>
              </a:spcBef>
            </a:pPr>
            <a:r>
              <a:rPr lang="en-GB" sz="1438" dirty="0">
                <a:latin typeface="+mn-lt"/>
                <a:cs typeface="Arial" panose="020B0604020202020204" pitchFamily="34" charset="0"/>
              </a:rPr>
              <a:t>Activity monitoring (institutional, physical, social, mental, brain, sleeping, social media, … )</a:t>
            </a:r>
          </a:p>
          <a:p>
            <a:pPr>
              <a:spcBef>
                <a:spcPts val="539"/>
              </a:spcBef>
            </a:pPr>
            <a:endParaRPr lang="en-GB" sz="2156" dirty="0">
              <a:latin typeface="+mn-lt"/>
              <a:cs typeface="Arial" panose="020B0604020202020204" pitchFamily="34" charset="0"/>
            </a:endParaRPr>
          </a:p>
          <a:p>
            <a:pPr>
              <a:spcBef>
                <a:spcPts val="539"/>
              </a:spcBef>
            </a:pPr>
            <a:endParaRPr lang="en-US" sz="1797" dirty="0">
              <a:latin typeface="+mn-lt"/>
            </a:endParaRPr>
          </a:p>
        </p:txBody>
      </p:sp>
      <p:sp>
        <p:nvSpPr>
          <p:cNvPr id="7" name="Rectangle 2"/>
          <p:cNvSpPr txBox="1">
            <a:spLocks/>
          </p:cNvSpPr>
          <p:nvPr/>
        </p:nvSpPr>
        <p:spPr bwMode="auto">
          <a:xfrm>
            <a:off x="5873773" y="3194012"/>
            <a:ext cx="3270228" cy="3284771"/>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539"/>
              </a:spcBef>
            </a:pPr>
            <a:r>
              <a:rPr lang="en-GB" sz="1600" dirty="0" smtClean="0">
                <a:latin typeface="+mn-lt"/>
                <a:cs typeface="Arial" panose="020B0604020202020204" pitchFamily="34" charset="0"/>
              </a:rPr>
              <a:t>Materiality and learning – biochemical effects, related to feelings; exhaled breath analysis, voice spectra, brain scans, ….</a:t>
            </a:r>
          </a:p>
          <a:p>
            <a:pPr>
              <a:spcBef>
                <a:spcPts val="539"/>
              </a:spcBef>
            </a:pPr>
            <a:r>
              <a:rPr lang="en-GB" sz="1600" dirty="0" smtClean="0">
                <a:latin typeface="+mn-lt"/>
                <a:cs typeface="Arial" panose="020B0604020202020204" pitchFamily="34" charset="0"/>
              </a:rPr>
              <a:t>“Our understanding of the production and products of learning becomes simultaneously concerned with social structures, institutional practices, representations and meaning, subjectivities, relationships, feeling, neural networks, metabolic processes and molecular functions. “</a:t>
            </a:r>
            <a:endParaRPr lang="en-US" sz="1797" dirty="0">
              <a:latin typeface="+mn-lt"/>
            </a:endParaRPr>
          </a:p>
        </p:txBody>
      </p:sp>
      <p:pic>
        <p:nvPicPr>
          <p:cNvPr id="2" name="Picture 1"/>
          <p:cNvPicPr>
            <a:picLocks noChangeAspect="1"/>
          </p:cNvPicPr>
          <p:nvPr/>
        </p:nvPicPr>
        <p:blipFill>
          <a:blip r:embed="rId3"/>
          <a:stretch>
            <a:fillRect/>
          </a:stretch>
        </p:blipFill>
        <p:spPr>
          <a:xfrm>
            <a:off x="6526817" y="69483"/>
            <a:ext cx="2029395" cy="3031940"/>
          </a:xfrm>
          <a:prstGeom prst="rect">
            <a:avLst/>
          </a:prstGeom>
        </p:spPr>
      </p:pic>
      <p:sp>
        <p:nvSpPr>
          <p:cNvPr id="9" name="Rectangle 2"/>
          <p:cNvSpPr txBox="1">
            <a:spLocks/>
          </p:cNvSpPr>
          <p:nvPr/>
        </p:nvSpPr>
        <p:spPr bwMode="auto">
          <a:xfrm>
            <a:off x="244916" y="5239567"/>
            <a:ext cx="5236728" cy="1253023"/>
          </a:xfrm>
          <a:prstGeom prst="rect">
            <a:avLst/>
          </a:prstGeom>
          <a:solidFill>
            <a:schemeClr val="bg1"/>
          </a:solidFill>
          <a:ln w="25400">
            <a:solidFill>
              <a:schemeClr val="tx2"/>
            </a:solidFill>
            <a:miter lim="800000"/>
            <a:headEnd/>
            <a:tailEnd/>
          </a:ln>
        </p:spPr>
        <p:txBody>
          <a:bodyPr vert="horz" wrap="square" lIns="81514" tIns="40758" rIns="81514" bIns="40758" numCol="1" anchor="t" anchorCtr="0" compatLnSpc="1">
            <a:prstTxWarp prst="textNoShape">
              <a:avLst/>
            </a:prstTxWarp>
          </a:bodyPr>
          <a:lstStyle/>
          <a:p>
            <a:pPr>
              <a:spcBef>
                <a:spcPts val="539"/>
              </a:spcBef>
            </a:pPr>
            <a:r>
              <a:rPr lang="en-GB" sz="1797" dirty="0">
                <a:latin typeface="+mn-lt"/>
                <a:cs typeface="Arial" panose="020B0604020202020204" pitchFamily="34" charset="0"/>
              </a:rPr>
              <a:t>Which data are most relevant? On what basis should we choose, once we </a:t>
            </a:r>
            <a:r>
              <a:rPr lang="en-GB" sz="1797" dirty="0" smtClean="0">
                <a:latin typeface="+mn-lt"/>
                <a:cs typeface="Arial" panose="020B0604020202020204" pitchFamily="34" charset="0"/>
              </a:rPr>
              <a:t>have access </a:t>
            </a:r>
            <a:r>
              <a:rPr lang="en-GB" sz="1797" dirty="0">
                <a:latin typeface="+mn-lt"/>
                <a:cs typeface="Arial" panose="020B0604020202020204" pitchFamily="34" charset="0"/>
              </a:rPr>
              <a:t>to most – will we take the AI route and choose all ? Irrespective of AI, we need to have this discussion.</a:t>
            </a:r>
            <a:endParaRPr lang="en-US" sz="1797" dirty="0">
              <a:latin typeface="+mn-lt"/>
            </a:endParaRPr>
          </a:p>
        </p:txBody>
      </p:sp>
    </p:spTree>
    <p:extLst>
      <p:ext uri="{BB962C8B-B14F-4D97-AF65-F5344CB8AC3E}">
        <p14:creationId xmlns:p14="http://schemas.microsoft.com/office/powerpoint/2010/main" val="21932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 y="7310"/>
            <a:ext cx="5285090" cy="510370"/>
          </a:xfrm>
          <a:solidFill>
            <a:srgbClr val="307C2C"/>
          </a:solidFill>
        </p:spPr>
        <p:txBody>
          <a:bodyPr/>
          <a:lstStyle/>
          <a:p>
            <a:pPr algn="l"/>
            <a:r>
              <a:rPr lang="en-GB" sz="2875" dirty="0"/>
              <a:t>	</a:t>
            </a:r>
            <a:r>
              <a:rPr lang="en-US" sz="2800" dirty="0">
                <a:solidFill>
                  <a:schemeClr val="bg1"/>
                </a:solidFill>
                <a:latin typeface="+mn-lt"/>
              </a:rPr>
              <a:t>Pearson, </a:t>
            </a:r>
            <a:r>
              <a:rPr lang="en-US" sz="2800" dirty="0" err="1" smtClean="0">
                <a:solidFill>
                  <a:schemeClr val="bg1"/>
                </a:solidFill>
                <a:latin typeface="+mn-lt"/>
              </a:rPr>
              <a:t>gervigreind</a:t>
            </a:r>
            <a:r>
              <a:rPr lang="en-US" sz="2800" dirty="0" smtClean="0">
                <a:solidFill>
                  <a:schemeClr val="bg1"/>
                </a:solidFill>
                <a:latin typeface="+mn-lt"/>
              </a:rPr>
              <a:t> og </a:t>
            </a:r>
            <a:r>
              <a:rPr lang="en-US" sz="2800" dirty="0" err="1" smtClean="0">
                <a:solidFill>
                  <a:schemeClr val="bg1"/>
                </a:solidFill>
                <a:latin typeface="+mn-lt"/>
              </a:rPr>
              <a:t>gögn</a:t>
            </a:r>
            <a:r>
              <a:rPr lang="en-US" sz="2800" dirty="0" smtClean="0">
                <a:solidFill>
                  <a:schemeClr val="bg1"/>
                </a:solidFill>
                <a:latin typeface="+mn-lt"/>
              </a:rPr>
              <a:t> </a:t>
            </a:r>
            <a:endParaRPr lang="en-US" sz="2800" dirty="0">
              <a:solidFill>
                <a:schemeClr val="bg1"/>
              </a:solidFill>
              <a:latin typeface="+mn-lt"/>
            </a:endParaRPr>
          </a:p>
        </p:txBody>
      </p:sp>
      <p:sp>
        <p:nvSpPr>
          <p:cNvPr id="4" name="Síðufótarstaðgengill 3"/>
          <p:cNvSpPr>
            <a:spLocks noGrp="1"/>
          </p:cNvSpPr>
          <p:nvPr>
            <p:ph type="ftr" sz="quarter" idx="11"/>
          </p:nvPr>
        </p:nvSpPr>
        <p:spPr/>
        <p:txBody>
          <a:bodyPr/>
          <a:lstStyle/>
          <a:p>
            <a:pPr>
              <a:defRPr/>
            </a:pPr>
            <a:r>
              <a:rPr lang="en-US" smtClean="0"/>
              <a:t>SFS Reykjavík JTJ 20.11.2020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23</a:t>
            </a:fld>
            <a:endParaRPr lang="en-US" dirty="0" smtClean="0"/>
          </a:p>
        </p:txBody>
      </p:sp>
      <p:sp>
        <p:nvSpPr>
          <p:cNvPr id="8" name="Rectangle 2"/>
          <p:cNvSpPr txBox="1">
            <a:spLocks/>
          </p:cNvSpPr>
          <p:nvPr/>
        </p:nvSpPr>
        <p:spPr bwMode="auto">
          <a:xfrm>
            <a:off x="5191565" y="7310"/>
            <a:ext cx="3935045" cy="6827694"/>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1078"/>
              </a:spcBef>
            </a:pPr>
            <a:r>
              <a:rPr lang="en-US" sz="1438" dirty="0">
                <a:latin typeface="+mn-lt"/>
              </a:rPr>
              <a:t>Building Brains: How Pearson Plans To Automate Education With AI 	</a:t>
            </a:r>
            <a:r>
              <a:rPr lang="en-US" sz="1258" dirty="0">
                <a:latin typeface="+mn-lt"/>
              </a:rPr>
              <a:t>by Parmy Olson, Aug 29, 2018 </a:t>
            </a:r>
            <a:r>
              <a:rPr lang="en-US" sz="1258" dirty="0">
                <a:latin typeface="+mn-lt"/>
                <a:hlinkClick r:id="rId3"/>
              </a:rPr>
              <a:t>https://www.forbes.com/sites/parmyolson/2018/08/29/pearson-education-ai/#5247fc6c1833</a:t>
            </a:r>
            <a:r>
              <a:rPr lang="en-US" sz="1258" dirty="0">
                <a:latin typeface="+mn-lt"/>
              </a:rPr>
              <a:t> </a:t>
            </a:r>
          </a:p>
          <a:p>
            <a:pPr>
              <a:spcBef>
                <a:spcPts val="1078"/>
              </a:spcBef>
            </a:pPr>
            <a:r>
              <a:rPr lang="en-US" sz="1438" dirty="0">
                <a:latin typeface="+mn-lt"/>
              </a:rPr>
              <a:t>This is no easy task. With millions of students using its education-software, </a:t>
            </a:r>
            <a:r>
              <a:rPr lang="en-US" sz="1438" b="1" dirty="0">
                <a:latin typeface="+mn-lt"/>
              </a:rPr>
              <a:t>Pearson has amassed “terabytes” of data </a:t>
            </a:r>
            <a:r>
              <a:rPr lang="en-US" sz="1438" dirty="0">
                <a:latin typeface="+mn-lt"/>
              </a:rPr>
              <a:t>from student homework and even textbooks that have been digitized, data that Marinova is now pulling together to build software </a:t>
            </a:r>
            <a:r>
              <a:rPr lang="en-US" sz="1438" b="1" dirty="0">
                <a:latin typeface="+mn-lt"/>
              </a:rPr>
              <a:t>that can automatically give students feedback on their work like a teacher would</a:t>
            </a:r>
            <a:r>
              <a:rPr lang="en-US" sz="1438" dirty="0">
                <a:latin typeface="+mn-lt"/>
              </a:rPr>
              <a:t>.</a:t>
            </a:r>
          </a:p>
          <a:p>
            <a:pPr>
              <a:spcBef>
                <a:spcPts val="1078"/>
              </a:spcBef>
            </a:pPr>
            <a:endParaRPr lang="en-US" sz="1438" dirty="0">
              <a:latin typeface="+mn-lt"/>
            </a:endParaRPr>
          </a:p>
          <a:p>
            <a:r>
              <a:rPr lang="en-US" sz="1438" dirty="0">
                <a:latin typeface="+mn-lt"/>
              </a:rPr>
              <a:t>Milena „Marinova’s [senior vice president, AI products and solutions] challenge, which is a common one among large companies that want to use Big Data and AI to become more efficient and attractive to their customers</a:t>
            </a:r>
            <a:r>
              <a:rPr lang="en-US" sz="1438" b="1" dirty="0">
                <a:latin typeface="+mn-lt"/>
              </a:rPr>
              <a:t>, is parsing a mountain of data to build the right algorithms. </a:t>
            </a:r>
            <a:r>
              <a:rPr lang="en-US" sz="1438" dirty="0">
                <a:latin typeface="+mn-lt"/>
              </a:rPr>
              <a:t>How do you measure how effectively a human being has learned something, for instance? How do you get software to do it?</a:t>
            </a:r>
          </a:p>
          <a:p>
            <a:r>
              <a:rPr lang="en-US" sz="1438" dirty="0">
                <a:latin typeface="+mn-lt"/>
              </a:rPr>
              <a:t>Marinova says she’ll be drawing from “millions of samples” of homework data that Pearson has collected from student assessments and coursework exercises over the years, including the 12 million students who are enrolled in MyLab, a suite of homework assessment tools.”</a:t>
            </a:r>
          </a:p>
          <a:p>
            <a:endParaRPr lang="en-US" sz="1258" dirty="0">
              <a:latin typeface="+mn-lt"/>
            </a:endParaRPr>
          </a:p>
        </p:txBody>
      </p:sp>
      <p:sp>
        <p:nvSpPr>
          <p:cNvPr id="9" name="Rectangle 2"/>
          <p:cNvSpPr txBox="1">
            <a:spLocks/>
          </p:cNvSpPr>
          <p:nvPr/>
        </p:nvSpPr>
        <p:spPr bwMode="auto">
          <a:xfrm>
            <a:off x="95742" y="855027"/>
            <a:ext cx="5154263" cy="5866449"/>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pPr>
              <a:spcBef>
                <a:spcPts val="1078"/>
              </a:spcBef>
            </a:pPr>
            <a:r>
              <a:rPr lang="en-US" sz="1600" dirty="0">
                <a:latin typeface="+mn-lt"/>
              </a:rPr>
              <a:t>Intelligence Unleashed - </a:t>
            </a:r>
            <a:r>
              <a:rPr lang="en-US" sz="1600" dirty="0" smtClean="0">
                <a:latin typeface="+mn-lt"/>
              </a:rPr>
              <a:t>An </a:t>
            </a:r>
            <a:r>
              <a:rPr lang="en-US" sz="1600" dirty="0">
                <a:latin typeface="+mn-lt"/>
              </a:rPr>
              <a:t>argument for AI in </a:t>
            </a:r>
            <a:r>
              <a:rPr lang="en-US" sz="1600" dirty="0" smtClean="0">
                <a:latin typeface="+mn-lt"/>
              </a:rPr>
              <a:t>Education, </a:t>
            </a:r>
          </a:p>
          <a:p>
            <a:pPr>
              <a:spcBef>
                <a:spcPts val="1078"/>
              </a:spcBef>
            </a:pPr>
            <a:r>
              <a:rPr lang="en-US" sz="1258" dirty="0">
                <a:latin typeface="+mn-lt"/>
              </a:rPr>
              <a:t>Pearson 2016  </a:t>
            </a:r>
            <a:r>
              <a:rPr lang="en-US" sz="899" dirty="0">
                <a:latin typeface="+mn-lt"/>
                <a:hlinkClick r:id="rId4"/>
              </a:rPr>
              <a:t>https://www.pearson.com/content/dam/one-dot-com/one-dot-com/global/Files/about-pearson/innovation/Intelligence-Unleashed-Publication.pdf</a:t>
            </a:r>
            <a:endParaRPr lang="en-US" sz="899" dirty="0">
              <a:latin typeface="+mn-lt"/>
            </a:endParaRPr>
          </a:p>
          <a:p>
            <a:pPr>
              <a:spcBef>
                <a:spcPts val="1078"/>
              </a:spcBef>
            </a:pPr>
            <a:r>
              <a:rPr lang="en-US" sz="1258" dirty="0">
                <a:latin typeface="+mn-lt"/>
              </a:rPr>
              <a:t>“MACHINE LEARNING </a:t>
            </a:r>
            <a:r>
              <a:rPr lang="en-US" sz="1258" b="1" dirty="0">
                <a:latin typeface="+mn-lt"/>
              </a:rPr>
              <a:t>Computer systems that learn from data</a:t>
            </a:r>
            <a:r>
              <a:rPr lang="en-US" sz="1258" dirty="0">
                <a:latin typeface="+mn-lt"/>
              </a:rPr>
              <a:t>, enabling them to make increasingly better predictions. …</a:t>
            </a:r>
          </a:p>
          <a:p>
            <a:pPr>
              <a:spcBef>
                <a:spcPts val="1078"/>
              </a:spcBef>
            </a:pPr>
            <a:r>
              <a:rPr lang="en-US" sz="1258" dirty="0">
                <a:latin typeface="+mn-lt"/>
              </a:rPr>
              <a:t>One of the advantages of </a:t>
            </a:r>
            <a:r>
              <a:rPr lang="en-US" sz="1258" b="1" dirty="0">
                <a:latin typeface="+mn-lt"/>
              </a:rPr>
              <a:t>adaptive AI-Ed systems is that they typically gather large amounts of data</a:t>
            </a:r>
            <a:r>
              <a:rPr lang="en-US" sz="1258" dirty="0">
                <a:latin typeface="+mn-lt"/>
              </a:rPr>
              <a:t>, which, in a virtuous circle, can then be computed to dynamically improve the pedagogy and domain models. …    A multitude of AI Ed-driven applications are already in use in our schools and universities. Many incorporate AIEd and educational data mining (EDM) techniques to ‘track’ the behaviors of students – for example, collecting data on class attendance and assignment submission in order to identify (and provide support) to students at risk of abandoning their studies.  …</a:t>
            </a:r>
          </a:p>
          <a:p>
            <a:pPr>
              <a:spcBef>
                <a:spcPts val="1078"/>
              </a:spcBef>
            </a:pPr>
            <a:r>
              <a:rPr lang="en-US" sz="1258" dirty="0">
                <a:latin typeface="+mn-lt"/>
              </a:rPr>
              <a:t>Instead of models, many recent ITS use machine learning techniques, self-training algorithms based on large data sets, and neural networks, to enable them to make appropriate decisions about what learning content to provide to the learner. However, with this approach, it can be difficult to make the rationale for those decisions explicit. …</a:t>
            </a:r>
          </a:p>
          <a:p>
            <a:pPr>
              <a:spcBef>
                <a:spcPts val="1078"/>
              </a:spcBef>
            </a:pPr>
            <a:r>
              <a:rPr lang="en-US" sz="1258" b="1" dirty="0">
                <a:latin typeface="+mn-lt"/>
              </a:rPr>
              <a:t>The increasing range of data capture devices – such as biological data, voice recognition, and eye tracking – will enable AIEd systems to provide new types of evidence for currently difficult to assess skills</a:t>
            </a:r>
            <a:r>
              <a:rPr lang="en-US" sz="1258" dirty="0">
                <a:latin typeface="+mn-lt"/>
              </a:rPr>
              <a:t>. “</a:t>
            </a:r>
          </a:p>
          <a:p>
            <a:pPr>
              <a:spcBef>
                <a:spcPts val="1078"/>
              </a:spcBef>
            </a:pPr>
            <a:r>
              <a:rPr lang="en-US" sz="1258" dirty="0" err="1" smtClean="0">
                <a:latin typeface="+mn-lt"/>
              </a:rPr>
              <a:t>Sjá</a:t>
            </a:r>
            <a:r>
              <a:rPr lang="en-US" sz="1258" dirty="0" smtClean="0">
                <a:latin typeface="+mn-lt"/>
              </a:rPr>
              <a:t> </a:t>
            </a:r>
            <a:r>
              <a:rPr lang="en-US" sz="1258" dirty="0" err="1" smtClean="0">
                <a:latin typeface="+mn-lt"/>
              </a:rPr>
              <a:t>umræðu</a:t>
            </a:r>
            <a:r>
              <a:rPr lang="en-US" sz="1258" dirty="0" smtClean="0">
                <a:latin typeface="+mn-lt"/>
              </a:rPr>
              <a:t> </a:t>
            </a:r>
            <a:r>
              <a:rPr lang="en-US" sz="1258" dirty="0" err="1" smtClean="0">
                <a:latin typeface="+mn-lt"/>
              </a:rPr>
              <a:t>frá</a:t>
            </a:r>
            <a:r>
              <a:rPr lang="en-US" sz="1258" dirty="0" smtClean="0">
                <a:latin typeface="+mn-lt"/>
              </a:rPr>
              <a:t> 2017, </a:t>
            </a:r>
            <a:r>
              <a:rPr lang="en-US" sz="1258" dirty="0" err="1" smtClean="0">
                <a:latin typeface="+mn-lt"/>
              </a:rPr>
              <a:t>takið</a:t>
            </a:r>
            <a:r>
              <a:rPr lang="en-US" sz="1258" dirty="0" smtClean="0">
                <a:latin typeface="+mn-lt"/>
              </a:rPr>
              <a:t> </a:t>
            </a:r>
            <a:r>
              <a:rPr lang="en-US" sz="1258" dirty="0" err="1" smtClean="0">
                <a:latin typeface="+mn-lt"/>
              </a:rPr>
              <a:t>eftir</a:t>
            </a:r>
            <a:r>
              <a:rPr lang="en-US" sz="1258" dirty="0" smtClean="0">
                <a:latin typeface="+mn-lt"/>
              </a:rPr>
              <a:t> </a:t>
            </a:r>
            <a:r>
              <a:rPr lang="en-US" sz="1258" dirty="0" err="1" smtClean="0">
                <a:latin typeface="+mn-lt"/>
              </a:rPr>
              <a:t>áherslu</a:t>
            </a:r>
            <a:r>
              <a:rPr lang="en-US" sz="1258" dirty="0" smtClean="0">
                <a:latin typeface="+mn-lt"/>
              </a:rPr>
              <a:t> á </a:t>
            </a:r>
            <a:r>
              <a:rPr lang="en-US" sz="1258" dirty="0" err="1" smtClean="0">
                <a:latin typeface="+mn-lt"/>
              </a:rPr>
              <a:t>stafrænt</a:t>
            </a:r>
            <a:r>
              <a:rPr lang="en-US" sz="1258" dirty="0" smtClean="0">
                <a:latin typeface="+mn-lt"/>
              </a:rPr>
              <a:t> </a:t>
            </a:r>
            <a:r>
              <a:rPr lang="en-US" sz="1258" dirty="0" err="1" smtClean="0">
                <a:latin typeface="+mn-lt"/>
              </a:rPr>
              <a:t>umhverfi</a:t>
            </a:r>
            <a:r>
              <a:rPr lang="en-US" sz="1258" dirty="0" smtClean="0">
                <a:latin typeface="+mn-lt"/>
              </a:rPr>
              <a:t> og </a:t>
            </a:r>
            <a:r>
              <a:rPr lang="en-US" sz="1258" dirty="0" err="1" smtClean="0">
                <a:latin typeface="+mn-lt"/>
              </a:rPr>
              <a:t>gögn</a:t>
            </a:r>
            <a:r>
              <a:rPr lang="en-US" sz="1258" dirty="0" smtClean="0">
                <a:latin typeface="+mn-lt"/>
              </a:rPr>
              <a:t> og kennara </a:t>
            </a:r>
            <a:r>
              <a:rPr lang="en-US" sz="1258" dirty="0" smtClean="0">
                <a:latin typeface="+mn-lt"/>
                <a:hlinkClick r:id="rId5"/>
              </a:rPr>
              <a:t> https://www.youtube.com/watch?v=_Ivky0NZcdU</a:t>
            </a:r>
            <a:r>
              <a:rPr lang="en-US" sz="1258" dirty="0" smtClean="0">
                <a:latin typeface="+mn-lt"/>
              </a:rPr>
              <a:t> </a:t>
            </a:r>
          </a:p>
          <a:p>
            <a:pPr>
              <a:spcBef>
                <a:spcPts val="1078"/>
              </a:spcBef>
            </a:pPr>
            <a:r>
              <a:rPr lang="en-US" sz="1258" dirty="0" err="1" smtClean="0">
                <a:latin typeface="+mn-lt"/>
              </a:rPr>
              <a:t>Sjá</a:t>
            </a:r>
            <a:r>
              <a:rPr lang="en-US" sz="1258" dirty="0" smtClean="0">
                <a:latin typeface="+mn-lt"/>
              </a:rPr>
              <a:t> </a:t>
            </a:r>
            <a:r>
              <a:rPr lang="en-US" sz="1258" dirty="0" err="1">
                <a:latin typeface="+mn-lt"/>
              </a:rPr>
              <a:t>dæmi</a:t>
            </a:r>
            <a:r>
              <a:rPr lang="en-US" sz="1258" dirty="0">
                <a:latin typeface="+mn-lt"/>
              </a:rPr>
              <a:t> </a:t>
            </a:r>
            <a:r>
              <a:rPr lang="en-US" sz="1258" dirty="0" err="1">
                <a:latin typeface="+mn-lt"/>
              </a:rPr>
              <a:t>frá</a:t>
            </a:r>
            <a:r>
              <a:rPr lang="en-US" sz="1258" dirty="0">
                <a:latin typeface="+mn-lt"/>
              </a:rPr>
              <a:t> 2018 </a:t>
            </a:r>
            <a:r>
              <a:rPr lang="en-US" sz="1258" dirty="0">
                <a:latin typeface="+mn-lt"/>
                <a:hlinkClick r:id="rId6"/>
              </a:rPr>
              <a:t>https://www.youtube.com/watch?v=7YUthMwlifs</a:t>
            </a:r>
            <a:endParaRPr lang="en-US" sz="1258" dirty="0">
              <a:latin typeface="+mn-lt"/>
            </a:endParaRPr>
          </a:p>
          <a:p>
            <a:pPr>
              <a:spcBef>
                <a:spcPts val="1078"/>
              </a:spcBef>
            </a:pPr>
            <a:endParaRPr lang="en-US" sz="1258" dirty="0">
              <a:latin typeface="+mn-lt"/>
            </a:endParaRPr>
          </a:p>
        </p:txBody>
      </p:sp>
      <p:sp>
        <p:nvSpPr>
          <p:cNvPr id="2" name="Rounded Rectangle 1"/>
          <p:cNvSpPr/>
          <p:nvPr/>
        </p:nvSpPr>
        <p:spPr>
          <a:xfrm>
            <a:off x="1" y="4941168"/>
            <a:ext cx="5148063"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Rounded Rectangle 9"/>
          <p:cNvSpPr/>
          <p:nvPr/>
        </p:nvSpPr>
        <p:spPr>
          <a:xfrm>
            <a:off x="5076056" y="980728"/>
            <a:ext cx="4067944" cy="16561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3203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1600" dirty="0" smtClean="0"/>
              <a:t>Snúum okkur nú að kennslustofunni – og </a:t>
            </a:r>
            <a:r>
              <a:rPr lang="is-IS" sz="1600" smtClean="0"/>
              <a:t>aftur að myndinni </a:t>
            </a:r>
            <a:r>
              <a:rPr lang="is-IS" sz="1600" dirty="0" smtClean="0"/>
              <a:t>síðan áðan</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24</a:t>
            </a:fld>
            <a:endParaRPr lang="en-US" dirty="0"/>
          </a:p>
        </p:txBody>
      </p:sp>
      <p:pic>
        <p:nvPicPr>
          <p:cNvPr id="3" name="Picture 2"/>
          <p:cNvPicPr>
            <a:picLocks noChangeAspect="1"/>
          </p:cNvPicPr>
          <p:nvPr/>
        </p:nvPicPr>
        <p:blipFill>
          <a:blip r:embed="rId2"/>
          <a:stretch>
            <a:fillRect/>
          </a:stretch>
        </p:blipFill>
        <p:spPr>
          <a:xfrm>
            <a:off x="218894" y="817691"/>
            <a:ext cx="8706212" cy="6013354"/>
          </a:xfrm>
          <a:prstGeom prst="rect">
            <a:avLst/>
          </a:prstGeom>
        </p:spPr>
      </p:pic>
    </p:spTree>
    <p:extLst>
      <p:ext uri="{BB962C8B-B14F-4D97-AF65-F5344CB8AC3E}">
        <p14:creationId xmlns:p14="http://schemas.microsoft.com/office/powerpoint/2010/main" val="300031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25</a:t>
            </a:fld>
            <a:endParaRPr lang="en-US" dirty="0"/>
          </a:p>
        </p:txBody>
      </p:sp>
      <p:sp>
        <p:nvSpPr>
          <p:cNvPr id="6" name="Rectangle 2"/>
          <p:cNvSpPr txBox="1">
            <a:spLocks/>
          </p:cNvSpPr>
          <p:nvPr/>
        </p:nvSpPr>
        <p:spPr bwMode="auto">
          <a:xfrm>
            <a:off x="0" y="-8873"/>
            <a:ext cx="9144000" cy="1259632"/>
          </a:xfrm>
          <a:prstGeom prst="rect">
            <a:avLst/>
          </a:prstGeom>
          <a:gradFill>
            <a:gsLst>
              <a:gs pos="0">
                <a:srgbClr val="006C31"/>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lgn="l"/>
            <a:r>
              <a:rPr lang="is-IS" sz="2800" kern="0" dirty="0" smtClean="0">
                <a:solidFill>
                  <a:schemeClr val="bg1"/>
                </a:solidFill>
              </a:rPr>
              <a:t>	</a:t>
            </a:r>
            <a:r>
              <a:rPr lang="is-IS" sz="2400" kern="0" dirty="0" smtClean="0">
                <a:solidFill>
                  <a:schemeClr val="bg1"/>
                </a:solidFill>
              </a:rPr>
              <a:t>Um endurgjöf – </a:t>
            </a:r>
            <a:r>
              <a:rPr lang="is-IS" sz="2400" kern="0" dirty="0" err="1" smtClean="0"/>
              <a:t>feedback</a:t>
            </a:r>
            <a:r>
              <a:rPr lang="is-IS" sz="2400" kern="0" dirty="0" smtClean="0"/>
              <a:t> – ofarlega á baugi um þó nokkra hríð </a:t>
            </a:r>
            <a:endParaRPr lang="is-IS" sz="2400" kern="0" dirty="0"/>
          </a:p>
        </p:txBody>
      </p:sp>
      <p:sp>
        <p:nvSpPr>
          <p:cNvPr id="16386" name="Rectangle 3"/>
          <p:cNvSpPr>
            <a:spLocks noGrp="1"/>
          </p:cNvSpPr>
          <p:nvPr>
            <p:ph type="body" idx="1"/>
          </p:nvPr>
        </p:nvSpPr>
        <p:spPr>
          <a:xfrm>
            <a:off x="107504" y="1250283"/>
            <a:ext cx="8928992" cy="2444563"/>
          </a:xfrm>
          <a:solidFill>
            <a:schemeClr val="bg1"/>
          </a:solidFill>
        </p:spPr>
        <p:txBody>
          <a:bodyPr/>
          <a:lstStyle/>
          <a:p>
            <a:pPr marL="0" indent="0">
              <a:spcBef>
                <a:spcPts val="1800"/>
              </a:spcBef>
              <a:buNone/>
            </a:pPr>
            <a:r>
              <a:rPr lang="en-US" sz="1600" b="1" dirty="0" smtClean="0"/>
              <a:t>Feedback. </a:t>
            </a:r>
            <a:r>
              <a:rPr lang="en-US" sz="1600" dirty="0" smtClean="0"/>
              <a:t>There </a:t>
            </a:r>
            <a:r>
              <a:rPr lang="en-US" sz="1600" dirty="0"/>
              <a:t>has been extensive research done on studying how students are affected by feedback. </a:t>
            </a:r>
            <a:r>
              <a:rPr lang="en-US" sz="1600" dirty="0" err="1"/>
              <a:t>Kluger</a:t>
            </a:r>
            <a:r>
              <a:rPr lang="en-US" sz="1600" dirty="0"/>
              <a:t> and </a:t>
            </a:r>
            <a:r>
              <a:rPr lang="en-US" sz="1600" dirty="0" err="1"/>
              <a:t>DeNisi</a:t>
            </a:r>
            <a:r>
              <a:rPr lang="en-US" sz="1600" dirty="0"/>
              <a:t> (1996)</a:t>
            </a:r>
            <a:r>
              <a:rPr lang="en-US" sz="1600" baseline="30000" dirty="0">
                <a:hlinkClick r:id="rId2"/>
              </a:rPr>
              <a:t>[26]</a:t>
            </a:r>
            <a:r>
              <a:rPr lang="en-US" sz="1600" dirty="0"/>
              <a:t> reviewed over three thousand reports on feedback in schools, universities, and the workplace. </a:t>
            </a:r>
            <a:r>
              <a:rPr lang="en-US" sz="1800" b="1" dirty="0"/>
              <a:t>Of these, only 131 of them were found to be scientifically rigorous and of those, 50 of the studies </a:t>
            </a:r>
            <a:r>
              <a:rPr lang="en-US" sz="1800" b="1" dirty="0" smtClean="0"/>
              <a:t>show </a:t>
            </a:r>
            <a:r>
              <a:rPr lang="en-US" sz="1800" b="1" dirty="0"/>
              <a:t>that feedback actually has negative effects on its recipients. </a:t>
            </a:r>
            <a:r>
              <a:rPr lang="en-US" sz="1600" dirty="0"/>
              <a:t>This is due to the fact that feedback is often "ego-involving",</a:t>
            </a:r>
            <a:r>
              <a:rPr lang="en-US" sz="1600" baseline="30000" dirty="0">
                <a:hlinkClick r:id="rId3"/>
              </a:rPr>
              <a:t>[17]</a:t>
            </a:r>
            <a:r>
              <a:rPr lang="en-US" sz="1600" dirty="0"/>
              <a:t> that is the feedback focuses on the individual student rather than the quality of the student's work. Feedback is often given in the form of some numerical or letter grade and that perpetuates students being compared to their peers. The studies previously mentioned showed </a:t>
            </a:r>
            <a:r>
              <a:rPr lang="en-US" sz="1600" b="1" dirty="0"/>
              <a:t>that the most effective feedback for students is when they are not only told in which areas they need to improve, but also how to go about improving it</a:t>
            </a:r>
            <a:r>
              <a:rPr lang="en-US" sz="1600" dirty="0"/>
              <a:t>. </a:t>
            </a:r>
            <a:r>
              <a:rPr lang="en-US" sz="1000" dirty="0">
                <a:hlinkClick r:id="rId4"/>
              </a:rPr>
              <a:t>https://</a:t>
            </a:r>
            <a:r>
              <a:rPr lang="en-US" sz="1000" dirty="0" smtClean="0">
                <a:hlinkClick r:id="rId4"/>
              </a:rPr>
              <a:t>en.wikipedia.org/wiki/Formative_assessment#Feedback</a:t>
            </a:r>
            <a:r>
              <a:rPr lang="en-US" sz="1000" dirty="0" smtClean="0"/>
              <a:t> </a:t>
            </a:r>
            <a:endParaRPr lang="is-IS" sz="1000" dirty="0" smtClean="0"/>
          </a:p>
        </p:txBody>
      </p:sp>
      <p:pic>
        <p:nvPicPr>
          <p:cNvPr id="3" name="Picture 2"/>
          <p:cNvPicPr>
            <a:picLocks noChangeAspect="1"/>
          </p:cNvPicPr>
          <p:nvPr/>
        </p:nvPicPr>
        <p:blipFill>
          <a:blip r:embed="rId5"/>
          <a:stretch>
            <a:fillRect/>
          </a:stretch>
        </p:blipFill>
        <p:spPr>
          <a:xfrm>
            <a:off x="49174" y="4286609"/>
            <a:ext cx="1809750" cy="2555367"/>
          </a:xfrm>
          <a:prstGeom prst="rect">
            <a:avLst/>
          </a:prstGeom>
        </p:spPr>
      </p:pic>
      <p:sp>
        <p:nvSpPr>
          <p:cNvPr id="7" name="Rectangle 3"/>
          <p:cNvSpPr txBox="1">
            <a:spLocks/>
          </p:cNvSpPr>
          <p:nvPr/>
        </p:nvSpPr>
        <p:spPr bwMode="auto">
          <a:xfrm>
            <a:off x="2195737" y="3813508"/>
            <a:ext cx="5400599" cy="2976673"/>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300"/>
              </a:spcBef>
              <a:buNone/>
            </a:pPr>
            <a:r>
              <a:rPr lang="en-GB" sz="1400" kern="0" dirty="0" smtClean="0"/>
              <a:t>Comments- give comments on the way you are doing something</a:t>
            </a:r>
          </a:p>
          <a:p>
            <a:pPr marL="0" indent="0">
              <a:spcBef>
                <a:spcPts val="300"/>
              </a:spcBef>
              <a:buNone/>
            </a:pPr>
            <a:r>
              <a:rPr lang="en-GB" sz="1400" kern="0" dirty="0" smtClean="0"/>
              <a:t>Clarification – answering students questions in class</a:t>
            </a:r>
          </a:p>
          <a:p>
            <a:pPr marL="0" indent="0">
              <a:spcBef>
                <a:spcPts val="300"/>
              </a:spcBef>
              <a:buNone/>
            </a:pPr>
            <a:r>
              <a:rPr lang="en-GB" sz="1400" kern="0" dirty="0" smtClean="0"/>
              <a:t>Criticism – when you are given constructive criticism </a:t>
            </a:r>
          </a:p>
          <a:p>
            <a:pPr marL="0" indent="0">
              <a:spcBef>
                <a:spcPts val="300"/>
              </a:spcBef>
              <a:buNone/>
            </a:pPr>
            <a:r>
              <a:rPr lang="en-GB" sz="1400" kern="0" dirty="0" smtClean="0"/>
              <a:t>Confirmation – when your are told you are doing it right</a:t>
            </a:r>
          </a:p>
          <a:p>
            <a:pPr marL="0" indent="0">
              <a:spcBef>
                <a:spcPts val="300"/>
              </a:spcBef>
              <a:buNone/>
            </a:pPr>
            <a:r>
              <a:rPr lang="en-GB" sz="1400" kern="0" dirty="0" smtClean="0"/>
              <a:t>Content development – asking about the comment</a:t>
            </a:r>
          </a:p>
          <a:p>
            <a:pPr marL="0" indent="0">
              <a:spcBef>
                <a:spcPts val="300"/>
              </a:spcBef>
              <a:buNone/>
            </a:pPr>
            <a:r>
              <a:rPr lang="en-GB" sz="1400" kern="0" dirty="0" smtClean="0"/>
              <a:t>Constructive reflection – giving someone positive and constructive reflection on their work</a:t>
            </a:r>
          </a:p>
          <a:p>
            <a:pPr marL="0" indent="0">
              <a:spcBef>
                <a:spcPts val="300"/>
              </a:spcBef>
              <a:buNone/>
            </a:pPr>
            <a:r>
              <a:rPr lang="en-GB" sz="1400" kern="0" dirty="0" smtClean="0"/>
              <a:t>Correction – showing what you did right or wrong, which helps you</a:t>
            </a:r>
          </a:p>
          <a:p>
            <a:pPr marL="0" indent="0">
              <a:spcBef>
                <a:spcPts val="300"/>
              </a:spcBef>
              <a:buNone/>
            </a:pPr>
            <a:r>
              <a:rPr lang="en-GB" sz="1400" kern="0" dirty="0" smtClean="0"/>
              <a:t>Cons and pros – someone telling the pros and cons of your work</a:t>
            </a:r>
          </a:p>
          <a:p>
            <a:pPr marL="0" indent="0">
              <a:spcBef>
                <a:spcPts val="300"/>
              </a:spcBef>
              <a:buNone/>
            </a:pPr>
            <a:r>
              <a:rPr lang="en-GB" sz="1400" kern="0" dirty="0" smtClean="0"/>
              <a:t>Commentary – they comment on my work</a:t>
            </a:r>
          </a:p>
          <a:p>
            <a:pPr marL="0" indent="0">
              <a:spcBef>
                <a:spcPts val="300"/>
              </a:spcBef>
              <a:buNone/>
            </a:pPr>
            <a:r>
              <a:rPr lang="en-GB" sz="1400" kern="0" dirty="0" smtClean="0"/>
              <a:t>Criterion – relative to a standard </a:t>
            </a:r>
          </a:p>
          <a:p>
            <a:pPr marL="0" indent="0">
              <a:spcBef>
                <a:spcPts val="600"/>
              </a:spcBef>
              <a:buNone/>
            </a:pPr>
            <a:endParaRPr lang="en-US" sz="1200" kern="0" dirty="0" smtClean="0"/>
          </a:p>
          <a:p>
            <a:pPr marL="0" indent="0">
              <a:spcBef>
                <a:spcPts val="600"/>
              </a:spcBef>
              <a:buNone/>
            </a:pPr>
            <a:endParaRPr lang="is-IS" sz="1200" kern="0" dirty="0" smtClean="0"/>
          </a:p>
        </p:txBody>
      </p:sp>
      <p:sp>
        <p:nvSpPr>
          <p:cNvPr id="8" name="Rectangle 3"/>
          <p:cNvSpPr txBox="1">
            <a:spLocks/>
          </p:cNvSpPr>
          <p:nvPr/>
        </p:nvSpPr>
        <p:spPr bwMode="auto">
          <a:xfrm>
            <a:off x="7524328" y="3717032"/>
            <a:ext cx="1545272" cy="2976673"/>
          </a:xfrm>
          <a:prstGeom prst="rect">
            <a:avLst/>
          </a:prstGeom>
          <a:solidFill>
            <a:schemeClr val="bg1"/>
          </a:solidFill>
          <a:ln w="57150">
            <a:solidFill>
              <a:schemeClr val="accent1"/>
            </a:solid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600"/>
              </a:spcBef>
              <a:buNone/>
            </a:pPr>
            <a:r>
              <a:rPr lang="en-US" sz="1800" kern="0" dirty="0" err="1" smtClean="0"/>
              <a:t>Skilgreiningar</a:t>
            </a:r>
            <a:r>
              <a:rPr lang="en-US" sz="1800" kern="0" dirty="0" smtClean="0"/>
              <a:t> </a:t>
            </a:r>
            <a:r>
              <a:rPr lang="en-US" sz="1800" kern="0" dirty="0" err="1" smtClean="0"/>
              <a:t>nemenda</a:t>
            </a:r>
            <a:r>
              <a:rPr lang="en-US" sz="1800" kern="0" dirty="0" smtClean="0"/>
              <a:t>: </a:t>
            </a:r>
          </a:p>
          <a:p>
            <a:pPr marL="0" indent="0">
              <a:spcBef>
                <a:spcPts val="600"/>
              </a:spcBef>
              <a:buNone/>
            </a:pPr>
            <a:endParaRPr lang="en-US" sz="1800" b="1" kern="0" dirty="0"/>
          </a:p>
          <a:p>
            <a:pPr marL="0" indent="0">
              <a:spcBef>
                <a:spcPts val="600"/>
              </a:spcBef>
              <a:buNone/>
            </a:pPr>
            <a:r>
              <a:rPr lang="en-US" sz="1800" kern="0" dirty="0" smtClean="0"/>
              <a:t>“feedback helps me know where to go next” (bls.1)</a:t>
            </a:r>
          </a:p>
          <a:p>
            <a:pPr marL="0" indent="0">
              <a:spcBef>
                <a:spcPts val="600"/>
              </a:spcBef>
              <a:buNone/>
            </a:pPr>
            <a:endParaRPr lang="en-US" sz="1200" kern="0" dirty="0" smtClean="0"/>
          </a:p>
          <a:p>
            <a:pPr marL="0" indent="0">
              <a:spcBef>
                <a:spcPts val="600"/>
              </a:spcBef>
              <a:buNone/>
            </a:pPr>
            <a:endParaRPr lang="is-IS" sz="1200" kern="0" dirty="0" smtClean="0"/>
          </a:p>
        </p:txBody>
      </p:sp>
      <p:sp>
        <p:nvSpPr>
          <p:cNvPr id="10" name="Rectangle 3"/>
          <p:cNvSpPr txBox="1">
            <a:spLocks/>
          </p:cNvSpPr>
          <p:nvPr/>
        </p:nvSpPr>
        <p:spPr bwMode="auto">
          <a:xfrm>
            <a:off x="-949" y="3694846"/>
            <a:ext cx="2196686" cy="360039"/>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600"/>
              </a:spcBef>
              <a:buNone/>
            </a:pPr>
            <a:r>
              <a:rPr lang="en-US" sz="1200" kern="0" dirty="0" smtClean="0"/>
              <a:t>Hattie og Clarke 2019, </a:t>
            </a:r>
            <a:r>
              <a:rPr lang="en-US" sz="1200" kern="0" dirty="0" err="1" smtClean="0"/>
              <a:t>bls</a:t>
            </a:r>
            <a:r>
              <a:rPr lang="en-US" sz="1200" kern="0" dirty="0" smtClean="0"/>
              <a:t> 1: </a:t>
            </a:r>
            <a:r>
              <a:rPr lang="en-US" sz="1200" kern="0" dirty="0" err="1" smtClean="0"/>
              <a:t>Skilgreiningar</a:t>
            </a:r>
            <a:r>
              <a:rPr lang="en-US" sz="1200" kern="0" dirty="0" smtClean="0"/>
              <a:t> kennara: C-in 10</a:t>
            </a:r>
          </a:p>
          <a:p>
            <a:pPr marL="0" indent="0">
              <a:spcBef>
                <a:spcPts val="600"/>
              </a:spcBef>
              <a:buNone/>
            </a:pPr>
            <a:endParaRPr lang="is-IS" sz="1200" kern="0" dirty="0" smtClean="0"/>
          </a:p>
        </p:txBody>
      </p:sp>
    </p:spTree>
    <p:extLst>
      <p:ext uri="{BB962C8B-B14F-4D97-AF65-F5344CB8AC3E}">
        <p14:creationId xmlns:p14="http://schemas.microsoft.com/office/powerpoint/2010/main" val="213784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26</a:t>
            </a:fld>
            <a:endParaRPr lang="en-US" dirty="0"/>
          </a:p>
        </p:txBody>
      </p:sp>
      <p:sp>
        <p:nvSpPr>
          <p:cNvPr id="6" name="Rectangle 2"/>
          <p:cNvSpPr txBox="1">
            <a:spLocks/>
          </p:cNvSpPr>
          <p:nvPr/>
        </p:nvSpPr>
        <p:spPr bwMode="auto">
          <a:xfrm>
            <a:off x="0" y="-8873"/>
            <a:ext cx="9144000" cy="1259632"/>
          </a:xfrm>
          <a:prstGeom prst="rect">
            <a:avLst/>
          </a:prstGeom>
          <a:gradFill>
            <a:gsLst>
              <a:gs pos="0">
                <a:srgbClr val="00B050"/>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solidFill>
                  <a:schemeClr val="bg1"/>
                </a:solidFill>
              </a:rPr>
              <a:t>Tengist hugmyndinni </a:t>
            </a:r>
            <a:r>
              <a:rPr lang="is-IS" sz="2800" dirty="0"/>
              <a:t>um </a:t>
            </a:r>
            <a:r>
              <a:rPr lang="is-IS" sz="2800" dirty="0" smtClean="0"/>
              <a:t>leiðsagnarmat </a:t>
            </a:r>
            <a:r>
              <a:rPr lang="is-IS" sz="2800" dirty="0"/>
              <a:t>í starfi </a:t>
            </a:r>
            <a:r>
              <a:rPr lang="is-IS" sz="2800" dirty="0" smtClean="0"/>
              <a:t>kennara</a:t>
            </a:r>
            <a:endParaRPr lang="is-IS" sz="2800" dirty="0"/>
          </a:p>
        </p:txBody>
      </p:sp>
      <p:sp>
        <p:nvSpPr>
          <p:cNvPr id="16386" name="Rectangle 3"/>
          <p:cNvSpPr>
            <a:spLocks noGrp="1"/>
          </p:cNvSpPr>
          <p:nvPr>
            <p:ph type="body" idx="1"/>
          </p:nvPr>
        </p:nvSpPr>
        <p:spPr>
          <a:xfrm>
            <a:off x="107504" y="1250758"/>
            <a:ext cx="8928992" cy="5470717"/>
          </a:xfrm>
          <a:solidFill>
            <a:schemeClr val="bg1"/>
          </a:solidFill>
        </p:spPr>
        <p:txBody>
          <a:bodyPr/>
          <a:lstStyle/>
          <a:p>
            <a:pPr marL="457200" indent="-457200">
              <a:spcBef>
                <a:spcPts val="1800"/>
              </a:spcBef>
              <a:buAutoNum type="arabicPeriod"/>
            </a:pPr>
            <a:r>
              <a:rPr lang="is-IS" sz="1500" dirty="0" smtClean="0"/>
              <a:t>Ein áhrifamesta hugmyndin um samtengingu gagna og náms er sennilega sú sem kemur fram í hugmyndinni um leiðsagnarmat eða mótandi mat – þ.e. hugmyndinni um „formative </a:t>
            </a:r>
            <a:r>
              <a:rPr lang="is-IS" sz="1500" dirty="0" err="1" smtClean="0"/>
              <a:t>assessment</a:t>
            </a:r>
            <a:r>
              <a:rPr lang="is-IS" sz="1500" dirty="0" smtClean="0"/>
              <a:t>“ og raunar hugmyndinni um „</a:t>
            </a:r>
            <a:r>
              <a:rPr lang="is-IS" sz="1500" dirty="0" err="1" smtClean="0"/>
              <a:t>assessment</a:t>
            </a:r>
            <a:r>
              <a:rPr lang="is-IS" sz="1500" dirty="0" smtClean="0"/>
              <a:t> for </a:t>
            </a:r>
            <a:r>
              <a:rPr lang="is-IS" sz="1500" dirty="0" err="1" smtClean="0"/>
              <a:t>learning</a:t>
            </a:r>
            <a:r>
              <a:rPr lang="is-IS" sz="1500" dirty="0" smtClean="0"/>
              <a:t>“ sem á auknu fylgi að fagna víða um heim, m.a. hér bæði í kennaranáminu og í skólaþróun almennt. </a:t>
            </a:r>
          </a:p>
          <a:p>
            <a:pPr marL="457200" indent="-457200">
              <a:spcBef>
                <a:spcPts val="1800"/>
              </a:spcBef>
              <a:buAutoNum type="arabicPeriod"/>
            </a:pPr>
            <a:r>
              <a:rPr lang="is-IS" sz="1500" dirty="0" smtClean="0"/>
              <a:t>Þrátt fyrir að vera – að mínu mati – að mörgu leyti merkileg og mikilvæg hugmynd þá er hún iðulega byggð á nokkrum misskilningi.</a:t>
            </a:r>
          </a:p>
          <a:p>
            <a:pPr marL="457200" indent="-457200">
              <a:spcBef>
                <a:spcPts val="1800"/>
              </a:spcBef>
              <a:buAutoNum type="arabicPeriod"/>
            </a:pPr>
            <a:r>
              <a:rPr lang="is-IS" sz="1500" dirty="0" smtClean="0"/>
              <a:t>Misskilningurinn felst í því að gera ráð fyrir að í upplýsingum um stöðu mála, jafnvel mjög nákvæmum upplýsingum, felist leiðsögn um hvað skuli gera. </a:t>
            </a:r>
          </a:p>
          <a:p>
            <a:pPr marL="457200" indent="-457200">
              <a:spcBef>
                <a:spcPts val="1800"/>
              </a:spcBef>
              <a:buAutoNum type="arabicPeriod"/>
            </a:pPr>
            <a:r>
              <a:rPr lang="is-IS" sz="1500" dirty="0" smtClean="0"/>
              <a:t>Það má sennilega skrifa þann misskilning á hliðstæðuna við endurgjafar hringrás (</a:t>
            </a:r>
            <a:r>
              <a:rPr lang="is-IS" sz="1500" dirty="0" err="1" smtClean="0"/>
              <a:t>feedback</a:t>
            </a:r>
            <a:r>
              <a:rPr lang="is-IS" sz="1500" dirty="0" smtClean="0"/>
              <a:t> </a:t>
            </a:r>
            <a:r>
              <a:rPr lang="is-IS" sz="1500" dirty="0" err="1" smtClean="0"/>
              <a:t>loop</a:t>
            </a:r>
            <a:r>
              <a:rPr lang="is-IS" sz="1500" dirty="0" smtClean="0"/>
              <a:t>) sem síðar tengist einnig frumstæðum útgáfum af atferlismótunarhugmyndum sem leggja áherslu á mótun hegðunar þegar hún kemur fram.</a:t>
            </a:r>
          </a:p>
          <a:p>
            <a:pPr marL="457200" indent="-457200">
              <a:spcBef>
                <a:spcPts val="1800"/>
              </a:spcBef>
              <a:buAutoNum type="arabicPeriod"/>
            </a:pPr>
            <a:r>
              <a:rPr lang="is-IS" sz="1500" dirty="0" smtClean="0"/>
              <a:t>Vandinn við umræðuna um mótandi mat og endurgjöf er hve farið er óvarlega með hugtökin. Litróf merkinga er ótrúlega breitt og þess vegna verður umræðan óþarflega flókin.</a:t>
            </a:r>
          </a:p>
          <a:p>
            <a:pPr marL="457200" indent="-457200">
              <a:spcBef>
                <a:spcPts val="1800"/>
              </a:spcBef>
              <a:buAutoNum type="arabicPeriod"/>
            </a:pPr>
            <a:r>
              <a:rPr lang="is-IS" sz="1500" dirty="0" smtClean="0"/>
              <a:t>Höfuð athugasemd mín er við hugmyndina um leiðsagnarmat er að matið sé í sjálfu sér leiðbeinandi eða mótandi. Orðalagið felur í sér  að mælingin – og jafnvel túlkun hennar feli í sér leiðsögn. Sá misskilningur er alvarlegur af tveimur ástæðum. Annars vegar af því að athyglin beinist að mælingunni (og þróun hennar og endurskoðun) en ekki að leiðsögninni. Hins vegar þeirri að hætt er við að þröngt sjónarhorn ráði þeirri leiðsögn sem er veitt. </a:t>
            </a:r>
          </a:p>
          <a:p>
            <a:pPr marL="457200" indent="-457200">
              <a:spcBef>
                <a:spcPts val="1800"/>
              </a:spcBef>
              <a:buAutoNum type="arabicPeriod"/>
            </a:pPr>
            <a:endParaRPr lang="is-IS" sz="1600" dirty="0" smtClean="0"/>
          </a:p>
          <a:p>
            <a:pPr marL="400014" lvl="1" indent="0">
              <a:spcBef>
                <a:spcPts val="1800"/>
              </a:spcBef>
              <a:buNone/>
            </a:pPr>
            <a:endParaRPr lang="is-IS" sz="1200" dirty="0" smtClean="0"/>
          </a:p>
        </p:txBody>
      </p:sp>
    </p:spTree>
    <p:extLst>
      <p:ext uri="{BB962C8B-B14F-4D97-AF65-F5344CB8AC3E}">
        <p14:creationId xmlns:p14="http://schemas.microsoft.com/office/powerpoint/2010/main" val="155163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27</a:t>
            </a:fld>
            <a:endParaRPr lang="en-US" dirty="0"/>
          </a:p>
        </p:txBody>
      </p:sp>
      <p:sp>
        <p:nvSpPr>
          <p:cNvPr id="6" name="Rectangle 2"/>
          <p:cNvSpPr txBox="1">
            <a:spLocks/>
          </p:cNvSpPr>
          <p:nvPr/>
        </p:nvSpPr>
        <p:spPr bwMode="auto">
          <a:xfrm>
            <a:off x="-11537" y="-48215"/>
            <a:ext cx="9144000" cy="1259632"/>
          </a:xfrm>
          <a:prstGeom prst="rect">
            <a:avLst/>
          </a:prstGeom>
          <a:gradFill>
            <a:gsLst>
              <a:gs pos="0">
                <a:srgbClr val="00B050"/>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t>Mikilvægar rætur umræðunnar</a:t>
            </a:r>
          </a:p>
          <a:p>
            <a:pPr>
              <a:spcBef>
                <a:spcPts val="1800"/>
              </a:spcBef>
            </a:pPr>
            <a:r>
              <a:rPr lang="is-IS" sz="2000" dirty="0" err="1" smtClean="0"/>
              <a:t>Dylan</a:t>
            </a:r>
            <a:r>
              <a:rPr lang="is-IS" sz="2000" dirty="0" smtClean="0"/>
              <a:t> </a:t>
            </a:r>
            <a:r>
              <a:rPr lang="is-IS" sz="2000" dirty="0" err="1" smtClean="0"/>
              <a:t>Wiliam</a:t>
            </a:r>
            <a:r>
              <a:rPr lang="is-IS" sz="2000" dirty="0" smtClean="0"/>
              <a:t> --- </a:t>
            </a:r>
            <a:r>
              <a:rPr lang="is-IS" sz="2000" dirty="0" err="1" smtClean="0"/>
              <a:t>Lorrie</a:t>
            </a:r>
            <a:r>
              <a:rPr lang="is-IS" sz="2000" dirty="0" smtClean="0"/>
              <a:t> </a:t>
            </a:r>
            <a:r>
              <a:rPr lang="is-IS" sz="2000" dirty="0" err="1" smtClean="0"/>
              <a:t>Shepard</a:t>
            </a:r>
            <a:endParaRPr lang="is-IS" sz="2000" dirty="0"/>
          </a:p>
        </p:txBody>
      </p:sp>
      <p:sp>
        <p:nvSpPr>
          <p:cNvPr id="16386" name="Rectangle 3"/>
          <p:cNvSpPr>
            <a:spLocks noGrp="1"/>
          </p:cNvSpPr>
          <p:nvPr>
            <p:ph type="body" idx="1"/>
          </p:nvPr>
        </p:nvSpPr>
        <p:spPr>
          <a:xfrm>
            <a:off x="3275855" y="1211417"/>
            <a:ext cx="2732407" cy="5510059"/>
          </a:xfrm>
          <a:solidFill>
            <a:schemeClr val="bg1"/>
          </a:solidFill>
        </p:spPr>
        <p:txBody>
          <a:bodyPr/>
          <a:lstStyle/>
          <a:p>
            <a:pPr marL="0" indent="0">
              <a:spcBef>
                <a:spcPts val="1800"/>
              </a:spcBef>
              <a:buNone/>
            </a:pPr>
            <a:r>
              <a:rPr lang="en-US" sz="900" dirty="0">
                <a:hlinkClick r:id="rId2"/>
              </a:rPr>
              <a:t>https://www.youtube.com/watch?v=fh4zN9JLdVQ</a:t>
            </a:r>
            <a:endParaRPr lang="en-US" sz="900" dirty="0"/>
          </a:p>
          <a:p>
            <a:pPr marL="0" indent="0">
              <a:spcBef>
                <a:spcPts val="1800"/>
              </a:spcBef>
              <a:buNone/>
            </a:pPr>
            <a:r>
              <a:rPr lang="is-IS" sz="1400" dirty="0" err="1" smtClean="0"/>
              <a:t>Lorrie</a:t>
            </a:r>
            <a:r>
              <a:rPr lang="is-IS" sz="1400" dirty="0" smtClean="0"/>
              <a:t> </a:t>
            </a:r>
            <a:r>
              <a:rPr lang="is-IS" sz="1400" dirty="0" err="1" smtClean="0"/>
              <a:t>Shepard</a:t>
            </a:r>
            <a:r>
              <a:rPr lang="is-IS" sz="1400" dirty="0" smtClean="0"/>
              <a:t> (2017). </a:t>
            </a:r>
            <a:r>
              <a:rPr lang="en-US" sz="1400" dirty="0" smtClean="0"/>
              <a:t>Ræðir </a:t>
            </a:r>
            <a:r>
              <a:rPr lang="en-US" sz="1400" dirty="0"/>
              <a:t>fjórar </a:t>
            </a:r>
            <a:r>
              <a:rPr lang="en-US" sz="1400" dirty="0" err="1"/>
              <a:t>lykilhugmyndir</a:t>
            </a:r>
            <a:r>
              <a:rPr lang="en-US" sz="1400" dirty="0"/>
              <a:t> </a:t>
            </a:r>
          </a:p>
          <a:p>
            <a:pPr marL="0" indent="0">
              <a:spcBef>
                <a:spcPts val="1800"/>
              </a:spcBef>
              <a:buNone/>
            </a:pPr>
            <a:r>
              <a:rPr lang="en-US" sz="1400" dirty="0"/>
              <a:t>#1. Data-driven decision </a:t>
            </a:r>
            <a:r>
              <a:rPr lang="en-US" sz="1400" dirty="0" smtClean="0"/>
              <a:t>making</a:t>
            </a:r>
          </a:p>
          <a:p>
            <a:pPr marL="0" indent="0">
              <a:spcBef>
                <a:spcPts val="1800"/>
              </a:spcBef>
              <a:buNone/>
            </a:pPr>
            <a:r>
              <a:rPr lang="en-US" sz="1400" dirty="0" smtClean="0"/>
              <a:t>#2</a:t>
            </a:r>
            <a:r>
              <a:rPr lang="en-US" sz="1400" dirty="0"/>
              <a:t>. Strategy-focused formative assessment. </a:t>
            </a:r>
            <a:endParaRPr lang="en-US" sz="1400" dirty="0" smtClean="0"/>
          </a:p>
          <a:p>
            <a:pPr marL="0" indent="0">
              <a:spcBef>
                <a:spcPts val="1800"/>
              </a:spcBef>
              <a:buNone/>
            </a:pPr>
            <a:r>
              <a:rPr lang="en-US" sz="1400" dirty="0" smtClean="0"/>
              <a:t>#</a:t>
            </a:r>
            <a:r>
              <a:rPr lang="en-US" sz="1400" dirty="0"/>
              <a:t>3. </a:t>
            </a:r>
            <a:r>
              <a:rPr lang="en-US" sz="1400" dirty="0" err="1"/>
              <a:t>Sociocognitive</a:t>
            </a:r>
            <a:r>
              <a:rPr lang="en-US" sz="1400" dirty="0"/>
              <a:t> formative assessment</a:t>
            </a:r>
            <a:r>
              <a:rPr lang="en-US" sz="1400" dirty="0" smtClean="0"/>
              <a:t>.</a:t>
            </a:r>
          </a:p>
          <a:p>
            <a:pPr marL="0" indent="0">
              <a:spcBef>
                <a:spcPts val="1800"/>
              </a:spcBef>
              <a:buNone/>
            </a:pPr>
            <a:r>
              <a:rPr lang="en-US" sz="1400" dirty="0" err="1" smtClean="0"/>
              <a:t>En</a:t>
            </a:r>
            <a:r>
              <a:rPr lang="en-US" sz="1400" dirty="0" smtClean="0"/>
              <a:t> </a:t>
            </a:r>
            <a:r>
              <a:rPr lang="en-US" sz="1400" dirty="0" err="1" smtClean="0"/>
              <a:t>hún</a:t>
            </a:r>
            <a:r>
              <a:rPr lang="en-US" sz="1400" dirty="0" smtClean="0"/>
              <a:t> </a:t>
            </a:r>
            <a:r>
              <a:rPr lang="en-US" sz="1400" dirty="0" err="1" smtClean="0"/>
              <a:t>telur</a:t>
            </a:r>
            <a:r>
              <a:rPr lang="en-US" sz="1400" dirty="0" smtClean="0"/>
              <a:t> </a:t>
            </a:r>
            <a:r>
              <a:rPr lang="en-US" sz="1400" dirty="0" err="1" smtClean="0"/>
              <a:t>að</a:t>
            </a:r>
            <a:r>
              <a:rPr lang="en-US" sz="1400" dirty="0" smtClean="0"/>
              <a:t> </a:t>
            </a:r>
            <a:r>
              <a:rPr lang="en-US" sz="1400" dirty="0" err="1" smtClean="0"/>
              <a:t>það</a:t>
            </a:r>
            <a:r>
              <a:rPr lang="en-US" sz="1400" dirty="0" smtClean="0"/>
              <a:t> </a:t>
            </a:r>
            <a:r>
              <a:rPr lang="en-US" sz="1400" dirty="0" err="1" smtClean="0"/>
              <a:t>eina</a:t>
            </a:r>
            <a:r>
              <a:rPr lang="en-US" sz="1400" dirty="0" smtClean="0"/>
              <a:t> </a:t>
            </a:r>
            <a:r>
              <a:rPr lang="en-US" sz="1400" dirty="0" err="1" smtClean="0"/>
              <a:t>sem</a:t>
            </a:r>
            <a:r>
              <a:rPr lang="en-US" sz="1400" dirty="0" smtClean="0"/>
              <a:t> </a:t>
            </a:r>
            <a:r>
              <a:rPr lang="en-US" sz="1400" dirty="0" err="1" smtClean="0"/>
              <a:t>virkilegt</a:t>
            </a:r>
            <a:r>
              <a:rPr lang="en-US" sz="1400" dirty="0" smtClean="0"/>
              <a:t> </a:t>
            </a:r>
            <a:r>
              <a:rPr lang="en-US" sz="1400" dirty="0" err="1" smtClean="0"/>
              <a:t>vit</a:t>
            </a:r>
            <a:r>
              <a:rPr lang="en-US" sz="1400" dirty="0" smtClean="0"/>
              <a:t> sé í, sé</a:t>
            </a:r>
          </a:p>
          <a:p>
            <a:pPr marL="0" indent="0">
              <a:spcBef>
                <a:spcPts val="1800"/>
              </a:spcBef>
              <a:buNone/>
            </a:pPr>
            <a:r>
              <a:rPr lang="en-US" sz="1400" dirty="0" smtClean="0"/>
              <a:t>#</a:t>
            </a:r>
            <a:r>
              <a:rPr lang="en-US" sz="1400" dirty="0"/>
              <a:t>4. Sociocultural formative assessment</a:t>
            </a:r>
            <a:r>
              <a:rPr lang="en-US" sz="1400" dirty="0" smtClean="0"/>
              <a:t>.. </a:t>
            </a:r>
          </a:p>
          <a:p>
            <a:pPr marL="0" indent="0">
              <a:spcBef>
                <a:spcPts val="1800"/>
              </a:spcBef>
              <a:buNone/>
            </a:pPr>
            <a:r>
              <a:rPr lang="en-US" sz="1400" dirty="0" err="1" smtClean="0"/>
              <a:t>En</a:t>
            </a:r>
            <a:r>
              <a:rPr lang="en-US" sz="1400" dirty="0" smtClean="0"/>
              <a:t> </a:t>
            </a:r>
            <a:r>
              <a:rPr lang="en-US" sz="1400" dirty="0" err="1"/>
              <a:t>ekkert</a:t>
            </a:r>
            <a:r>
              <a:rPr lang="en-US" sz="1400" dirty="0"/>
              <a:t> </a:t>
            </a:r>
            <a:r>
              <a:rPr lang="en-US" sz="1400" dirty="0" err="1"/>
              <a:t>af</a:t>
            </a:r>
            <a:r>
              <a:rPr lang="en-US" sz="1400" dirty="0"/>
              <a:t> </a:t>
            </a:r>
            <a:r>
              <a:rPr lang="en-US" sz="1400" dirty="0" err="1"/>
              <a:t>þessu</a:t>
            </a:r>
            <a:r>
              <a:rPr lang="en-US" sz="1400" dirty="0"/>
              <a:t> </a:t>
            </a:r>
            <a:r>
              <a:rPr lang="en-US" sz="1400" dirty="0" err="1"/>
              <a:t>gengur</a:t>
            </a:r>
            <a:r>
              <a:rPr lang="en-US" sz="1400" dirty="0"/>
              <a:t> </a:t>
            </a:r>
            <a:r>
              <a:rPr lang="en-US" sz="1400" dirty="0" err="1"/>
              <a:t>upp</a:t>
            </a:r>
            <a:r>
              <a:rPr lang="en-US" sz="1400" dirty="0"/>
              <a:t> </a:t>
            </a:r>
            <a:r>
              <a:rPr lang="en-US" sz="1400" dirty="0" err="1"/>
              <a:t>nema</a:t>
            </a:r>
            <a:r>
              <a:rPr lang="en-US" sz="1400" dirty="0"/>
              <a:t> </a:t>
            </a:r>
            <a:r>
              <a:rPr lang="en-US" sz="1400" dirty="0" err="1"/>
              <a:t>að</a:t>
            </a:r>
            <a:r>
              <a:rPr lang="en-US" sz="1400" dirty="0"/>
              <a:t> </a:t>
            </a:r>
            <a:r>
              <a:rPr lang="en-US" sz="1400" dirty="0" err="1"/>
              <a:t>til</a:t>
            </a:r>
            <a:r>
              <a:rPr lang="en-US" sz="1400" dirty="0"/>
              <a:t> </a:t>
            </a:r>
            <a:r>
              <a:rPr lang="en-US" sz="1400" dirty="0" err="1"/>
              <a:t>staðar</a:t>
            </a:r>
            <a:r>
              <a:rPr lang="en-US" sz="1400" dirty="0"/>
              <a:t> sé </a:t>
            </a:r>
            <a:r>
              <a:rPr lang="en-US" sz="1400" dirty="0" err="1"/>
              <a:t>kerfisbundinn</a:t>
            </a:r>
            <a:r>
              <a:rPr lang="en-US" sz="1400" dirty="0"/>
              <a:t> </a:t>
            </a:r>
            <a:r>
              <a:rPr lang="en-US" sz="1400" dirty="0" err="1"/>
              <a:t>stígandi</a:t>
            </a:r>
            <a:r>
              <a:rPr lang="en-US" sz="1400" dirty="0"/>
              <a:t> í </a:t>
            </a:r>
            <a:r>
              <a:rPr lang="en-US" sz="1400" dirty="0" err="1"/>
              <a:t>námskránni</a:t>
            </a:r>
            <a:r>
              <a:rPr lang="en-US" sz="1400" dirty="0"/>
              <a:t> </a:t>
            </a:r>
            <a:r>
              <a:rPr lang="en-US" sz="1400" dirty="0" err="1"/>
              <a:t>sem</a:t>
            </a:r>
            <a:r>
              <a:rPr lang="en-US" sz="1400" dirty="0"/>
              <a:t> </a:t>
            </a:r>
            <a:r>
              <a:rPr lang="en-US" sz="1400" dirty="0" err="1"/>
              <a:t>leiðir</a:t>
            </a:r>
            <a:r>
              <a:rPr lang="en-US" sz="1400" dirty="0"/>
              <a:t> kennara og </a:t>
            </a:r>
            <a:r>
              <a:rPr lang="en-US" sz="1400" dirty="0" err="1"/>
              <a:t>nemanda</a:t>
            </a:r>
            <a:r>
              <a:rPr lang="en-US" sz="1400" dirty="0"/>
              <a:t> </a:t>
            </a:r>
            <a:r>
              <a:rPr lang="en-US" sz="1400" dirty="0" err="1"/>
              <a:t>saman</a:t>
            </a:r>
            <a:r>
              <a:rPr lang="en-US" sz="1400" dirty="0"/>
              <a:t> </a:t>
            </a:r>
            <a:r>
              <a:rPr lang="en-US" sz="1400" dirty="0" err="1"/>
              <a:t>til</a:t>
            </a:r>
            <a:r>
              <a:rPr lang="en-US" sz="1400" dirty="0"/>
              <a:t> </a:t>
            </a:r>
            <a:r>
              <a:rPr lang="en-US" sz="1400" dirty="0" err="1"/>
              <a:t>þeirrar</a:t>
            </a:r>
            <a:r>
              <a:rPr lang="en-US" sz="1400" dirty="0"/>
              <a:t> </a:t>
            </a:r>
            <a:r>
              <a:rPr lang="en-US" sz="1400" dirty="0" err="1"/>
              <a:t>hæfni</a:t>
            </a:r>
            <a:r>
              <a:rPr lang="en-US" sz="1400" dirty="0"/>
              <a:t> </a:t>
            </a:r>
            <a:r>
              <a:rPr lang="en-US" sz="1400" dirty="0" err="1"/>
              <a:t>sem</a:t>
            </a:r>
            <a:r>
              <a:rPr lang="en-US" sz="1400" dirty="0"/>
              <a:t> </a:t>
            </a:r>
            <a:r>
              <a:rPr lang="en-US" sz="1400" dirty="0" err="1"/>
              <a:t>að</a:t>
            </a:r>
            <a:r>
              <a:rPr lang="en-US" sz="1400" dirty="0"/>
              <a:t> </a:t>
            </a:r>
            <a:r>
              <a:rPr lang="en-US" sz="1400" dirty="0" err="1"/>
              <a:t>er</a:t>
            </a:r>
            <a:r>
              <a:rPr lang="en-US" sz="1400" dirty="0"/>
              <a:t> </a:t>
            </a:r>
            <a:r>
              <a:rPr lang="en-US" sz="1400" dirty="0" err="1"/>
              <a:t>stefnt</a:t>
            </a:r>
            <a:r>
              <a:rPr lang="en-US" sz="1400" dirty="0"/>
              <a:t>. </a:t>
            </a:r>
            <a:endParaRPr lang="en-US" sz="1400" dirty="0" smtClean="0"/>
          </a:p>
          <a:p>
            <a:pPr marL="0" indent="0">
              <a:spcBef>
                <a:spcPts val="1800"/>
              </a:spcBef>
              <a:buNone/>
            </a:pPr>
            <a:r>
              <a:rPr lang="en-US" sz="1400" b="1" dirty="0" smtClean="0"/>
              <a:t>Learning </a:t>
            </a:r>
            <a:r>
              <a:rPr lang="en-US" sz="1400" b="1" dirty="0"/>
              <a:t>progression. </a:t>
            </a:r>
          </a:p>
          <a:p>
            <a:pPr marL="0" indent="0">
              <a:spcBef>
                <a:spcPts val="1800"/>
              </a:spcBef>
              <a:buNone/>
            </a:pPr>
            <a:endParaRPr lang="is-IS" sz="1500" dirty="0" smtClean="0"/>
          </a:p>
        </p:txBody>
      </p:sp>
      <p:sp>
        <p:nvSpPr>
          <p:cNvPr id="7" name="Rectangle 3"/>
          <p:cNvSpPr txBox="1">
            <a:spLocks/>
          </p:cNvSpPr>
          <p:nvPr/>
        </p:nvSpPr>
        <p:spPr bwMode="auto">
          <a:xfrm>
            <a:off x="0" y="1211417"/>
            <a:ext cx="3101126" cy="5577893"/>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None/>
            </a:pPr>
            <a:r>
              <a:rPr lang="is-IS" sz="1100" kern="0" dirty="0" smtClean="0">
                <a:hlinkClick r:id="rId3"/>
              </a:rPr>
              <a:t>https</a:t>
            </a:r>
            <a:r>
              <a:rPr lang="is-IS" sz="1100" kern="0" dirty="0">
                <a:hlinkClick r:id="rId3"/>
              </a:rPr>
              <a:t>://</a:t>
            </a:r>
            <a:r>
              <a:rPr lang="is-IS" sz="1100" kern="0" dirty="0" smtClean="0">
                <a:hlinkClick r:id="rId3"/>
              </a:rPr>
              <a:t>gregashman.wordpress.com/2018/08/11/an-interview-with-dylan-wiliam/</a:t>
            </a:r>
            <a:r>
              <a:rPr lang="is-IS" sz="1100" kern="0" dirty="0" smtClean="0"/>
              <a:t> </a:t>
            </a:r>
            <a:r>
              <a:rPr lang="is-IS" sz="1100" kern="0" dirty="0" err="1" smtClean="0"/>
              <a:t>Interview</a:t>
            </a:r>
            <a:r>
              <a:rPr lang="is-IS" sz="1100" kern="0" dirty="0" smtClean="0"/>
              <a:t> 2018</a:t>
            </a:r>
            <a:endParaRPr lang="is-IS" sz="1400" kern="0" dirty="0"/>
          </a:p>
          <a:p>
            <a:pPr marL="0" indent="0">
              <a:spcBef>
                <a:spcPts val="600"/>
              </a:spcBef>
              <a:buNone/>
            </a:pPr>
            <a:r>
              <a:rPr lang="is-IS" sz="1400" kern="0" dirty="0" smtClean="0"/>
              <a:t>… </a:t>
            </a:r>
            <a:r>
              <a:rPr lang="en-US" sz="1400" dirty="0" smtClean="0"/>
              <a:t>teachers </a:t>
            </a:r>
            <a:r>
              <a:rPr lang="en-US" sz="1400" dirty="0"/>
              <a:t>need evidence about what their students are thinking in order to make good decisions, and the quality of </a:t>
            </a:r>
            <a:r>
              <a:rPr lang="en-US" sz="1400" dirty="0" smtClean="0"/>
              <a:t>that evidence </a:t>
            </a:r>
            <a:r>
              <a:rPr lang="en-US" sz="1400" dirty="0"/>
              <a:t>is often </a:t>
            </a:r>
            <a:r>
              <a:rPr lang="en-US" sz="1400" dirty="0" smtClean="0"/>
              <a:t>poor.</a:t>
            </a:r>
          </a:p>
          <a:p>
            <a:pPr marL="0" indent="0">
              <a:spcBef>
                <a:spcPts val="600"/>
              </a:spcBef>
              <a:buNone/>
            </a:pPr>
            <a:r>
              <a:rPr lang="en-US" sz="1400" dirty="0"/>
              <a:t>The </a:t>
            </a:r>
            <a:r>
              <a:rPr lang="en-US" sz="1400" dirty="0" smtClean="0"/>
              <a:t>really important thing for </a:t>
            </a:r>
            <a:r>
              <a:rPr lang="en-US" sz="1400" dirty="0"/>
              <a:t>me is that formative assessment is neutral with respect to curriculum (what we want students to learn) and pedagogy (how we get students to learn). The big idea—what psychologist David </a:t>
            </a:r>
            <a:r>
              <a:rPr lang="en-US" sz="1400" dirty="0" err="1"/>
              <a:t>Ausubel</a:t>
            </a:r>
            <a:r>
              <a:rPr lang="en-US" sz="1400" dirty="0"/>
              <a:t> called the most important idea in educational psychology—is that any teaching should start from what the learner already knows, and that teachers should ascertain this, </a:t>
            </a:r>
            <a:r>
              <a:rPr lang="en-US" sz="1400" dirty="0" smtClean="0"/>
              <a:t>and teach </a:t>
            </a:r>
            <a:r>
              <a:rPr lang="en-US" sz="1400" dirty="0"/>
              <a:t>accordingly. </a:t>
            </a:r>
            <a:endParaRPr lang="en-US" sz="1400" dirty="0" smtClean="0"/>
          </a:p>
          <a:p>
            <a:pPr marL="0" indent="0">
              <a:spcBef>
                <a:spcPts val="600"/>
              </a:spcBef>
              <a:buNone/>
            </a:pPr>
            <a:r>
              <a:rPr lang="en-US" sz="1400" dirty="0" smtClean="0"/>
              <a:t>… we </a:t>
            </a:r>
            <a:r>
              <a:rPr lang="en-US" sz="1400" dirty="0"/>
              <a:t>now know that when teachers develop their practice of formative assessment, their students learn more, even when learning is measured in terms of scores on externally mandated tests and exams. </a:t>
            </a:r>
            <a:endParaRPr lang="is-IS" sz="1100" kern="0" dirty="0" smtClean="0"/>
          </a:p>
        </p:txBody>
      </p:sp>
      <p:sp>
        <p:nvSpPr>
          <p:cNvPr id="8" name="Rectangle 3"/>
          <p:cNvSpPr txBox="1">
            <a:spLocks/>
          </p:cNvSpPr>
          <p:nvPr/>
        </p:nvSpPr>
        <p:spPr bwMode="auto">
          <a:xfrm>
            <a:off x="6019800" y="1211416"/>
            <a:ext cx="3124200" cy="5646583"/>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None/>
            </a:pPr>
            <a:r>
              <a:rPr lang="is-IS" sz="1400" dirty="0" err="1" smtClean="0"/>
              <a:t>Lorrie</a:t>
            </a:r>
            <a:r>
              <a:rPr lang="is-IS" sz="1400" dirty="0" smtClean="0"/>
              <a:t> </a:t>
            </a:r>
            <a:r>
              <a:rPr lang="is-IS" sz="1400" dirty="0"/>
              <a:t>A. </a:t>
            </a:r>
            <a:r>
              <a:rPr lang="is-IS" sz="1400" dirty="0" err="1"/>
              <a:t>Shepard</a:t>
            </a:r>
            <a:r>
              <a:rPr lang="is-IS" sz="1400" kern="0" dirty="0"/>
              <a:t> </a:t>
            </a:r>
            <a:r>
              <a:rPr lang="is-IS" sz="1400" kern="0" dirty="0" smtClean="0"/>
              <a:t> </a:t>
            </a:r>
          </a:p>
          <a:p>
            <a:pPr marL="0" indent="0">
              <a:buNone/>
            </a:pPr>
            <a:r>
              <a:rPr lang="is-IS" sz="1400" kern="0" dirty="0" smtClean="0"/>
              <a:t>(2018). </a:t>
            </a:r>
            <a:r>
              <a:rPr lang="en-US" sz="1400" dirty="0" smtClean="0"/>
              <a:t>Learning </a:t>
            </a:r>
          </a:p>
          <a:p>
            <a:pPr marL="0" indent="0">
              <a:buNone/>
            </a:pPr>
            <a:r>
              <a:rPr lang="en-US" sz="1400" dirty="0" smtClean="0"/>
              <a:t>progressions </a:t>
            </a:r>
            <a:r>
              <a:rPr lang="en-US" sz="1400" dirty="0"/>
              <a:t>as </a:t>
            </a:r>
            <a:r>
              <a:rPr lang="en-US" sz="1400" dirty="0" smtClean="0"/>
              <a:t>tools</a:t>
            </a:r>
          </a:p>
          <a:p>
            <a:pPr marL="0" indent="0">
              <a:buNone/>
            </a:pPr>
            <a:r>
              <a:rPr lang="en-US" sz="1400" dirty="0" smtClean="0"/>
              <a:t>for </a:t>
            </a:r>
            <a:r>
              <a:rPr lang="en-US" sz="1400" dirty="0"/>
              <a:t>assessment </a:t>
            </a:r>
            <a:r>
              <a:rPr lang="en-US" sz="1400" dirty="0" smtClean="0"/>
              <a:t>and </a:t>
            </a:r>
            <a:r>
              <a:rPr lang="is-IS" sz="1400" dirty="0" err="1" smtClean="0"/>
              <a:t>learning</a:t>
            </a:r>
            <a:endParaRPr lang="is-IS" sz="1400" dirty="0" smtClean="0"/>
          </a:p>
          <a:p>
            <a:pPr marL="0" indent="0">
              <a:buNone/>
            </a:pPr>
            <a:endParaRPr lang="is-IS" sz="1400" dirty="0" smtClean="0"/>
          </a:p>
          <a:p>
            <a:pPr marL="0" indent="0">
              <a:buNone/>
            </a:pPr>
            <a:r>
              <a:rPr lang="en-US" sz="1400" kern="0" dirty="0" smtClean="0"/>
              <a:t>“Learning </a:t>
            </a:r>
            <a:r>
              <a:rPr lang="en-US" sz="1400" kern="0" dirty="0"/>
              <a:t>progressions are one of the</a:t>
            </a:r>
          </a:p>
          <a:p>
            <a:pPr marL="0" indent="0">
              <a:buNone/>
            </a:pPr>
            <a:r>
              <a:rPr lang="en-US" sz="1400" kern="0" dirty="0"/>
              <a:t>strongest instantiations of principles from </a:t>
            </a:r>
            <a:r>
              <a:rPr lang="en-US" sz="1400" i="1" kern="0" dirty="0"/>
              <a:t>Knowing What Students Know</a:t>
            </a:r>
            <a:r>
              <a:rPr lang="en-US" sz="1400" kern="0" dirty="0"/>
              <a:t>,</a:t>
            </a:r>
          </a:p>
          <a:p>
            <a:pPr marL="0" indent="0">
              <a:buNone/>
            </a:pPr>
            <a:r>
              <a:rPr lang="en-US" sz="1400" kern="0" dirty="0"/>
              <a:t>requiring that assessments be based on an underlying model of learning. To</a:t>
            </a:r>
          </a:p>
          <a:p>
            <a:pPr marL="0" indent="0">
              <a:buNone/>
            </a:pPr>
            <a:r>
              <a:rPr lang="en-US" sz="1400" kern="0" dirty="0"/>
              <a:t>support student learning, quantitative continua must also be represented</a:t>
            </a:r>
          </a:p>
          <a:p>
            <a:pPr marL="0" indent="0">
              <a:buNone/>
            </a:pPr>
            <a:r>
              <a:rPr lang="en-US" sz="1400" kern="0" dirty="0"/>
              <a:t>substantively, describing in words and with examples what it looks like to</a:t>
            </a:r>
          </a:p>
          <a:p>
            <a:pPr marL="0" indent="0">
              <a:buNone/>
            </a:pPr>
            <a:r>
              <a:rPr lang="en-US" sz="1400" kern="0" dirty="0"/>
              <a:t>improve in an area of learning. For formative purposes, in fact, qualitative</a:t>
            </a:r>
          </a:p>
          <a:p>
            <a:pPr marL="0" indent="0">
              <a:buNone/>
            </a:pPr>
            <a:r>
              <a:rPr lang="en-US" sz="1400" kern="0" dirty="0"/>
              <a:t>insights are more important than scores. By definition, learning </a:t>
            </a:r>
            <a:r>
              <a:rPr lang="en-US" sz="1400" kern="0" dirty="0" smtClean="0"/>
              <a:t>progressions require </a:t>
            </a:r>
            <a:r>
              <a:rPr lang="en-US" sz="1400" kern="0" dirty="0"/>
              <a:t>iterative cycles of development so as to build in horizontal </a:t>
            </a:r>
            <a:r>
              <a:rPr lang="en-US" sz="1400" kern="0" dirty="0" smtClean="0"/>
              <a:t>coherence among </a:t>
            </a:r>
            <a:r>
              <a:rPr lang="en-US" sz="1400" kern="0" dirty="0"/>
              <a:t>curriculum, instruction, and assessment</a:t>
            </a:r>
            <a:r>
              <a:rPr lang="en-US" sz="1400" kern="0" dirty="0" smtClean="0"/>
              <a:t>.”</a:t>
            </a:r>
            <a:endParaRPr lang="is-IS" sz="1400" kern="0" dirty="0" smtClean="0"/>
          </a:p>
        </p:txBody>
      </p:sp>
      <p:pic>
        <p:nvPicPr>
          <p:cNvPr id="10" name="Picture 9"/>
          <p:cNvPicPr>
            <a:picLocks noChangeAspect="1"/>
          </p:cNvPicPr>
          <p:nvPr/>
        </p:nvPicPr>
        <p:blipFill>
          <a:blip r:embed="rId4"/>
          <a:stretch>
            <a:fillRect/>
          </a:stretch>
        </p:blipFill>
        <p:spPr>
          <a:xfrm>
            <a:off x="7732395" y="-48215"/>
            <a:ext cx="1411605" cy="1981200"/>
          </a:xfrm>
          <a:prstGeom prst="rect">
            <a:avLst/>
          </a:prstGeom>
        </p:spPr>
      </p:pic>
      <p:pic>
        <p:nvPicPr>
          <p:cNvPr id="4" name="Picture 3"/>
          <p:cNvPicPr>
            <a:picLocks noChangeAspect="1"/>
          </p:cNvPicPr>
          <p:nvPr/>
        </p:nvPicPr>
        <p:blipFill>
          <a:blip r:embed="rId5"/>
          <a:stretch>
            <a:fillRect/>
          </a:stretch>
        </p:blipFill>
        <p:spPr>
          <a:xfrm>
            <a:off x="-18597" y="-48202"/>
            <a:ext cx="1133856" cy="1652016"/>
          </a:xfrm>
          <a:prstGeom prst="rect">
            <a:avLst/>
          </a:prstGeom>
        </p:spPr>
      </p:pic>
    </p:spTree>
    <p:extLst>
      <p:ext uri="{BB962C8B-B14F-4D97-AF65-F5344CB8AC3E}">
        <p14:creationId xmlns:p14="http://schemas.microsoft.com/office/powerpoint/2010/main" val="164971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28</a:t>
            </a:fld>
            <a:endParaRPr lang="en-US" dirty="0"/>
          </a:p>
        </p:txBody>
      </p:sp>
      <p:sp>
        <p:nvSpPr>
          <p:cNvPr id="6" name="Rectangle 2"/>
          <p:cNvSpPr txBox="1">
            <a:spLocks/>
          </p:cNvSpPr>
          <p:nvPr/>
        </p:nvSpPr>
        <p:spPr bwMode="auto">
          <a:xfrm>
            <a:off x="0" y="-8873"/>
            <a:ext cx="9144000" cy="1259632"/>
          </a:xfrm>
          <a:prstGeom prst="rect">
            <a:avLst/>
          </a:prstGeom>
          <a:gradFill>
            <a:gsLst>
              <a:gs pos="0">
                <a:srgbClr val="00B050"/>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solidFill>
                  <a:schemeClr val="bg1"/>
                </a:solidFill>
              </a:rPr>
              <a:t>Hugmynd </a:t>
            </a:r>
            <a:r>
              <a:rPr lang="is-IS" sz="2800" dirty="0" err="1" smtClean="0">
                <a:solidFill>
                  <a:schemeClr val="bg1"/>
                </a:solidFill>
              </a:rPr>
              <a:t>Shepard</a:t>
            </a:r>
            <a:r>
              <a:rPr lang="is-IS" sz="2800" dirty="0" smtClean="0">
                <a:solidFill>
                  <a:schemeClr val="bg1"/>
                </a:solidFill>
              </a:rPr>
              <a:t> </a:t>
            </a:r>
            <a:r>
              <a:rPr lang="is-IS" sz="2800" dirty="0"/>
              <a:t>um </a:t>
            </a:r>
            <a:r>
              <a:rPr lang="is-IS" sz="2800" dirty="0" smtClean="0"/>
              <a:t>leiðsagnarmat </a:t>
            </a:r>
            <a:r>
              <a:rPr lang="is-IS" sz="2800" dirty="0"/>
              <a:t>í starfi kennara. </a:t>
            </a:r>
          </a:p>
        </p:txBody>
      </p:sp>
      <p:sp>
        <p:nvSpPr>
          <p:cNvPr id="16386" name="Rectangle 3"/>
          <p:cNvSpPr>
            <a:spLocks noGrp="1"/>
          </p:cNvSpPr>
          <p:nvPr>
            <p:ph type="body" idx="1"/>
          </p:nvPr>
        </p:nvSpPr>
        <p:spPr>
          <a:xfrm>
            <a:off x="251520" y="1250758"/>
            <a:ext cx="8424936" cy="5470718"/>
          </a:xfrm>
          <a:solidFill>
            <a:schemeClr val="bg1"/>
          </a:solidFill>
        </p:spPr>
        <p:txBody>
          <a:bodyPr/>
          <a:lstStyle/>
          <a:p>
            <a:pPr marL="0" indent="0">
              <a:spcBef>
                <a:spcPts val="1800"/>
              </a:spcBef>
              <a:buNone/>
            </a:pPr>
            <a:endParaRPr lang="is-IS" sz="2400" dirty="0" smtClean="0"/>
          </a:p>
          <a:p>
            <a:pPr marL="0" indent="0">
              <a:spcBef>
                <a:spcPts val="1800"/>
              </a:spcBef>
              <a:buNone/>
            </a:pPr>
            <a:r>
              <a:rPr lang="is-IS" sz="2400" dirty="0" smtClean="0"/>
              <a:t>Styrkleikar hugmyndar </a:t>
            </a:r>
            <a:r>
              <a:rPr lang="is-IS" sz="2400" dirty="0" err="1" smtClean="0"/>
              <a:t>Shepard</a:t>
            </a:r>
            <a:r>
              <a:rPr lang="is-IS" sz="2400" dirty="0" smtClean="0"/>
              <a:t> og félaga</a:t>
            </a:r>
          </a:p>
          <a:p>
            <a:pPr marL="0" indent="0">
              <a:spcBef>
                <a:spcPts val="1800"/>
              </a:spcBef>
              <a:buNone/>
            </a:pPr>
            <a:r>
              <a:rPr lang="is-IS" sz="1400" dirty="0" smtClean="0"/>
              <a:t>Rík áhersla lögð á sveigjanleika og næstu skref í námi nemandans, þ.e. hvað hann skuli gera næst, sem getur verið mjög ólíkt fyrir ólíka nemendur og staða hans skoðuð í því ljósi. Þar verður því að byggja á tvennu:</a:t>
            </a:r>
          </a:p>
          <a:p>
            <a:pPr marL="849277" lvl="1" indent="-449263">
              <a:spcBef>
                <a:spcPts val="1800"/>
              </a:spcBef>
              <a:buAutoNum type="arabicPeriod"/>
            </a:pPr>
            <a:r>
              <a:rPr lang="is-IS" sz="1400" dirty="0" smtClean="0"/>
              <a:t>Sterkum faglegum hugmyndum um nám og þekkingu og hvernig megi stýra námi hvers nemanda; hugmyndin um </a:t>
            </a:r>
            <a:r>
              <a:rPr lang="is-IS" sz="1400" dirty="0" err="1" smtClean="0"/>
              <a:t>learning</a:t>
            </a:r>
            <a:r>
              <a:rPr lang="is-IS" sz="1400" dirty="0" smtClean="0"/>
              <a:t> </a:t>
            </a:r>
            <a:r>
              <a:rPr lang="is-IS" sz="1400" dirty="0" err="1" smtClean="0"/>
              <a:t>progression</a:t>
            </a:r>
            <a:endParaRPr lang="is-IS" sz="1400" dirty="0"/>
          </a:p>
          <a:p>
            <a:pPr marL="849277" lvl="1" indent="-449263">
              <a:spcBef>
                <a:spcPts val="1800"/>
              </a:spcBef>
              <a:buAutoNum type="arabicPeriod"/>
            </a:pPr>
            <a:r>
              <a:rPr lang="is-IS" sz="1400" dirty="0" smtClean="0"/>
              <a:t>Góðri </a:t>
            </a:r>
            <a:r>
              <a:rPr lang="is-IS" sz="1400" dirty="0"/>
              <a:t>vitneskju um nemandann, sem tekur m.a. tillit til umhverfis hans og aðstæðna til náms</a:t>
            </a:r>
          </a:p>
          <a:p>
            <a:pPr marL="857214" lvl="1" indent="-457200">
              <a:spcBef>
                <a:spcPts val="1800"/>
              </a:spcBef>
              <a:buAutoNum type="alphaUcPeriod"/>
            </a:pPr>
            <a:endParaRPr lang="is-IS" sz="1200" dirty="0" smtClean="0"/>
          </a:p>
        </p:txBody>
      </p:sp>
    </p:spTree>
    <p:extLst>
      <p:ext uri="{BB962C8B-B14F-4D97-AF65-F5344CB8AC3E}">
        <p14:creationId xmlns:p14="http://schemas.microsoft.com/office/powerpoint/2010/main" val="74381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29</a:t>
            </a:fld>
            <a:endParaRPr lang="en-US" dirty="0"/>
          </a:p>
        </p:txBody>
      </p:sp>
      <p:sp>
        <p:nvSpPr>
          <p:cNvPr id="6" name="Rectangle 2"/>
          <p:cNvSpPr txBox="1">
            <a:spLocks/>
          </p:cNvSpPr>
          <p:nvPr/>
        </p:nvSpPr>
        <p:spPr bwMode="auto">
          <a:xfrm>
            <a:off x="0" y="-8873"/>
            <a:ext cx="9144000" cy="1259632"/>
          </a:xfrm>
          <a:prstGeom prst="rect">
            <a:avLst/>
          </a:prstGeom>
          <a:gradFill>
            <a:gsLst>
              <a:gs pos="0">
                <a:srgbClr val="00B050"/>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solidFill>
                  <a:schemeClr val="bg1"/>
                </a:solidFill>
              </a:rPr>
              <a:t>Vandinn </a:t>
            </a:r>
            <a:r>
              <a:rPr lang="is-IS" sz="2800" dirty="0">
                <a:solidFill>
                  <a:schemeClr val="bg1"/>
                </a:solidFill>
              </a:rPr>
              <a:t>við hugmyndina </a:t>
            </a:r>
            <a:r>
              <a:rPr lang="is-IS" sz="2800" dirty="0"/>
              <a:t>um </a:t>
            </a:r>
            <a:r>
              <a:rPr lang="is-IS" sz="2800" dirty="0" smtClean="0"/>
              <a:t>leiðsagnarmat </a:t>
            </a:r>
            <a:r>
              <a:rPr lang="is-IS" sz="2800" dirty="0"/>
              <a:t>í starfi kennara. </a:t>
            </a:r>
          </a:p>
        </p:txBody>
      </p:sp>
      <p:sp>
        <p:nvSpPr>
          <p:cNvPr id="16386" name="Rectangle 3"/>
          <p:cNvSpPr>
            <a:spLocks noGrp="1"/>
          </p:cNvSpPr>
          <p:nvPr>
            <p:ph type="body" idx="1"/>
          </p:nvPr>
        </p:nvSpPr>
        <p:spPr>
          <a:xfrm>
            <a:off x="0" y="1250758"/>
            <a:ext cx="9144000" cy="5470718"/>
          </a:xfrm>
          <a:solidFill>
            <a:schemeClr val="bg1"/>
          </a:solidFill>
        </p:spPr>
        <p:txBody>
          <a:bodyPr/>
          <a:lstStyle/>
          <a:p>
            <a:pPr marL="0" indent="0">
              <a:spcBef>
                <a:spcPts val="600"/>
              </a:spcBef>
              <a:buNone/>
            </a:pPr>
            <a:r>
              <a:rPr lang="is-IS" sz="2000" dirty="0" smtClean="0"/>
              <a:t>Veikleikar hugmynda </a:t>
            </a:r>
            <a:r>
              <a:rPr lang="is-IS" sz="2000" dirty="0" err="1"/>
              <a:t>Shepard</a:t>
            </a:r>
            <a:r>
              <a:rPr lang="is-IS" sz="2000" dirty="0"/>
              <a:t> og </a:t>
            </a:r>
            <a:r>
              <a:rPr lang="is-IS" sz="2000" dirty="0" smtClean="0"/>
              <a:t>félaga</a:t>
            </a:r>
          </a:p>
          <a:p>
            <a:pPr marL="742914" lvl="1" indent="-342900">
              <a:spcBef>
                <a:spcPts val="600"/>
              </a:spcBef>
              <a:buFont typeface="+mj-lt"/>
              <a:buAutoNum type="arabicPeriod"/>
            </a:pPr>
            <a:r>
              <a:rPr lang="is-IS" sz="1600" dirty="0" smtClean="0"/>
              <a:t>Skortur á gögnum um alla þætti málsins (kannski heldur skortur á skilningi á vanda nemandans), jafnvel þótt </a:t>
            </a:r>
            <a:r>
              <a:rPr lang="is-IS" sz="1600" dirty="0" err="1" smtClean="0"/>
              <a:t>Shepard</a:t>
            </a:r>
            <a:r>
              <a:rPr lang="is-IS" sz="1600" dirty="0" smtClean="0"/>
              <a:t> gangi býsna langt. </a:t>
            </a:r>
          </a:p>
          <a:p>
            <a:pPr marL="742914" lvl="1" indent="-342900">
              <a:spcBef>
                <a:spcPts val="600"/>
              </a:spcBef>
              <a:buFont typeface="+mj-lt"/>
              <a:buAutoNum type="arabicPeriod"/>
            </a:pPr>
            <a:r>
              <a:rPr lang="is-IS" sz="1600" dirty="0" smtClean="0"/>
              <a:t>Vantar umræðu um breidd hugmynda um hvaða leiðir er hægt að fara og skilningur á því hve margar ólíkar leiðir eru færar.</a:t>
            </a:r>
          </a:p>
          <a:p>
            <a:pPr marL="742914" lvl="1" indent="-342900">
              <a:spcBef>
                <a:spcPts val="600"/>
              </a:spcBef>
              <a:buFont typeface="+mj-lt"/>
              <a:buAutoNum type="arabicPeriod"/>
            </a:pPr>
            <a:r>
              <a:rPr lang="is-IS" sz="1600" dirty="0" smtClean="0"/>
              <a:t>Ekki er boðið upp á endurskoðun hugmynda um undirmarkmið lykilmarkmiðs. Sem er að mínu mati alvarlegasti veikleiki hugmyndarinnar um „</a:t>
            </a:r>
            <a:r>
              <a:rPr lang="is-IS" sz="1600" dirty="0" err="1" smtClean="0"/>
              <a:t>learning</a:t>
            </a:r>
            <a:r>
              <a:rPr lang="is-IS" sz="1600" dirty="0" smtClean="0"/>
              <a:t> </a:t>
            </a:r>
            <a:r>
              <a:rPr lang="is-IS" sz="1600" dirty="0" err="1" smtClean="0"/>
              <a:t>progression</a:t>
            </a:r>
            <a:r>
              <a:rPr lang="is-IS" sz="1600" dirty="0" smtClean="0"/>
              <a:t>“</a:t>
            </a:r>
            <a:endParaRPr lang="is-IS" sz="1600" dirty="0"/>
          </a:p>
          <a:p>
            <a:pPr marL="1142929" lvl="2" indent="-342900">
              <a:spcBef>
                <a:spcPts val="600"/>
              </a:spcBef>
              <a:buFont typeface="+mj-lt"/>
              <a:buAutoNum type="arabicPeriod"/>
            </a:pPr>
            <a:r>
              <a:rPr lang="is-IS" sz="1400" dirty="0" smtClean="0"/>
              <a:t>Sjá athugasemdir </a:t>
            </a:r>
            <a:r>
              <a:rPr lang="is-IS" sz="1400" dirty="0" err="1" smtClean="0"/>
              <a:t>Wiliam</a:t>
            </a:r>
            <a:r>
              <a:rPr lang="is-IS" sz="1400" dirty="0" smtClean="0"/>
              <a:t>, D. (2018). </a:t>
            </a:r>
            <a:r>
              <a:rPr lang="en-US" sz="1400" dirty="0"/>
              <a:t>How Can Assessment Support Learning? </a:t>
            </a:r>
            <a:r>
              <a:rPr lang="en-US" sz="1200" dirty="0"/>
              <a:t>A Response to </a:t>
            </a:r>
            <a:r>
              <a:rPr lang="en-US" sz="1200" dirty="0" smtClean="0"/>
              <a:t>Wilson and </a:t>
            </a:r>
            <a:r>
              <a:rPr lang="en-US" sz="1200" dirty="0"/>
              <a:t>Shepard, </a:t>
            </a:r>
            <a:r>
              <a:rPr lang="en-US" sz="1200" dirty="0" err="1"/>
              <a:t>Penuel</a:t>
            </a:r>
            <a:r>
              <a:rPr lang="en-US" sz="1200" dirty="0"/>
              <a:t>, and </a:t>
            </a:r>
            <a:r>
              <a:rPr lang="en-US" sz="1200" dirty="0" smtClean="0"/>
              <a:t>Pellegrino. Educational </a:t>
            </a:r>
            <a:r>
              <a:rPr lang="en-US" sz="1200" dirty="0"/>
              <a:t>Measurement: Issues and </a:t>
            </a:r>
            <a:r>
              <a:rPr lang="en-US" sz="1200" dirty="0" smtClean="0"/>
              <a:t>Practice, Spring </a:t>
            </a:r>
            <a:r>
              <a:rPr lang="en-US" sz="1200" dirty="0"/>
              <a:t>2018, Vol. 37, No. 1, pp. 42–44</a:t>
            </a:r>
          </a:p>
          <a:p>
            <a:pPr marL="1142929" lvl="2" indent="-342900">
              <a:spcBef>
                <a:spcPts val="600"/>
              </a:spcBef>
              <a:buFont typeface="+mj-lt"/>
              <a:buAutoNum type="arabicPeriod"/>
            </a:pPr>
            <a:r>
              <a:rPr lang="is-IS" sz="1400" dirty="0" smtClean="0"/>
              <a:t>Hugmyndin um grundvallarhugmyndir, grundvallarþekkingu (sem tengist </a:t>
            </a:r>
            <a:r>
              <a:rPr lang="is-IS" sz="1400" i="1" dirty="0" err="1" smtClean="0"/>
              <a:t>learning</a:t>
            </a:r>
            <a:r>
              <a:rPr lang="is-IS" sz="1400" i="1" dirty="0" smtClean="0"/>
              <a:t> </a:t>
            </a:r>
            <a:r>
              <a:rPr lang="is-IS" sz="1400" i="1" dirty="0" err="1" smtClean="0"/>
              <a:t>progression</a:t>
            </a:r>
            <a:r>
              <a:rPr lang="is-IS" sz="1400" dirty="0" smtClean="0"/>
              <a:t>). „Allir verða að ná valdi á grunninum“ stenst ekki – það er sennilega enginn „einn grunnur“. </a:t>
            </a:r>
          </a:p>
          <a:p>
            <a:pPr marL="1142929" lvl="2" indent="-342900">
              <a:spcBef>
                <a:spcPts val="600"/>
              </a:spcBef>
              <a:buFont typeface="+mj-lt"/>
              <a:buAutoNum type="arabicPeriod"/>
            </a:pPr>
            <a:r>
              <a:rPr lang="is-IS" sz="1400" dirty="0" smtClean="0"/>
              <a:t>Hugmyndir Tom Fox um </a:t>
            </a:r>
            <a:r>
              <a:rPr lang="is-IS" sz="1400" dirty="0" err="1" smtClean="0"/>
              <a:t>edGe-ucation</a:t>
            </a:r>
            <a:endParaRPr lang="is-IS" sz="1400" dirty="0" smtClean="0"/>
          </a:p>
          <a:p>
            <a:pPr marL="800029" lvl="2" indent="0">
              <a:spcBef>
                <a:spcPts val="600"/>
              </a:spcBef>
              <a:buNone/>
            </a:pPr>
            <a:r>
              <a:rPr lang="en-US" sz="1200" dirty="0" smtClean="0"/>
              <a:t>Tom Fox (2013). Evidence </a:t>
            </a:r>
            <a:r>
              <a:rPr lang="en-US" sz="1200" dirty="0"/>
              <a:t>for Addressing the Unsolved through </a:t>
            </a:r>
            <a:r>
              <a:rPr lang="en-US" sz="1200" dirty="0" err="1"/>
              <a:t>e</a:t>
            </a:r>
            <a:r>
              <a:rPr lang="en-US" sz="1200" dirty="0" err="1" smtClean="0"/>
              <a:t>dGe-ucating</a:t>
            </a:r>
            <a:r>
              <a:rPr lang="en-US" sz="1200" dirty="0" smtClean="0"/>
              <a:t> or - </a:t>
            </a:r>
            <a:r>
              <a:rPr lang="en-US" sz="1200" dirty="0"/>
              <a:t>Can Informing Science Promote Democratic Knowledge Production</a:t>
            </a:r>
            <a:r>
              <a:rPr lang="en-US" sz="1200" dirty="0" smtClean="0"/>
              <a:t>? </a:t>
            </a:r>
            <a:r>
              <a:rPr lang="is-IS" sz="1100" dirty="0">
                <a:hlinkClick r:id="rId2"/>
              </a:rPr>
              <a:t>https://</a:t>
            </a:r>
            <a:r>
              <a:rPr lang="is-IS" sz="1100" dirty="0" smtClean="0">
                <a:hlinkClick r:id="rId2"/>
              </a:rPr>
              <a:t>doi.org/10.28945/1886</a:t>
            </a:r>
            <a:r>
              <a:rPr lang="is-IS" sz="1100" dirty="0" smtClean="0"/>
              <a:t> </a:t>
            </a:r>
          </a:p>
          <a:p>
            <a:pPr marL="800029" lvl="2" indent="0">
              <a:spcBef>
                <a:spcPts val="600"/>
              </a:spcBef>
              <a:buNone/>
            </a:pPr>
            <a:r>
              <a:rPr lang="is-IS" sz="1400" dirty="0" smtClean="0"/>
              <a:t>„</a:t>
            </a:r>
            <a:r>
              <a:rPr lang="en-US" sz="1400" dirty="0" err="1" smtClean="0"/>
              <a:t>EdGe-ucating</a:t>
            </a:r>
            <a:r>
              <a:rPr lang="en-US" sz="1400" dirty="0" smtClean="0"/>
              <a:t> </a:t>
            </a:r>
            <a:r>
              <a:rPr lang="en-US" sz="1400" dirty="0"/>
              <a:t>is a process aimed to democratize intellectual breakthroughs, replacing more recent assumptions about specialized experts being the only ones who can create new knowledge</a:t>
            </a:r>
            <a:r>
              <a:rPr lang="en-US" sz="1400" dirty="0" smtClean="0"/>
              <a:t>. …. This </a:t>
            </a:r>
            <a:r>
              <a:rPr lang="en-US" sz="1400" dirty="0"/>
              <a:t>article has suggested how a learning society can be defined as a culture in which citizens with little previous training can be supported and guided to work on intellectual unknowns. We can create strategies for engaging citizen’s imaginations that will restructure, replace, or at least alter the templates which educators, researchers, and most problem solvers have been applying since ancient times</a:t>
            </a:r>
            <a:r>
              <a:rPr lang="en-US" sz="1400" dirty="0" smtClean="0"/>
              <a:t>.”</a:t>
            </a:r>
            <a:endParaRPr lang="is-IS" sz="1400" dirty="0" smtClean="0"/>
          </a:p>
        </p:txBody>
      </p:sp>
    </p:spTree>
    <p:extLst>
      <p:ext uri="{BB962C8B-B14F-4D97-AF65-F5344CB8AC3E}">
        <p14:creationId xmlns:p14="http://schemas.microsoft.com/office/powerpoint/2010/main" val="158694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44624"/>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2000" dirty="0" smtClean="0"/>
              <a:t>Hvaða (</a:t>
            </a:r>
            <a:r>
              <a:rPr lang="is-IS" sz="2000" dirty="0" err="1" smtClean="0"/>
              <a:t>nýleg</a:t>
            </a:r>
            <a:r>
              <a:rPr lang="is-IS" sz="2000" dirty="0" smtClean="0"/>
              <a:t>) gögn finnst þér áhugaverðust, merkilegust, mikilvægust?</a:t>
            </a:r>
            <a:endParaRPr lang="is-IS" sz="2000" dirty="0" smtClean="0"/>
          </a:p>
        </p:txBody>
      </p:sp>
      <p:sp>
        <p:nvSpPr>
          <p:cNvPr id="16386" name="Rectangle 3"/>
          <p:cNvSpPr>
            <a:spLocks noGrp="1"/>
          </p:cNvSpPr>
          <p:nvPr>
            <p:ph type="body" idx="1"/>
          </p:nvPr>
        </p:nvSpPr>
        <p:spPr>
          <a:xfrm>
            <a:off x="1043608" y="1471210"/>
            <a:ext cx="6696744" cy="4905672"/>
          </a:xfrm>
          <a:solidFill>
            <a:schemeClr val="bg1"/>
          </a:solidFill>
        </p:spPr>
        <p:txBody>
          <a:bodyPr/>
          <a:lstStyle/>
          <a:p>
            <a:pPr marL="0" indent="0">
              <a:spcBef>
                <a:spcPts val="1800"/>
              </a:spcBef>
              <a:buNone/>
            </a:pPr>
            <a:endParaRPr lang="is-IS" sz="2000" dirty="0"/>
          </a:p>
          <a:p>
            <a:pPr marL="0" indent="0">
              <a:spcBef>
                <a:spcPts val="1800"/>
              </a:spcBef>
              <a:buNone/>
            </a:pPr>
            <a:r>
              <a:rPr lang="is-IS" sz="2000" dirty="0" smtClean="0"/>
              <a:t>Vinsamlega skrifið hjá ykkur, eða leggið á minnið eitt (eða tvö) dæmi um gögn sem þið vilduð gjarnan halda á lofti sem áhrifamiklum – ómissandi – sem þið vilduð endilega að tekið sé mark á – eða að þið ætlið ykkur að taka mark á.</a:t>
            </a:r>
          </a:p>
          <a:p>
            <a:pPr marL="0" indent="0">
              <a:spcBef>
                <a:spcPts val="1800"/>
              </a:spcBef>
              <a:buNone/>
            </a:pPr>
            <a:endParaRPr lang="is-IS" sz="2000" dirty="0"/>
          </a:p>
          <a:p>
            <a:pPr marL="0" indent="0">
              <a:spcBef>
                <a:spcPts val="1800"/>
              </a:spcBef>
              <a:buNone/>
            </a:pPr>
            <a:r>
              <a:rPr lang="is-IS" sz="1600" dirty="0" smtClean="0"/>
              <a:t>Gögn: </a:t>
            </a:r>
          </a:p>
          <a:p>
            <a:pPr marL="0" indent="0">
              <a:spcBef>
                <a:spcPts val="1800"/>
              </a:spcBef>
              <a:buNone/>
            </a:pPr>
            <a:r>
              <a:rPr lang="is-IS" sz="1600" dirty="0" smtClean="0"/>
              <a:t>Könnun á viðhorfi (t.d. á stöðu mála), stofnanamat, greining einstaklinga, próf, …   Þetta gæti verið frá ykkar hópi, ykkar stofnun, gögn frá sveitarfélaginu, á landsv</a:t>
            </a:r>
            <a:r>
              <a:rPr lang="is-IS" sz="1600" dirty="0"/>
              <a:t>í</a:t>
            </a:r>
            <a:r>
              <a:rPr lang="is-IS" sz="1600" dirty="0" smtClean="0"/>
              <a:t>su, alþjóðleg samanburðargögn, … - mjög opin skilgreining á gögnum (einstaklingsmiðað, miðað við hóp).</a:t>
            </a:r>
            <a:endParaRPr lang="is-IS" sz="1600" dirty="0"/>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dirty="0"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3</a:t>
            </a:fld>
            <a:endParaRPr lang="en-US" dirty="0"/>
          </a:p>
        </p:txBody>
      </p:sp>
    </p:spTree>
    <p:extLst>
      <p:ext uri="{BB962C8B-B14F-4D97-AF65-F5344CB8AC3E}">
        <p14:creationId xmlns:p14="http://schemas.microsoft.com/office/powerpoint/2010/main" val="336323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30</a:t>
            </a:fld>
            <a:endParaRPr lang="en-US" dirty="0"/>
          </a:p>
        </p:txBody>
      </p:sp>
      <p:sp>
        <p:nvSpPr>
          <p:cNvPr id="6" name="Rectangle 2"/>
          <p:cNvSpPr txBox="1">
            <a:spLocks/>
          </p:cNvSpPr>
          <p:nvPr/>
        </p:nvSpPr>
        <p:spPr bwMode="auto">
          <a:xfrm>
            <a:off x="0" y="-8873"/>
            <a:ext cx="9144000" cy="1259632"/>
          </a:xfrm>
          <a:prstGeom prst="rect">
            <a:avLst/>
          </a:prstGeom>
          <a:gradFill>
            <a:gsLst>
              <a:gs pos="0">
                <a:srgbClr val="00B050"/>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pPr>
              <a:spcBef>
                <a:spcPts val="1800"/>
              </a:spcBef>
            </a:pPr>
            <a:r>
              <a:rPr lang="is-IS" sz="2800" dirty="0" smtClean="0">
                <a:solidFill>
                  <a:schemeClr val="bg1"/>
                </a:solidFill>
              </a:rPr>
              <a:t>Vandinn </a:t>
            </a:r>
            <a:r>
              <a:rPr lang="is-IS" sz="2800" dirty="0">
                <a:solidFill>
                  <a:schemeClr val="bg1"/>
                </a:solidFill>
              </a:rPr>
              <a:t>við hugmyndina </a:t>
            </a:r>
            <a:r>
              <a:rPr lang="is-IS" sz="2800" dirty="0"/>
              <a:t>um </a:t>
            </a:r>
            <a:r>
              <a:rPr lang="is-IS" sz="2800" dirty="0" smtClean="0"/>
              <a:t>leiðsagnarmat </a:t>
            </a:r>
            <a:r>
              <a:rPr lang="is-IS" sz="2800" dirty="0"/>
              <a:t>í starfi kennara. </a:t>
            </a:r>
          </a:p>
        </p:txBody>
      </p:sp>
      <p:sp>
        <p:nvSpPr>
          <p:cNvPr id="16386" name="Rectangle 3"/>
          <p:cNvSpPr>
            <a:spLocks noGrp="1"/>
          </p:cNvSpPr>
          <p:nvPr>
            <p:ph type="body" idx="1"/>
          </p:nvPr>
        </p:nvSpPr>
        <p:spPr>
          <a:xfrm>
            <a:off x="107504" y="1346282"/>
            <a:ext cx="8928992" cy="5375194"/>
          </a:xfrm>
          <a:solidFill>
            <a:schemeClr val="bg1"/>
          </a:solidFill>
        </p:spPr>
        <p:txBody>
          <a:bodyPr/>
          <a:lstStyle/>
          <a:p>
            <a:pPr marL="0" indent="0">
              <a:spcBef>
                <a:spcPts val="1800"/>
              </a:spcBef>
              <a:buNone/>
            </a:pPr>
            <a:r>
              <a:rPr lang="is-IS" sz="1600" dirty="0" smtClean="0"/>
              <a:t>Annmarkar hugmyndarinnar um leiðsagnarmat eru a.m.k. þrenns konar</a:t>
            </a:r>
          </a:p>
          <a:p>
            <a:pPr marL="857214" lvl="1" indent="-457200">
              <a:spcBef>
                <a:spcPts val="1800"/>
              </a:spcBef>
              <a:buAutoNum type="arabicPeriod"/>
            </a:pPr>
            <a:r>
              <a:rPr lang="is-IS" sz="1600" dirty="0" smtClean="0"/>
              <a:t>Mikil áhersla á námsmat dregur athygli í allt of ríkum mæli að matinu (</a:t>
            </a:r>
            <a:r>
              <a:rPr lang="is-IS" sz="1600" dirty="0" err="1" smtClean="0"/>
              <a:t>assessment</a:t>
            </a:r>
            <a:r>
              <a:rPr lang="is-IS" sz="1600" dirty="0" smtClean="0"/>
              <a:t>) sem er oft mjög snúið  og getur orðið þunglamalegt. Það yrði mikið áhyggjuefni ef umræða um menntun og skólastarf snerist að verulegu leyti um þetta efni. Námsmat er í eðli sínu mjög snúið mál, einkum hvað varðar réttmætisþáttinn og krefst mikillar þekkingar af hálfu bæði kerfisins og kennara kennara. Margir sem skrifa um gagnamál (</a:t>
            </a:r>
            <a:r>
              <a:rPr lang="is-IS" sz="1600" dirty="0" err="1" smtClean="0"/>
              <a:t>data</a:t>
            </a:r>
            <a:r>
              <a:rPr lang="is-IS" sz="1600" dirty="0" smtClean="0"/>
              <a:t>, </a:t>
            </a:r>
            <a:r>
              <a:rPr lang="is-IS" sz="1600" dirty="0" err="1" smtClean="0"/>
              <a:t>measurement</a:t>
            </a:r>
            <a:r>
              <a:rPr lang="is-IS" sz="1600" dirty="0" smtClean="0"/>
              <a:t>, </a:t>
            </a:r>
            <a:r>
              <a:rPr lang="is-IS" sz="1600" dirty="0" err="1" smtClean="0"/>
              <a:t>evidence</a:t>
            </a:r>
            <a:r>
              <a:rPr lang="is-IS" sz="1600" dirty="0" smtClean="0"/>
              <a:t>), telja ekkert vitlegt hægt að gera nema á grundvelli gagna. </a:t>
            </a:r>
          </a:p>
          <a:p>
            <a:pPr marL="857214" lvl="1" indent="-457200">
              <a:spcBef>
                <a:spcPts val="1800"/>
              </a:spcBef>
              <a:buAutoNum type="arabicPeriod"/>
            </a:pPr>
            <a:r>
              <a:rPr lang="is-IS" sz="1600" dirty="0"/>
              <a:t>Mikil áhersla á námsmat </a:t>
            </a:r>
            <a:r>
              <a:rPr lang="is-IS" sz="1600" dirty="0" smtClean="0"/>
              <a:t>dregur, óvart, athygli frá umræðu um markmið kennslu, skólastarfs og einkum menntunar almennt. </a:t>
            </a:r>
            <a:r>
              <a:rPr lang="is-IS" sz="1600" dirty="0"/>
              <a:t>Það er áleitin spurning hve miklu púðri tíma, fagmennsku og fjármuna skuli verja til þessa þáttar, t.d. Í stað þess að ræða námskrá og markmið. </a:t>
            </a:r>
            <a:endParaRPr lang="is-IS" sz="1600" dirty="0" smtClean="0"/>
          </a:p>
          <a:p>
            <a:pPr marL="857214" lvl="1" indent="-457200">
              <a:spcBef>
                <a:spcPts val="1800"/>
              </a:spcBef>
              <a:buAutoNum type="arabicPeriod"/>
            </a:pPr>
            <a:r>
              <a:rPr lang="is-IS" sz="1600" dirty="0" smtClean="0"/>
              <a:t>Hætt er við að mikil </a:t>
            </a:r>
            <a:r>
              <a:rPr lang="is-IS" sz="1600" dirty="0"/>
              <a:t>áhersla á </a:t>
            </a:r>
            <a:r>
              <a:rPr lang="is-IS" sz="1600" dirty="0" smtClean="0"/>
              <a:t>námsmat, óvart, þrengi sjónarhorn kennarans (og skólans og kerfisins) þannig að viðbrögð við niðurstöðum verði þröng og fyrir bragðið bæði </a:t>
            </a:r>
            <a:r>
              <a:rPr lang="is-IS" sz="1600" dirty="0" err="1" smtClean="0"/>
              <a:t>ómarkviss</a:t>
            </a:r>
            <a:r>
              <a:rPr lang="is-IS" sz="1600" dirty="0" smtClean="0"/>
              <a:t>, gagnslítil og jafnvel röng. Þetta þarf þó ekki að vera þannig og hér kallaði ég til sögunnar, </a:t>
            </a:r>
            <a:r>
              <a:rPr lang="is-IS" sz="1600" dirty="0" err="1" smtClean="0"/>
              <a:t>Lorrie</a:t>
            </a:r>
            <a:r>
              <a:rPr lang="is-IS" sz="1600" dirty="0" smtClean="0"/>
              <a:t> </a:t>
            </a:r>
            <a:r>
              <a:rPr lang="is-IS" sz="1600" dirty="0" err="1" smtClean="0"/>
              <a:t>Shepard</a:t>
            </a:r>
            <a:r>
              <a:rPr lang="is-IS" sz="1600" dirty="0" smtClean="0"/>
              <a:t>, </a:t>
            </a:r>
            <a:r>
              <a:rPr lang="is-IS" sz="1600" dirty="0" err="1" smtClean="0"/>
              <a:t>Dylan</a:t>
            </a:r>
            <a:r>
              <a:rPr lang="is-IS" sz="1600" dirty="0" smtClean="0"/>
              <a:t> </a:t>
            </a:r>
            <a:r>
              <a:rPr lang="is-IS" sz="1600" dirty="0" err="1" smtClean="0"/>
              <a:t>Wiliam</a:t>
            </a:r>
            <a:r>
              <a:rPr lang="is-IS" sz="1600" dirty="0" smtClean="0"/>
              <a:t> og fleiri – síðan t.d. Tom Fox. </a:t>
            </a:r>
          </a:p>
          <a:p>
            <a:pPr marL="400014" lvl="1" indent="0">
              <a:spcBef>
                <a:spcPts val="1800"/>
              </a:spcBef>
              <a:buNone/>
            </a:pPr>
            <a:r>
              <a:rPr lang="is-IS" sz="1600" dirty="0" smtClean="0"/>
              <a:t>En þrátt fyrir yfirveguð og upplýst viðbrögð er mörgum spurningum </a:t>
            </a:r>
            <a:r>
              <a:rPr lang="is-IS" sz="1600" dirty="0" err="1" smtClean="0"/>
              <a:t>ósvarað</a:t>
            </a:r>
            <a:r>
              <a:rPr lang="is-IS" sz="1600" dirty="0" smtClean="0"/>
              <a:t> um tengsl mats og kennslu. </a:t>
            </a:r>
          </a:p>
          <a:p>
            <a:pPr marL="857214" lvl="1" indent="-457200">
              <a:spcBef>
                <a:spcPts val="1800"/>
              </a:spcBef>
              <a:buAutoNum type="arabicPeriod"/>
            </a:pPr>
            <a:endParaRPr lang="is-IS" sz="1200" dirty="0" smtClean="0"/>
          </a:p>
        </p:txBody>
      </p:sp>
    </p:spTree>
    <p:extLst>
      <p:ext uri="{BB962C8B-B14F-4D97-AF65-F5344CB8AC3E}">
        <p14:creationId xmlns:p14="http://schemas.microsoft.com/office/powerpoint/2010/main" val="227301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31</a:t>
            </a:fld>
            <a:endParaRPr lang="en-US" dirty="0"/>
          </a:p>
        </p:txBody>
      </p:sp>
      <p:sp>
        <p:nvSpPr>
          <p:cNvPr id="6" name="Rectangle 2"/>
          <p:cNvSpPr txBox="1">
            <a:spLocks/>
          </p:cNvSpPr>
          <p:nvPr/>
        </p:nvSpPr>
        <p:spPr bwMode="auto">
          <a:xfrm>
            <a:off x="0" y="-8873"/>
            <a:ext cx="9144000" cy="1259632"/>
          </a:xfrm>
          <a:prstGeom prst="rect">
            <a:avLst/>
          </a:prstGeom>
          <a:gradFill>
            <a:gsLst>
              <a:gs pos="0">
                <a:schemeClr val="accent2">
                  <a:lumMod val="50000"/>
                </a:schemeClr>
              </a:gs>
              <a:gs pos="100000">
                <a:schemeClr val="bg2">
                  <a:lumMod val="75000"/>
                  <a:tint val="23500"/>
                  <a:satMod val="160000"/>
                </a:schemeClr>
              </a:gs>
            </a:gsLst>
            <a:lin ang="0" scaled="0"/>
          </a:gra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r>
              <a:rPr lang="is-IS" sz="2200" i="1" dirty="0" smtClean="0">
                <a:solidFill>
                  <a:schemeClr val="bg1"/>
                </a:solidFill>
              </a:rPr>
              <a:t>Hvað </a:t>
            </a:r>
            <a:r>
              <a:rPr lang="is-IS" sz="2200" i="1" dirty="0">
                <a:solidFill>
                  <a:schemeClr val="bg1"/>
                </a:solidFill>
              </a:rPr>
              <a:t>þarf að hafa </a:t>
            </a:r>
            <a:r>
              <a:rPr lang="is-IS" sz="2200" i="1" dirty="0"/>
              <a:t>hugfast þegar menntakerfi byggja starf sitt á gögnum?</a:t>
            </a:r>
          </a:p>
        </p:txBody>
      </p:sp>
      <p:sp>
        <p:nvSpPr>
          <p:cNvPr id="16386" name="Rectangle 3"/>
          <p:cNvSpPr>
            <a:spLocks noGrp="1"/>
          </p:cNvSpPr>
          <p:nvPr>
            <p:ph type="body" idx="1"/>
          </p:nvPr>
        </p:nvSpPr>
        <p:spPr>
          <a:xfrm>
            <a:off x="35496" y="1346282"/>
            <a:ext cx="9108504" cy="5511718"/>
          </a:xfrm>
          <a:solidFill>
            <a:schemeClr val="bg1"/>
          </a:solidFill>
        </p:spPr>
        <p:txBody>
          <a:bodyPr/>
          <a:lstStyle/>
          <a:p>
            <a:pPr marL="342900" indent="-342900">
              <a:spcBef>
                <a:spcPts val="1800"/>
              </a:spcBef>
              <a:buAutoNum type="arabicPeriod"/>
            </a:pPr>
            <a:r>
              <a:rPr lang="is-IS" sz="1800" i="1" dirty="0" smtClean="0"/>
              <a:t>Hvaða vanda er verið að leysa, þegar gögnum er safnað – að hvaða marki er hann skilgreindur með gögnunum?</a:t>
            </a:r>
          </a:p>
          <a:p>
            <a:pPr marL="400014" lvl="1" indent="0">
              <a:spcBef>
                <a:spcPts val="1800"/>
              </a:spcBef>
              <a:buNone/>
            </a:pPr>
            <a:r>
              <a:rPr lang="is-IS" sz="1400" i="1" dirty="0" smtClean="0"/>
              <a:t>Þau skilgreina aldrei vanda, en gefa oft skýr merki miðað við viðmið sem eru sett á allt annan hátt. Áleitin spurning er að hvaða marki gögn geti skilgreint viðmið. Markmið uppeldis og menntunar ákvarðast ekki af gögnum.</a:t>
            </a:r>
          </a:p>
          <a:p>
            <a:pPr marL="342900" indent="-342900">
              <a:spcBef>
                <a:spcPts val="1800"/>
              </a:spcBef>
              <a:buAutoNum type="arabicPeriod"/>
            </a:pPr>
            <a:r>
              <a:rPr lang="is-IS" sz="1800" i="1" dirty="0" smtClean="0"/>
              <a:t>Hve vel skilgreina gögnin lokatakmarkið?</a:t>
            </a:r>
          </a:p>
          <a:p>
            <a:pPr marL="400014" lvl="1" indent="0">
              <a:spcBef>
                <a:spcPts val="1800"/>
              </a:spcBef>
              <a:buNone/>
            </a:pPr>
            <a:r>
              <a:rPr lang="is-IS" sz="1400" i="1" dirty="0" smtClean="0"/>
              <a:t>Þau skilgreina aldrei lokamarkið, eða undirmarkmið, en séu þau skilgreind þá er munurinn á milli núverandi stöðu og draumastöðu þekktur (að </a:t>
            </a:r>
            <a:r>
              <a:rPr lang="is-IS" sz="1400" i="1" dirty="0" err="1" smtClean="0"/>
              <a:t>e-m</a:t>
            </a:r>
            <a:r>
              <a:rPr lang="is-IS" sz="1400" i="1" dirty="0" smtClean="0"/>
              <a:t> hluta) – en ekkert annað.</a:t>
            </a:r>
          </a:p>
          <a:p>
            <a:pPr marL="342900" indent="-342900">
              <a:spcBef>
                <a:spcPts val="1800"/>
              </a:spcBef>
              <a:buAutoNum type="arabicPeriod"/>
            </a:pPr>
            <a:r>
              <a:rPr lang="is-IS" sz="1800" i="1" dirty="0" smtClean="0"/>
              <a:t>Hve vel skilgreina gögnin hvaða leiðir koma til greina?</a:t>
            </a:r>
          </a:p>
          <a:p>
            <a:pPr marL="400014" lvl="1" indent="0">
              <a:spcBef>
                <a:spcPts val="1800"/>
              </a:spcBef>
              <a:buNone/>
            </a:pPr>
            <a:r>
              <a:rPr lang="is-IS" sz="1400" i="1" dirty="0" smtClean="0"/>
              <a:t>Þau gera það alls ekki. Búi kennari yfir námskrá í smáatriðum og hafi mjög skýra starfskenningu varðandi tiltekin viðfangsefni þá mun þetta tvennt móta viðbrögð hans, en ekki gögnin sjálf. Þess vegna er matið ekki mótandi heldur aðrir þættir. Að breyttu breytanda á það sama við um viðbrögð við öllum gögnum um stöðu skóla eða kerfis. </a:t>
            </a:r>
            <a:endParaRPr lang="is-IS" sz="1400" i="1" dirty="0"/>
          </a:p>
          <a:p>
            <a:pPr marL="0" lvl="1" indent="0">
              <a:spcBef>
                <a:spcPts val="1800"/>
              </a:spcBef>
              <a:buNone/>
            </a:pPr>
            <a:r>
              <a:rPr lang="is-IS" sz="1400" i="1" dirty="0" smtClean="0"/>
              <a:t>Þegar fólk áttar sig á því að handbær gögn svara ekki þessum þremur spurningum þá telja margir að það muni leysa einhvern vanda að safna bara meiri gögnum (það vantar gögn!). En viðbótargögn leysa ekki þennan þríþætta vanda.</a:t>
            </a:r>
            <a:endParaRPr lang="is-IS" sz="1800" i="1" dirty="0" smtClean="0"/>
          </a:p>
          <a:p>
            <a:pPr marL="0" indent="0">
              <a:spcBef>
                <a:spcPts val="1800"/>
              </a:spcBef>
              <a:buNone/>
            </a:pPr>
            <a:r>
              <a:rPr lang="is-IS" sz="1800" i="1" dirty="0" smtClean="0"/>
              <a:t>Af þessum þremur ástæðum er </a:t>
            </a:r>
            <a:r>
              <a:rPr lang="is-IS" sz="1800" i="1" dirty="0" err="1" smtClean="0"/>
              <a:t>vægt</a:t>
            </a:r>
            <a:r>
              <a:rPr lang="is-IS" sz="1800" i="1" dirty="0" smtClean="0"/>
              <a:t> til orða tekið þegar fullyrt er um „óvissu </a:t>
            </a:r>
            <a:r>
              <a:rPr lang="is-IS" sz="1800" i="1" dirty="0"/>
              <a:t>um leiðsagnargildi </a:t>
            </a:r>
            <a:r>
              <a:rPr lang="is-IS" sz="1800" i="1" dirty="0" smtClean="0"/>
              <a:t>gagna“. Umræða um þetta ætti að vera mjög lifandi. </a:t>
            </a:r>
            <a:endParaRPr lang="is-IS" sz="1800" i="1" dirty="0"/>
          </a:p>
        </p:txBody>
      </p:sp>
    </p:spTree>
    <p:extLst>
      <p:ext uri="{BB962C8B-B14F-4D97-AF65-F5344CB8AC3E}">
        <p14:creationId xmlns:p14="http://schemas.microsoft.com/office/powerpoint/2010/main" val="21520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jtj\Pictures\2014 Torfajökull 20-9-2104\IMG_5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52058" cy="371404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tj\Pictures\2014 Torfajökull 20-9-2104\IMG_6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010" y="2542032"/>
            <a:ext cx="5752990" cy="431596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fi-FI" smtClean="0"/>
              <a:t>SFS Reykjavík JTJ 20.11.2020</a:t>
            </a:r>
            <a:endParaRPr lang="is-IS" dirty="0"/>
          </a:p>
        </p:txBody>
      </p:sp>
      <p:sp>
        <p:nvSpPr>
          <p:cNvPr id="5" name="Title 1"/>
          <p:cNvSpPr>
            <a:spLocks noGrp="1"/>
          </p:cNvSpPr>
          <p:nvPr>
            <p:ph type="title"/>
          </p:nvPr>
        </p:nvSpPr>
        <p:spPr>
          <a:xfrm>
            <a:off x="6003840" y="836712"/>
            <a:ext cx="2564306" cy="1134040"/>
          </a:xfrm>
        </p:spPr>
        <p:txBody>
          <a:bodyPr/>
          <a:lstStyle/>
          <a:p>
            <a:r>
              <a:rPr lang="is-IS" sz="2800" dirty="0" smtClean="0">
                <a:cs typeface="Arial" charset="0"/>
              </a:rPr>
              <a:t>Takk fyrir áheyrnina</a:t>
            </a:r>
            <a:endParaRPr lang="is-IS" sz="2800" dirty="0">
              <a:cs typeface="Arial" charset="0"/>
            </a:endParaRPr>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32</a:t>
            </a:fld>
            <a:endParaRPr lang="en-US" dirty="0"/>
          </a:p>
        </p:txBody>
      </p:sp>
    </p:spTree>
    <p:extLst>
      <p:ext uri="{BB962C8B-B14F-4D97-AF65-F5344CB8AC3E}">
        <p14:creationId xmlns:p14="http://schemas.microsoft.com/office/powerpoint/2010/main" val="6615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44624"/>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Upplegg</a:t>
            </a:r>
          </a:p>
        </p:txBody>
      </p:sp>
      <p:sp>
        <p:nvSpPr>
          <p:cNvPr id="16386" name="Rectangle 3"/>
          <p:cNvSpPr>
            <a:spLocks noGrp="1"/>
          </p:cNvSpPr>
          <p:nvPr>
            <p:ph type="body" idx="1"/>
          </p:nvPr>
        </p:nvSpPr>
        <p:spPr>
          <a:xfrm>
            <a:off x="539552" y="1471210"/>
            <a:ext cx="7992888" cy="3325942"/>
          </a:xfrm>
          <a:solidFill>
            <a:schemeClr val="bg1"/>
          </a:solidFill>
        </p:spPr>
        <p:txBody>
          <a:bodyPr/>
          <a:lstStyle/>
          <a:p>
            <a:pPr marL="514350" indent="-514350">
              <a:spcBef>
                <a:spcPts val="1800"/>
              </a:spcBef>
              <a:buAutoNum type="romanUcPeriod"/>
            </a:pPr>
            <a:r>
              <a:rPr lang="is-IS" sz="2000" dirty="0" smtClean="0"/>
              <a:t>Um </a:t>
            </a:r>
            <a:r>
              <a:rPr lang="is-IS" sz="2000" dirty="0" smtClean="0"/>
              <a:t>mikilvægi </a:t>
            </a:r>
            <a:r>
              <a:rPr lang="is-IS" sz="2000" dirty="0" smtClean="0"/>
              <a:t>gagna</a:t>
            </a:r>
          </a:p>
          <a:p>
            <a:pPr marL="514350" indent="-514350">
              <a:spcBef>
                <a:spcPts val="1800"/>
              </a:spcBef>
              <a:buAutoNum type="romanUcPeriod"/>
            </a:pPr>
            <a:r>
              <a:rPr lang="is-IS" sz="2000" dirty="0" smtClean="0"/>
              <a:t>Um </a:t>
            </a:r>
            <a:r>
              <a:rPr lang="is-IS" sz="2000" dirty="0" smtClean="0"/>
              <a:t>vægi gagna og sjálfstæðra athugana og dóma – hvernig fagmennska blandar saman í hæfilegum skömmtum áhrifum úr ólíkum áttum – vakandi auga </a:t>
            </a:r>
            <a:r>
              <a:rPr lang="is-IS" sz="2000" dirty="0" smtClean="0"/>
              <a:t>fagmannsins, árvekni (</a:t>
            </a:r>
            <a:r>
              <a:rPr lang="is-IS" sz="2000" dirty="0" smtClean="0"/>
              <a:t>e. „</a:t>
            </a:r>
            <a:r>
              <a:rPr lang="is-IS" sz="2000" dirty="0" err="1" smtClean="0"/>
              <a:t>noticing</a:t>
            </a:r>
            <a:r>
              <a:rPr lang="is-IS" sz="2000" dirty="0" smtClean="0"/>
              <a:t>“)</a:t>
            </a:r>
          </a:p>
          <a:p>
            <a:pPr marL="514350" indent="-514350">
              <a:spcBef>
                <a:spcPts val="1800"/>
              </a:spcBef>
              <a:buAutoNum type="romanUcPeriod" startAt="3"/>
            </a:pPr>
            <a:r>
              <a:rPr lang="is-IS" sz="2000" dirty="0" smtClean="0"/>
              <a:t>Skilningur </a:t>
            </a:r>
            <a:r>
              <a:rPr lang="is-IS" sz="2000" dirty="0"/>
              <a:t>á því sem mestu </a:t>
            </a:r>
            <a:r>
              <a:rPr lang="is-IS" sz="2000" dirty="0" smtClean="0"/>
              <a:t>skiptir á þeim faglega vettvangi sem hver og einn starfar</a:t>
            </a:r>
          </a:p>
          <a:p>
            <a:pPr marL="514350" indent="-514350">
              <a:spcBef>
                <a:spcPts val="1800"/>
              </a:spcBef>
              <a:buAutoNum type="romanUcPeriod" startAt="3"/>
            </a:pPr>
            <a:r>
              <a:rPr lang="is-IS" sz="2000" dirty="0" smtClean="0"/>
              <a:t>Um </a:t>
            </a:r>
            <a:r>
              <a:rPr lang="is-IS" sz="2000" dirty="0" smtClean="0"/>
              <a:t>gildi, meginmarkmið </a:t>
            </a:r>
            <a:r>
              <a:rPr lang="is-IS" sz="2000" dirty="0" smtClean="0"/>
              <a:t>annars vegar og </a:t>
            </a:r>
            <a:r>
              <a:rPr lang="is-IS" sz="2000" dirty="0" err="1" smtClean="0"/>
              <a:t>gagnasýrðan</a:t>
            </a:r>
            <a:r>
              <a:rPr lang="is-IS" sz="2000" dirty="0" smtClean="0"/>
              <a:t> og </a:t>
            </a:r>
            <a:r>
              <a:rPr lang="is-IS" sz="2000" dirty="0" smtClean="0"/>
              <a:t>gagnstýrðan heim hins vegar – miklar kröfur gerðar til fagmennsku</a:t>
            </a:r>
            <a:endParaRPr lang="is-IS" sz="2000" dirty="0"/>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dirty="0"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4</a:t>
            </a:fld>
            <a:endParaRPr lang="en-US" dirty="0"/>
          </a:p>
        </p:txBody>
      </p:sp>
      <p:sp>
        <p:nvSpPr>
          <p:cNvPr id="6" name="Rectangle 3"/>
          <p:cNvSpPr txBox="1">
            <a:spLocks/>
          </p:cNvSpPr>
          <p:nvPr/>
        </p:nvSpPr>
        <p:spPr bwMode="auto">
          <a:xfrm>
            <a:off x="2555776" y="5208397"/>
            <a:ext cx="5760640" cy="1147954"/>
          </a:xfrm>
          <a:prstGeom prst="rect">
            <a:avLst/>
          </a:prstGeom>
          <a:solidFill>
            <a:schemeClr val="bg2">
              <a:lumMod val="90000"/>
            </a:schemeClr>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None/>
            </a:pPr>
            <a:r>
              <a:rPr lang="is-IS" sz="1800" dirty="0" smtClean="0"/>
              <a:t>Um gagnsemi gagna – um þá leiðsögn sem þau gefa: </a:t>
            </a:r>
          </a:p>
          <a:p>
            <a:pPr marL="0" indent="0">
              <a:spcBef>
                <a:spcPts val="1800"/>
              </a:spcBef>
              <a:buNone/>
            </a:pPr>
            <a:r>
              <a:rPr lang="is-IS" sz="1200" dirty="0" smtClean="0"/>
              <a:t>Jón </a:t>
            </a:r>
            <a:r>
              <a:rPr lang="is-IS" sz="1200" dirty="0"/>
              <a:t>Torfi Jónasson. (2019). </a:t>
            </a:r>
            <a:r>
              <a:rPr lang="is-IS" sz="1200" dirty="0">
                <a:hlinkClick r:id="rId2"/>
              </a:rPr>
              <a:t>Óvissa um leiðsagnargildi gagna? Notkun gagna við mótun menntastefnu og skólastarfs</a:t>
            </a:r>
            <a:r>
              <a:rPr lang="is-IS" sz="1200" dirty="0"/>
              <a:t>. </a:t>
            </a:r>
            <a:r>
              <a:rPr lang="is-IS" sz="1200" dirty="0">
                <a:hlinkClick r:id="rId3"/>
              </a:rPr>
              <a:t>Tímarit um uppeldi og menntun,</a:t>
            </a:r>
            <a:r>
              <a:rPr lang="is-IS" sz="1200" dirty="0"/>
              <a:t> 28(2), bls. 161-180.</a:t>
            </a:r>
            <a:endParaRPr lang="is-IS" sz="1200" kern="0" dirty="0" smtClean="0"/>
          </a:p>
        </p:txBody>
      </p:sp>
    </p:spTree>
    <p:extLst>
      <p:ext uri="{BB962C8B-B14F-4D97-AF65-F5344CB8AC3E}">
        <p14:creationId xmlns:p14="http://schemas.microsoft.com/office/powerpoint/2010/main" val="302426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44624"/>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2400" dirty="0" smtClean="0"/>
              <a:t>Um mikilvægi gagna</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5</a:t>
            </a:fld>
            <a:endParaRPr lang="en-US" dirty="0"/>
          </a:p>
        </p:txBody>
      </p:sp>
      <p:sp>
        <p:nvSpPr>
          <p:cNvPr id="16386" name="Rectangle 3"/>
          <p:cNvSpPr>
            <a:spLocks noGrp="1"/>
          </p:cNvSpPr>
          <p:nvPr>
            <p:ph type="body" idx="1"/>
          </p:nvPr>
        </p:nvSpPr>
        <p:spPr>
          <a:xfrm>
            <a:off x="215516" y="1196752"/>
            <a:ext cx="8712968" cy="5524724"/>
          </a:xfrm>
          <a:solidFill>
            <a:schemeClr val="bg1"/>
          </a:solidFill>
        </p:spPr>
        <p:txBody>
          <a:bodyPr/>
          <a:lstStyle/>
          <a:p>
            <a:pPr marL="0" indent="0">
              <a:spcBef>
                <a:spcPts val="1800"/>
              </a:spcBef>
              <a:buNone/>
            </a:pPr>
            <a:r>
              <a:rPr lang="is-IS" sz="1400" dirty="0" smtClean="0"/>
              <a:t>Gögn eru alls staðar og þau nánast springa út á ógnarhraða – við búum svo sannarlega í gagnaheimi</a:t>
            </a:r>
          </a:p>
          <a:p>
            <a:pPr>
              <a:spcBef>
                <a:spcPts val="1800"/>
              </a:spcBef>
            </a:pPr>
            <a:r>
              <a:rPr lang="is-IS" sz="1400" dirty="0" smtClean="0"/>
              <a:t>Gagnagnótt – gríðargögn – ( e. „</a:t>
            </a:r>
            <a:r>
              <a:rPr lang="is-IS" sz="1400" dirty="0" err="1" smtClean="0"/>
              <a:t>big</a:t>
            </a:r>
            <a:r>
              <a:rPr lang="is-IS" sz="1400" dirty="0" smtClean="0"/>
              <a:t> </a:t>
            </a:r>
            <a:r>
              <a:rPr lang="is-IS" sz="1400" dirty="0" err="1" smtClean="0"/>
              <a:t>data</a:t>
            </a:r>
            <a:r>
              <a:rPr lang="is-IS" sz="1400" dirty="0" smtClean="0"/>
              <a:t>“)</a:t>
            </a:r>
          </a:p>
          <a:p>
            <a:pPr lvl="1">
              <a:spcBef>
                <a:spcPts val="1800"/>
              </a:spcBef>
            </a:pPr>
            <a:r>
              <a:rPr lang="is-IS" sz="1200" dirty="0" smtClean="0"/>
              <a:t>Á öllum sviðum, en við þekkjum félagsmiðlana, gögn um okkur allt í kring; sbr. heilsuupplýsingar, akstursupplýsingar, markmiðssetning (markáætlanir</a:t>
            </a:r>
            <a:r>
              <a:rPr lang="is-IS" sz="1200" dirty="0" smtClean="0"/>
              <a:t>).</a:t>
            </a:r>
            <a:endParaRPr lang="is-IS" sz="1200" dirty="0" smtClean="0"/>
          </a:p>
          <a:p>
            <a:pPr>
              <a:spcBef>
                <a:spcPts val="1800"/>
              </a:spcBef>
            </a:pPr>
            <a:r>
              <a:rPr lang="is-IS" sz="1400" dirty="0" smtClean="0"/>
              <a:t>Upplýsingar og gögn í menntageiranum</a:t>
            </a:r>
          </a:p>
          <a:p>
            <a:pPr lvl="1">
              <a:spcBef>
                <a:spcPts val="1800"/>
              </a:spcBef>
            </a:pPr>
            <a:r>
              <a:rPr lang="is-IS" sz="1200" dirty="0" smtClean="0"/>
              <a:t>Áhersla á upplýsingar, </a:t>
            </a:r>
            <a:r>
              <a:rPr lang="is-IS" sz="1200" dirty="0" smtClean="0"/>
              <a:t>gögn, </a:t>
            </a:r>
            <a:r>
              <a:rPr lang="is-IS" sz="1200" dirty="0" smtClean="0"/>
              <a:t>í umræðu um þróun menntakerfa – en einnig í menntastarfi – fjölþætt gögn og greiningar á öllum </a:t>
            </a:r>
            <a:r>
              <a:rPr lang="is-IS" sz="1200" dirty="0" smtClean="0"/>
              <a:t>sviðum, </a:t>
            </a:r>
            <a:r>
              <a:rPr lang="is-IS" sz="1200" dirty="0" smtClean="0"/>
              <a:t>auk stöðugrar söfnunar, svo sem í umsjón Skólapúlsins, </a:t>
            </a:r>
            <a:r>
              <a:rPr lang="is-IS" sz="1200" dirty="0" err="1" smtClean="0"/>
              <a:t>Mentors</a:t>
            </a:r>
            <a:r>
              <a:rPr lang="is-IS" sz="1200" dirty="0" smtClean="0"/>
              <a:t>, </a:t>
            </a:r>
            <a:r>
              <a:rPr lang="is-IS" sz="1200" dirty="0" smtClean="0"/>
              <a:t>Rannsóknar- og greiningar, Menntamálstofnunar</a:t>
            </a:r>
            <a:r>
              <a:rPr lang="is-IS" sz="1200" dirty="0" smtClean="0"/>
              <a:t>, Hagstofu, ráðuneytis  … auk vitanlega gagna úr könnunum </a:t>
            </a:r>
            <a:r>
              <a:rPr lang="is-IS" sz="1200" dirty="0" smtClean="0"/>
              <a:t>skóla</a:t>
            </a:r>
            <a:r>
              <a:rPr lang="is-IS" sz="1200" dirty="0" smtClean="0"/>
              <a:t>, </a:t>
            </a:r>
            <a:r>
              <a:rPr lang="is-IS" sz="1200" dirty="0" smtClean="0"/>
              <a:t>frístundaheimila eða félagsmiðstöðva </a:t>
            </a:r>
            <a:r>
              <a:rPr lang="is-IS" sz="1200" dirty="0" smtClean="0"/>
              <a:t>eða annarra aðila, sem er sífellt auðveldara að safna – og þar við </a:t>
            </a:r>
            <a:r>
              <a:rPr lang="is-IS" sz="1200" dirty="0" err="1" smtClean="0"/>
              <a:t>bætast</a:t>
            </a:r>
            <a:r>
              <a:rPr lang="is-IS" sz="1200" dirty="0" smtClean="0"/>
              <a:t> fjölþjóðleg gögn svo sem </a:t>
            </a:r>
            <a:r>
              <a:rPr lang="is-IS" sz="1200" dirty="0" smtClean="0"/>
              <a:t>PISA, </a:t>
            </a:r>
            <a:r>
              <a:rPr lang="is-IS" sz="1200" dirty="0" smtClean="0"/>
              <a:t>ESP­AD </a:t>
            </a:r>
            <a:r>
              <a:rPr lang="is-IS" sz="1200" dirty="0"/>
              <a:t>og </a:t>
            </a:r>
            <a:r>
              <a:rPr lang="is-IS" sz="1200" dirty="0" smtClean="0"/>
              <a:t>HBSC</a:t>
            </a:r>
            <a:r>
              <a:rPr lang="is-IS" sz="1200" dirty="0" smtClean="0"/>
              <a:t>. </a:t>
            </a:r>
            <a:endParaRPr lang="is-IS" sz="1200" dirty="0" smtClean="0"/>
          </a:p>
          <a:p>
            <a:pPr lvl="1">
              <a:spcBef>
                <a:spcPts val="1800"/>
              </a:spcBef>
            </a:pPr>
            <a:r>
              <a:rPr lang="is-IS" sz="1200" dirty="0" smtClean="0"/>
              <a:t>Jafnframt eru þar tveir sterkir meiðar – </a:t>
            </a:r>
            <a:r>
              <a:rPr lang="is-IS" sz="1200" u="sng" dirty="0" smtClean="0"/>
              <a:t>námsmat</a:t>
            </a:r>
            <a:r>
              <a:rPr lang="is-IS" sz="1200" dirty="0" smtClean="0"/>
              <a:t> (próf) og </a:t>
            </a:r>
            <a:r>
              <a:rPr lang="is-IS" sz="1200" u="sng" dirty="0" smtClean="0"/>
              <a:t>greiningar</a:t>
            </a:r>
            <a:r>
              <a:rPr lang="is-IS" sz="1200" dirty="0" smtClean="0"/>
              <a:t>. </a:t>
            </a:r>
          </a:p>
          <a:p>
            <a:pPr>
              <a:spcBef>
                <a:spcPts val="1800"/>
              </a:spcBef>
            </a:pPr>
            <a:r>
              <a:rPr lang="is-IS" sz="1400" dirty="0" smtClean="0"/>
              <a:t>Rannsóknir þrífast á gögnum – vísindi og gögn verða ekki aðskilin. </a:t>
            </a:r>
            <a:endParaRPr lang="is-IS" sz="1000" dirty="0" smtClean="0"/>
          </a:p>
          <a:p>
            <a:pPr marL="0" indent="0">
              <a:spcBef>
                <a:spcPts val="1800"/>
              </a:spcBef>
              <a:buNone/>
            </a:pPr>
            <a:r>
              <a:rPr lang="is-IS" sz="1400" dirty="0" smtClean="0"/>
              <a:t>Erfitt að ofmeta gagnsemi </a:t>
            </a:r>
            <a:r>
              <a:rPr lang="is-IS" sz="1400" dirty="0"/>
              <a:t>og gildi góðra </a:t>
            </a:r>
            <a:r>
              <a:rPr lang="is-IS" sz="1400" dirty="0" smtClean="0"/>
              <a:t>gagna. </a:t>
            </a:r>
            <a:r>
              <a:rPr lang="is-IS" sz="1400" dirty="0" smtClean="0"/>
              <a:t>Þar má </a:t>
            </a:r>
            <a:r>
              <a:rPr lang="is-IS" sz="1400" dirty="0" smtClean="0"/>
              <a:t>nefna þessar ástæður: </a:t>
            </a:r>
            <a:endParaRPr lang="is-IS" sz="1400" dirty="0" smtClean="0"/>
          </a:p>
          <a:p>
            <a:pPr>
              <a:spcBef>
                <a:spcPts val="600"/>
              </a:spcBef>
            </a:pPr>
            <a:r>
              <a:rPr lang="is-IS" sz="1400" dirty="0" smtClean="0"/>
              <a:t>Gagnsæi, hlutbinding (aðgerðabinding), handfesti, hlutleysi – leyfa </a:t>
            </a:r>
            <a:r>
              <a:rPr lang="is-IS" sz="1400" dirty="0" smtClean="0"/>
              <a:t>endurtekningu eða staðfestingu.</a:t>
            </a:r>
            <a:endParaRPr lang="is-IS" sz="1400" dirty="0" smtClean="0"/>
          </a:p>
          <a:p>
            <a:pPr>
              <a:spcBef>
                <a:spcPts val="600"/>
              </a:spcBef>
            </a:pPr>
            <a:r>
              <a:rPr lang="is-IS" sz="1400" dirty="0" smtClean="0"/>
              <a:t>Geta sýnt samanburð, þróun, mynstur, - sýna heildarmynd – líka smæstu atriði sem erfitt er að </a:t>
            </a:r>
            <a:r>
              <a:rPr lang="is-IS" sz="1400" dirty="0" smtClean="0"/>
              <a:t>greina. Þau sýna styrkleika og brotalamir, m.a. tengt uppeldis- og menntamálum. </a:t>
            </a:r>
            <a:endParaRPr lang="is-IS" sz="1400" dirty="0" smtClean="0"/>
          </a:p>
          <a:p>
            <a:pPr>
              <a:spcBef>
                <a:spcPts val="600"/>
              </a:spcBef>
            </a:pPr>
            <a:r>
              <a:rPr lang="is-IS" sz="1400" dirty="0" smtClean="0"/>
              <a:t>Bjóða </a:t>
            </a:r>
            <a:r>
              <a:rPr lang="is-IS" sz="1400" dirty="0" smtClean="0"/>
              <a:t>oft upp </a:t>
            </a:r>
            <a:r>
              <a:rPr lang="is-IS" sz="1400" dirty="0" smtClean="0"/>
              <a:t>á fjölþættar, þróaðar </a:t>
            </a:r>
            <a:r>
              <a:rPr lang="is-IS" sz="1400" dirty="0" err="1" smtClean="0"/>
              <a:t>tölfræðilegar</a:t>
            </a:r>
            <a:r>
              <a:rPr lang="is-IS" sz="1400" dirty="0" smtClean="0"/>
              <a:t> aðferðir sem leyfa fágaða og djúpa </a:t>
            </a:r>
            <a:r>
              <a:rPr lang="is-IS" sz="1400" dirty="0" smtClean="0"/>
              <a:t>greiningu.</a:t>
            </a:r>
            <a:endParaRPr lang="is-IS" sz="1400" dirty="0"/>
          </a:p>
        </p:txBody>
      </p:sp>
    </p:spTree>
    <p:extLst>
      <p:ext uri="{BB962C8B-B14F-4D97-AF65-F5344CB8AC3E}">
        <p14:creationId xmlns:p14="http://schemas.microsoft.com/office/powerpoint/2010/main" val="2483325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8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8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44624"/>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2400" dirty="0" smtClean="0"/>
              <a:t>Umhugsunarefni og annmarkar</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6</a:t>
            </a:fld>
            <a:endParaRPr lang="en-US" dirty="0"/>
          </a:p>
        </p:txBody>
      </p:sp>
      <p:sp>
        <p:nvSpPr>
          <p:cNvPr id="6" name="Rectangle 3"/>
          <p:cNvSpPr txBox="1">
            <a:spLocks/>
          </p:cNvSpPr>
          <p:nvPr/>
        </p:nvSpPr>
        <p:spPr bwMode="auto">
          <a:xfrm>
            <a:off x="0" y="1556792"/>
            <a:ext cx="8892480" cy="5164684"/>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None/>
            </a:pPr>
            <a:r>
              <a:rPr lang="is-IS" sz="2000" kern="0" dirty="0" smtClean="0"/>
              <a:t>Fagfólk verður þekkja vel umræðu um gögn og þau álitamál sem þar eru uppi</a:t>
            </a:r>
          </a:p>
          <a:p>
            <a:pPr lvl="1">
              <a:spcBef>
                <a:spcPts val="1800"/>
              </a:spcBef>
            </a:pPr>
            <a:r>
              <a:rPr lang="is-IS" sz="1400" b="1" u="sng" kern="0" dirty="0" smtClean="0"/>
              <a:t>Hugsmíðaréttmæti</a:t>
            </a:r>
            <a:r>
              <a:rPr lang="is-IS" sz="1400" kern="0" dirty="0" smtClean="0"/>
              <a:t>. Líklega tæknilega annmarka gagna, en þar skiptir einn mestu máli, en hann leiðir fólk oftast hjá sér. Það er </a:t>
            </a:r>
            <a:r>
              <a:rPr lang="is-IS" sz="1400" b="1" kern="0" dirty="0" smtClean="0"/>
              <a:t>hugsmíðaréttmæti</a:t>
            </a:r>
            <a:r>
              <a:rPr lang="is-IS" sz="1400" kern="0" dirty="0" smtClean="0"/>
              <a:t> (e. </a:t>
            </a:r>
            <a:r>
              <a:rPr lang="is-IS" sz="1400" kern="0" dirty="0" err="1" smtClean="0"/>
              <a:t>construct</a:t>
            </a:r>
            <a:r>
              <a:rPr lang="is-IS" sz="1400" kern="0" dirty="0" smtClean="0"/>
              <a:t> </a:t>
            </a:r>
            <a:r>
              <a:rPr lang="is-IS" sz="1400" kern="0" dirty="0" err="1" smtClean="0"/>
              <a:t>validity</a:t>
            </a:r>
            <a:r>
              <a:rPr lang="is-IS" sz="1400" kern="0" dirty="0" smtClean="0"/>
              <a:t>) mælikvarðans, sem snýst um að hann mæli það sem er talið réttlæta að hann er notaður. Þetta er ekki oft rætt, nema í besta falli rétt vikið að því.  Margvíslegt annað réttmæti skiptir einnig máli, ekki síst inntaksréttmæti, og síðan bæði innra og ytra réttmæti og jafnvel áhrifaréttmæti, en ekkert af þessu er eins afdrifaríkt og hugsmíðaréttmætið, en það er sjaldnast rætt. Hér geri ég ekkert með spurningu um áreiðanleika – nema geri ráð fyrir því að einungis sé um að ræða það sem almennt mætti kalla „góð“ gögn að þessu leyti og áreiðanleiki því ekki vandamál. </a:t>
            </a:r>
          </a:p>
          <a:p>
            <a:pPr lvl="1">
              <a:spcBef>
                <a:spcPts val="1800"/>
              </a:spcBef>
            </a:pPr>
            <a:r>
              <a:rPr lang="is-IS" sz="1400" b="1" u="sng" kern="0" dirty="0" smtClean="0"/>
              <a:t>Aðdráttarafl gagna. </a:t>
            </a:r>
            <a:r>
              <a:rPr lang="is-IS" sz="1400" kern="0" dirty="0" smtClean="0"/>
              <a:t>Það skiptir miklu að gera sér grein fyrir hve </a:t>
            </a:r>
            <a:r>
              <a:rPr lang="is-IS" sz="1400" kern="0" dirty="0" smtClean="0"/>
              <a:t>umræða um gögn er bæði aðlaðandi </a:t>
            </a:r>
            <a:r>
              <a:rPr lang="is-IS" sz="1400" kern="0" dirty="0" smtClean="0"/>
              <a:t>og </a:t>
            </a:r>
            <a:r>
              <a:rPr lang="is-IS" sz="1400" kern="0" dirty="0" smtClean="0"/>
              <a:t>grípandi. </a:t>
            </a:r>
            <a:r>
              <a:rPr lang="is-IS" sz="1400" kern="0" dirty="0" smtClean="0"/>
              <a:t>Stundum auðvitað réttilega. Hún er oft svo fljót að ryðja öllu öðru frá. (</a:t>
            </a:r>
            <a:r>
              <a:rPr lang="is-IS" sz="1400" dirty="0" smtClean="0"/>
              <a:t>Í </a:t>
            </a:r>
            <a:r>
              <a:rPr lang="is-IS" sz="1400" dirty="0"/>
              <a:t>umræðu um próf, mat og mælingar er miklum gögnum safnað og áhersla lögð á leiðsagnarmat – mat vegna náms, eða kennslu eða leiðsagnar. </a:t>
            </a:r>
            <a:r>
              <a:rPr lang="is-IS" sz="1400" dirty="0" smtClean="0"/>
              <a:t>Það </a:t>
            </a:r>
            <a:r>
              <a:rPr lang="is-IS" sz="1400" dirty="0"/>
              <a:t>er athyglisvert hve umræðan snýst oft um </a:t>
            </a:r>
            <a:r>
              <a:rPr lang="is-IS" sz="1400" b="1" dirty="0"/>
              <a:t>matið</a:t>
            </a:r>
            <a:r>
              <a:rPr lang="is-IS" sz="1400" dirty="0"/>
              <a:t> frekar en </a:t>
            </a:r>
            <a:r>
              <a:rPr lang="is-IS" sz="1400" b="1" dirty="0"/>
              <a:t>leiðsögnina</a:t>
            </a:r>
            <a:r>
              <a:rPr lang="is-IS" sz="1400" dirty="0"/>
              <a:t> – sem er </a:t>
            </a:r>
            <a:r>
              <a:rPr lang="is-IS" sz="1400" dirty="0" smtClean="0"/>
              <a:t>þó vitanlega </a:t>
            </a:r>
            <a:r>
              <a:rPr lang="is-IS" sz="1400" dirty="0"/>
              <a:t>aðalatriði málsins</a:t>
            </a:r>
            <a:r>
              <a:rPr lang="is-IS" sz="1400" dirty="0" smtClean="0"/>
              <a:t>.)</a:t>
            </a:r>
            <a:endParaRPr lang="is-IS" sz="1400" kern="0" dirty="0" smtClean="0"/>
          </a:p>
          <a:p>
            <a:pPr lvl="1">
              <a:spcBef>
                <a:spcPts val="1800"/>
              </a:spcBef>
            </a:pPr>
            <a:r>
              <a:rPr lang="is-IS" sz="1400" b="1" u="sng" kern="0" dirty="0" smtClean="0"/>
              <a:t>Hagsmunir.</a:t>
            </a:r>
            <a:r>
              <a:rPr lang="is-IS" sz="1400" kern="0" dirty="0" smtClean="0"/>
              <a:t> Það skiptir líka miklu máli að skilja hve sterkir </a:t>
            </a:r>
            <a:r>
              <a:rPr lang="is-IS" sz="1400" kern="0" dirty="0" smtClean="0"/>
              <a:t>menningarlegir, uppeldislegir og starfstengdir hagsmunir </a:t>
            </a:r>
            <a:r>
              <a:rPr lang="is-IS" sz="1400" kern="0" dirty="0" smtClean="0"/>
              <a:t>okkar eru, sem hrærumst – eða höfum hrærst - í </a:t>
            </a:r>
            <a:r>
              <a:rPr lang="is-IS" sz="1400" kern="0" dirty="0" err="1" smtClean="0"/>
              <a:t>gagnasýrðu</a:t>
            </a:r>
            <a:r>
              <a:rPr lang="is-IS" sz="1400" kern="0" dirty="0" smtClean="0"/>
              <a:t> umhverfi. Jafnframt hve miklir fjárhagslegir og faglegir hagsmunir okkar eru </a:t>
            </a:r>
            <a:r>
              <a:rPr lang="is-IS" sz="1400" kern="0" dirty="0" smtClean="0"/>
              <a:t>í  húfi</a:t>
            </a:r>
            <a:r>
              <a:rPr lang="is-IS" sz="1400" kern="0" dirty="0" smtClean="0"/>
              <a:t>, að gagnaáherslan haldi sínum sessi. Við gefum hana ekki svo auðveldlega eftir. </a:t>
            </a:r>
          </a:p>
        </p:txBody>
      </p:sp>
    </p:spTree>
    <p:extLst>
      <p:ext uri="{BB962C8B-B14F-4D97-AF65-F5344CB8AC3E}">
        <p14:creationId xmlns:p14="http://schemas.microsoft.com/office/powerpoint/2010/main" val="89660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844646"/>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2000" dirty="0" smtClean="0"/>
              <a:t>Vægið milli gagna  og forgangsröðunar lykilþátta og áherslna –</a:t>
            </a:r>
            <a:br>
              <a:rPr lang="is-IS" sz="2000" dirty="0" smtClean="0"/>
            </a:br>
            <a:r>
              <a:rPr lang="is-IS" sz="2000" dirty="0"/>
              <a:t>	</a:t>
            </a:r>
            <a:r>
              <a:rPr lang="is-IS" sz="2000" dirty="0" smtClean="0"/>
              <a:t>											 í hverju felst fagmennskan?</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7</a:t>
            </a:fld>
            <a:endParaRPr lang="en-US" dirty="0"/>
          </a:p>
        </p:txBody>
      </p:sp>
      <p:pic>
        <p:nvPicPr>
          <p:cNvPr id="3" name="Picture 2"/>
          <p:cNvPicPr>
            <a:picLocks noChangeAspect="1"/>
          </p:cNvPicPr>
          <p:nvPr/>
        </p:nvPicPr>
        <p:blipFill>
          <a:blip r:embed="rId2"/>
          <a:stretch>
            <a:fillRect/>
          </a:stretch>
        </p:blipFill>
        <p:spPr>
          <a:xfrm>
            <a:off x="112954" y="821642"/>
            <a:ext cx="3025140" cy="2084070"/>
          </a:xfrm>
          <a:prstGeom prst="rect">
            <a:avLst/>
          </a:prstGeom>
        </p:spPr>
      </p:pic>
      <p:sp>
        <p:nvSpPr>
          <p:cNvPr id="6" name="Rectangle 5"/>
          <p:cNvSpPr/>
          <p:nvPr/>
        </p:nvSpPr>
        <p:spPr>
          <a:xfrm>
            <a:off x="112954" y="3091865"/>
            <a:ext cx="3158665" cy="1548270"/>
          </a:xfrm>
          <a:prstGeom prst="rect">
            <a:avLst/>
          </a:prstGeom>
          <a:solidFill>
            <a:schemeClr val="bg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800"/>
              </a:spcBef>
            </a:pPr>
            <a:r>
              <a:rPr lang="is-IS" sz="1000" dirty="0">
                <a:solidFill>
                  <a:schemeClr val="tx1"/>
                </a:solidFill>
              </a:rPr>
              <a:t>2. gr. </a:t>
            </a:r>
            <a:r>
              <a:rPr lang="is-IS" sz="1000" b="1" dirty="0" smtClean="0">
                <a:solidFill>
                  <a:schemeClr val="tx1"/>
                </a:solidFill>
              </a:rPr>
              <a:t>Grunnskóli</a:t>
            </a:r>
            <a:r>
              <a:rPr lang="is-IS" sz="1000" dirty="0" smtClean="0">
                <a:solidFill>
                  <a:schemeClr val="tx1"/>
                </a:solidFill>
              </a:rPr>
              <a:t> </a:t>
            </a:r>
            <a:r>
              <a:rPr lang="is-IS" sz="1000" dirty="0">
                <a:solidFill>
                  <a:schemeClr val="tx1"/>
                </a:solidFill>
              </a:rPr>
              <a:t>skal stuðla að víðsýni hjá nemendum og efla færni þeirra í íslensku máli, skilning þeirra á íslensku samfélagi, sögu þess og sérkennum, högum fólks og á skyldum einstaklingsins við samfélagið, umhverfið og umheiminn. Nemendum skal veitt tækifæri til að nýta sköpunarkraft sinn og að afla sér þekkingar og leikni í stöðugri viðleitni til menntunar og þroska. Skólastarfið skal leggja grundvöll að frumkvæði og sjálfstæðri hugsun nemenda og þjálfa hæfni þeirra til samstarfs við aðra</a:t>
            </a:r>
            <a:r>
              <a:rPr lang="is-IS" sz="1000" dirty="0" smtClean="0">
                <a:solidFill>
                  <a:schemeClr val="tx1"/>
                </a:solidFill>
              </a:rPr>
              <a:t>.</a:t>
            </a:r>
            <a:endParaRPr lang="is-IS" sz="1000" dirty="0">
              <a:solidFill>
                <a:schemeClr val="tx1"/>
              </a:solidFill>
            </a:endParaRPr>
          </a:p>
        </p:txBody>
      </p:sp>
      <p:sp>
        <p:nvSpPr>
          <p:cNvPr id="7" name="Rectangle 6"/>
          <p:cNvSpPr/>
          <p:nvPr/>
        </p:nvSpPr>
        <p:spPr>
          <a:xfrm>
            <a:off x="3453597" y="2610910"/>
            <a:ext cx="5654906" cy="1440160"/>
          </a:xfrm>
          <a:prstGeom prst="rect">
            <a:avLst/>
          </a:prstGeom>
          <a:solidFill>
            <a:schemeClr val="bg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is-IS" sz="1000" dirty="0" smtClean="0">
                <a:solidFill>
                  <a:schemeClr val="tx1"/>
                </a:solidFill>
              </a:rPr>
              <a:t>24. gr. Í </a:t>
            </a:r>
            <a:r>
              <a:rPr lang="is-IS" sz="1000" dirty="0">
                <a:solidFill>
                  <a:schemeClr val="tx1"/>
                </a:solidFill>
              </a:rPr>
              <a:t>aðalnámskrá skal m.a. leggja áherslu á</a:t>
            </a:r>
            <a:r>
              <a:rPr lang="is-IS" sz="1000" dirty="0" smtClean="0">
                <a:solidFill>
                  <a:schemeClr val="tx1"/>
                </a:solidFill>
              </a:rPr>
              <a:t>:   ….</a:t>
            </a:r>
            <a:endParaRPr lang="is-IS" sz="1000" dirty="0">
              <a:solidFill>
                <a:schemeClr val="tx1"/>
              </a:solidFill>
            </a:endParaRPr>
          </a:p>
          <a:p>
            <a:pPr>
              <a:spcBef>
                <a:spcPts val="0"/>
              </a:spcBef>
            </a:pPr>
            <a:r>
              <a:rPr lang="is-IS" sz="1000" dirty="0">
                <a:solidFill>
                  <a:schemeClr val="tx1"/>
                </a:solidFill>
              </a:rPr>
              <a:t>    d. leikræna og listræna tjáningu,</a:t>
            </a:r>
          </a:p>
          <a:p>
            <a:pPr>
              <a:spcBef>
                <a:spcPts val="0"/>
              </a:spcBef>
            </a:pPr>
            <a:r>
              <a:rPr lang="is-IS" sz="1000" dirty="0">
                <a:solidFill>
                  <a:schemeClr val="tx1"/>
                </a:solidFill>
              </a:rPr>
              <a:t>    e. hæfni nemenda til að skilja orsakasamhengi og draga rökréttar ályktanir,</a:t>
            </a:r>
          </a:p>
          <a:p>
            <a:pPr>
              <a:spcBef>
                <a:spcPts val="0"/>
              </a:spcBef>
            </a:pPr>
            <a:r>
              <a:rPr lang="is-IS" sz="1000" dirty="0">
                <a:solidFill>
                  <a:schemeClr val="tx1"/>
                </a:solidFill>
              </a:rPr>
              <a:t>    f. skilning og frjótt og skapandi starf, nýsköpun og frumkvöðlanám,</a:t>
            </a:r>
          </a:p>
          <a:p>
            <a:pPr>
              <a:spcBef>
                <a:spcPts val="0"/>
              </a:spcBef>
            </a:pPr>
            <a:r>
              <a:rPr lang="is-IS" sz="1000" dirty="0">
                <a:solidFill>
                  <a:schemeClr val="tx1"/>
                </a:solidFill>
              </a:rPr>
              <a:t>    g. jafnvægi milli bóklegs og verklegs náms,</a:t>
            </a:r>
          </a:p>
          <a:p>
            <a:pPr>
              <a:spcBef>
                <a:spcPts val="0"/>
              </a:spcBef>
            </a:pPr>
            <a:r>
              <a:rPr lang="is-IS" sz="1000" dirty="0">
                <a:solidFill>
                  <a:schemeClr val="tx1"/>
                </a:solidFill>
              </a:rPr>
              <a:t>    h. leik barna sem náms- og þroskaleið,</a:t>
            </a:r>
          </a:p>
          <a:p>
            <a:pPr>
              <a:spcBef>
                <a:spcPts val="0"/>
              </a:spcBef>
            </a:pPr>
            <a:r>
              <a:rPr lang="is-IS" sz="1000" dirty="0">
                <a:solidFill>
                  <a:schemeClr val="tx1"/>
                </a:solidFill>
              </a:rPr>
              <a:t>    i. nám sem nýtist nemendum í daglegu lífi og við frekara nám og starf,</a:t>
            </a:r>
          </a:p>
          <a:p>
            <a:pPr>
              <a:spcBef>
                <a:spcPts val="0"/>
              </a:spcBef>
            </a:pPr>
            <a:r>
              <a:rPr lang="is-IS" sz="1000" dirty="0">
                <a:solidFill>
                  <a:schemeClr val="tx1"/>
                </a:solidFill>
              </a:rPr>
              <a:t>    j. undirbúning beggja kynja jafnt undir virka þátttöku í samfélaginu, fjölskyldulífi og atvinnulífi</a:t>
            </a:r>
            <a:r>
              <a:rPr lang="is-IS" sz="1000" dirty="0" smtClean="0">
                <a:solidFill>
                  <a:schemeClr val="tx1"/>
                </a:solidFill>
              </a:rPr>
              <a:t>, ……</a:t>
            </a:r>
            <a:endParaRPr lang="is-IS" sz="1000" dirty="0">
              <a:solidFill>
                <a:schemeClr val="tx1"/>
              </a:solidFill>
            </a:endParaRPr>
          </a:p>
        </p:txBody>
      </p:sp>
      <p:sp>
        <p:nvSpPr>
          <p:cNvPr id="8" name="Rectangle 7"/>
          <p:cNvSpPr/>
          <p:nvPr/>
        </p:nvSpPr>
        <p:spPr>
          <a:xfrm>
            <a:off x="3453598" y="4111774"/>
            <a:ext cx="5654906" cy="716965"/>
          </a:xfrm>
          <a:prstGeom prst="rect">
            <a:avLst/>
          </a:prstGeom>
          <a:solidFill>
            <a:schemeClr val="bg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is-IS" sz="1000" dirty="0" smtClean="0">
                <a:solidFill>
                  <a:schemeClr val="tx1"/>
                </a:solidFill>
              </a:rPr>
              <a:t>25. gr</a:t>
            </a:r>
            <a:r>
              <a:rPr lang="is-IS" sz="1000" dirty="0">
                <a:solidFill>
                  <a:schemeClr val="tx1"/>
                </a:solidFill>
              </a:rPr>
              <a:t>. Í aðalnámskrá skal setja ákvæði um inntak og skipulag náms í íslensku, íslensku sem öðru tungumáli eða íslensku táknmáli, stærðfræði, ensku, dönsku eða öðru Norðurlandamáli, list- og verkgreinum, náttúrugreinum, skólaíþróttum, samfélagsgreinum, jafnréttismálum, trúarbragðafræði, lífsleikni og upplýsinga- og tæknimennt.</a:t>
            </a:r>
          </a:p>
        </p:txBody>
      </p:sp>
      <p:sp>
        <p:nvSpPr>
          <p:cNvPr id="10" name="Rectangle 9"/>
          <p:cNvSpPr/>
          <p:nvPr/>
        </p:nvSpPr>
        <p:spPr>
          <a:xfrm>
            <a:off x="3453597" y="822107"/>
            <a:ext cx="5654906" cy="1691663"/>
          </a:xfrm>
          <a:prstGeom prst="rect">
            <a:avLst/>
          </a:prstGeom>
          <a:solidFill>
            <a:schemeClr val="bg1">
              <a:alpha val="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is-IS" sz="1000" dirty="0">
                <a:solidFill>
                  <a:schemeClr val="tx1"/>
                </a:solidFill>
              </a:rPr>
              <a:t>2. gr. </a:t>
            </a:r>
            <a:r>
              <a:rPr lang="is-IS" sz="1000" dirty="0" smtClean="0">
                <a:solidFill>
                  <a:schemeClr val="tx1"/>
                </a:solidFill>
              </a:rPr>
              <a:t>Markmið.  Meginmarkmið </a:t>
            </a:r>
            <a:r>
              <a:rPr lang="is-IS" sz="1000" dirty="0">
                <a:solidFill>
                  <a:schemeClr val="tx1"/>
                </a:solidFill>
              </a:rPr>
              <a:t>uppeldis og kennslu í </a:t>
            </a:r>
            <a:r>
              <a:rPr lang="is-IS" sz="1000" b="1" dirty="0">
                <a:solidFill>
                  <a:schemeClr val="tx1"/>
                </a:solidFill>
              </a:rPr>
              <a:t>leikskóla</a:t>
            </a:r>
            <a:r>
              <a:rPr lang="is-IS" sz="1000" dirty="0">
                <a:solidFill>
                  <a:schemeClr val="tx1"/>
                </a:solidFill>
              </a:rPr>
              <a:t> skulu vera:</a:t>
            </a:r>
          </a:p>
          <a:p>
            <a:pPr>
              <a:spcBef>
                <a:spcPts val="0"/>
              </a:spcBef>
            </a:pPr>
            <a:r>
              <a:rPr lang="is-IS" sz="1000" dirty="0">
                <a:solidFill>
                  <a:schemeClr val="tx1"/>
                </a:solidFill>
              </a:rPr>
              <a:t>    a. að fylgjast með og efla alhliða þroska barna í náinni samvinnu við foreldra,</a:t>
            </a:r>
          </a:p>
          <a:p>
            <a:pPr>
              <a:spcBef>
                <a:spcPts val="0"/>
              </a:spcBef>
            </a:pPr>
            <a:r>
              <a:rPr lang="is-IS" sz="1000" dirty="0">
                <a:solidFill>
                  <a:schemeClr val="tx1"/>
                </a:solidFill>
              </a:rPr>
              <a:t>    b. að veita skipulega málörvun og stuðla að eðlilegri færni í íslensku,</a:t>
            </a:r>
          </a:p>
          <a:p>
            <a:pPr>
              <a:spcBef>
                <a:spcPts val="0"/>
              </a:spcBef>
            </a:pPr>
            <a:r>
              <a:rPr lang="is-IS" sz="1000" dirty="0">
                <a:solidFill>
                  <a:schemeClr val="tx1"/>
                </a:solidFill>
              </a:rPr>
              <a:t>    c. að hlúa að börnum andlega, vitsmunalega og líkamlega í samræmi við þarfir hvers og eins svo að börnin fái notið bernsku sinnar,</a:t>
            </a:r>
          </a:p>
          <a:p>
            <a:pPr>
              <a:spcBef>
                <a:spcPts val="0"/>
              </a:spcBef>
            </a:pPr>
            <a:r>
              <a:rPr lang="is-IS" sz="1000" dirty="0">
                <a:solidFill>
                  <a:schemeClr val="tx1"/>
                </a:solidFill>
              </a:rPr>
              <a:t>    d. að stuðla að víðsýni barna og efla siðferðisvitund þeirra,</a:t>
            </a:r>
          </a:p>
          <a:p>
            <a:pPr>
              <a:spcBef>
                <a:spcPts val="0"/>
              </a:spcBef>
            </a:pPr>
            <a:r>
              <a:rPr lang="is-IS" sz="1000" dirty="0">
                <a:solidFill>
                  <a:schemeClr val="tx1"/>
                </a:solidFill>
              </a:rPr>
              <a:t>    e. að leggja grundvöll að því að börn verði sjálfstæðir, virkir og ábyrgir þátttakendur í lýðræðisþjóðfélagi sem er í </a:t>
            </a:r>
            <a:r>
              <a:rPr lang="is-IS" sz="1000" dirty="0" err="1">
                <a:solidFill>
                  <a:schemeClr val="tx1"/>
                </a:solidFill>
              </a:rPr>
              <a:t>örri</a:t>
            </a:r>
            <a:r>
              <a:rPr lang="is-IS" sz="1000" dirty="0">
                <a:solidFill>
                  <a:schemeClr val="tx1"/>
                </a:solidFill>
              </a:rPr>
              <a:t> og sífelldri þróun,</a:t>
            </a:r>
          </a:p>
          <a:p>
            <a:pPr>
              <a:spcBef>
                <a:spcPts val="0"/>
              </a:spcBef>
            </a:pPr>
            <a:r>
              <a:rPr lang="is-IS" sz="1000" dirty="0">
                <a:solidFill>
                  <a:schemeClr val="tx1"/>
                </a:solidFill>
              </a:rPr>
              <a:t>    f. að rækta hæfileika barna til tjáningar og sköpunar í þeim tilgangi m.a. að styrkja sjálfsmynd þeirra, heilbrigðisvitund, öryggi og hæfni til mannlegra samskipta.</a:t>
            </a:r>
          </a:p>
        </p:txBody>
      </p:sp>
      <p:sp>
        <p:nvSpPr>
          <p:cNvPr id="12" name="Rectangle 11"/>
          <p:cNvSpPr/>
          <p:nvPr/>
        </p:nvSpPr>
        <p:spPr>
          <a:xfrm>
            <a:off x="4572000" y="5098087"/>
            <a:ext cx="4464496" cy="1623389"/>
          </a:xfrm>
          <a:prstGeom prst="rect">
            <a:avLst/>
          </a:prstGeom>
          <a:solidFill>
            <a:schemeClr val="bg1"/>
          </a:solidFill>
          <a:ln w="349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is-IS" sz="1100" dirty="0" smtClean="0">
                <a:solidFill>
                  <a:schemeClr val="tx1"/>
                </a:solidFill>
              </a:rPr>
              <a:t>Látum draumana </a:t>
            </a:r>
            <a:r>
              <a:rPr lang="is-IS" sz="1100" dirty="0" err="1" smtClean="0">
                <a:solidFill>
                  <a:schemeClr val="tx1"/>
                </a:solidFill>
              </a:rPr>
              <a:t>rætast</a:t>
            </a:r>
            <a:r>
              <a:rPr lang="is-IS" sz="1100" dirty="0">
                <a:solidFill>
                  <a:schemeClr val="tx1"/>
                </a:solidFill>
              </a:rPr>
              <a:t>: </a:t>
            </a:r>
            <a:r>
              <a:rPr lang="is-IS" sz="1100" dirty="0" smtClean="0">
                <a:solidFill>
                  <a:schemeClr val="tx1"/>
                </a:solidFill>
              </a:rPr>
              <a:t> … menntun </a:t>
            </a:r>
            <a:r>
              <a:rPr lang="is-IS" sz="1100" dirty="0">
                <a:solidFill>
                  <a:schemeClr val="tx1"/>
                </a:solidFill>
              </a:rPr>
              <a:t>barns </a:t>
            </a:r>
            <a:r>
              <a:rPr lang="is-IS" sz="1100" dirty="0" smtClean="0">
                <a:solidFill>
                  <a:schemeClr val="tx1"/>
                </a:solidFill>
              </a:rPr>
              <a:t>skuli beinast </a:t>
            </a:r>
            <a:r>
              <a:rPr lang="is-IS" sz="1100" dirty="0">
                <a:solidFill>
                  <a:schemeClr val="tx1"/>
                </a:solidFill>
              </a:rPr>
              <a:t>að því að rækta persónuleika, hæfileika </a:t>
            </a:r>
            <a:r>
              <a:rPr lang="is-IS" sz="1100" dirty="0" smtClean="0">
                <a:solidFill>
                  <a:schemeClr val="tx1"/>
                </a:solidFill>
              </a:rPr>
              <a:t>og andlega </a:t>
            </a:r>
            <a:r>
              <a:rPr lang="is-IS" sz="1100" dirty="0">
                <a:solidFill>
                  <a:schemeClr val="tx1"/>
                </a:solidFill>
              </a:rPr>
              <a:t>og líkamlega getu þess. Tilgangurinn er að </a:t>
            </a:r>
            <a:r>
              <a:rPr lang="is-IS" sz="1100" dirty="0" smtClean="0">
                <a:solidFill>
                  <a:schemeClr val="tx1"/>
                </a:solidFill>
              </a:rPr>
              <a:t>búa börn </a:t>
            </a:r>
            <a:r>
              <a:rPr lang="is-IS" sz="1100" dirty="0">
                <a:solidFill>
                  <a:schemeClr val="tx1"/>
                </a:solidFill>
              </a:rPr>
              <a:t>undir að lifa ábyrgu lífi í frjálsu samfélagi í </a:t>
            </a:r>
            <a:r>
              <a:rPr lang="is-IS" sz="1100" dirty="0" smtClean="0">
                <a:solidFill>
                  <a:schemeClr val="tx1"/>
                </a:solidFill>
              </a:rPr>
              <a:t>anda skilnings, friðar</a:t>
            </a:r>
            <a:r>
              <a:rPr lang="is-IS" sz="1100" dirty="0">
                <a:solidFill>
                  <a:schemeClr val="tx1"/>
                </a:solidFill>
              </a:rPr>
              <a:t>, gagnkvæmrar virðingar, </a:t>
            </a:r>
            <a:r>
              <a:rPr lang="is-IS" sz="1100" dirty="0" smtClean="0">
                <a:solidFill>
                  <a:schemeClr val="tx1"/>
                </a:solidFill>
              </a:rPr>
              <a:t>mannréttinda og </a:t>
            </a:r>
            <a:r>
              <a:rPr lang="is-IS" sz="1100" dirty="0">
                <a:solidFill>
                  <a:schemeClr val="tx1"/>
                </a:solidFill>
              </a:rPr>
              <a:t>vinsemdar</a:t>
            </a:r>
            <a:r>
              <a:rPr lang="is-IS" sz="1100" dirty="0" smtClean="0">
                <a:solidFill>
                  <a:schemeClr val="tx1"/>
                </a:solidFill>
              </a:rPr>
              <a:t>.</a:t>
            </a:r>
          </a:p>
          <a:p>
            <a:pPr>
              <a:spcBef>
                <a:spcPts val="0"/>
              </a:spcBef>
            </a:pPr>
            <a:r>
              <a:rPr lang="is-IS" sz="1100" dirty="0" smtClean="0">
                <a:solidFill>
                  <a:schemeClr val="tx1"/>
                </a:solidFill>
              </a:rPr>
              <a:t>… Þar </a:t>
            </a:r>
            <a:r>
              <a:rPr lang="is-IS" sz="1100" dirty="0">
                <a:solidFill>
                  <a:schemeClr val="tx1"/>
                </a:solidFill>
              </a:rPr>
              <a:t>eru virkni barna og lýðræðisleg þátttaka í leik </a:t>
            </a:r>
            <a:r>
              <a:rPr lang="is-IS" sz="1100" dirty="0" smtClean="0">
                <a:solidFill>
                  <a:schemeClr val="tx1"/>
                </a:solidFill>
              </a:rPr>
              <a:t>og starfi </a:t>
            </a:r>
            <a:r>
              <a:rPr lang="is-IS" sz="1100" dirty="0">
                <a:solidFill>
                  <a:schemeClr val="tx1"/>
                </a:solidFill>
              </a:rPr>
              <a:t>mikilvæg leiðarljós. Veita þarf börnum </a:t>
            </a:r>
            <a:r>
              <a:rPr lang="is-IS" sz="1100" dirty="0" smtClean="0">
                <a:solidFill>
                  <a:schemeClr val="tx1"/>
                </a:solidFill>
              </a:rPr>
              <a:t>viðeigandi stuðning </a:t>
            </a:r>
            <a:r>
              <a:rPr lang="is-IS" sz="1100" dirty="0">
                <a:solidFill>
                  <a:schemeClr val="tx1"/>
                </a:solidFill>
              </a:rPr>
              <a:t>og byggja á styrkleikum þeirra og </a:t>
            </a:r>
            <a:r>
              <a:rPr lang="is-IS" sz="1100" dirty="0" smtClean="0">
                <a:solidFill>
                  <a:schemeClr val="tx1"/>
                </a:solidFill>
              </a:rPr>
              <a:t>bakgrunni svo </a:t>
            </a:r>
            <a:r>
              <a:rPr lang="is-IS" sz="1100" dirty="0">
                <a:solidFill>
                  <a:schemeClr val="tx1"/>
                </a:solidFill>
              </a:rPr>
              <a:t>að þau geti haft áhrif á nám sitt, líðan og umhverfi</a:t>
            </a:r>
            <a:r>
              <a:rPr lang="is-IS" sz="1100" dirty="0" smtClean="0">
                <a:solidFill>
                  <a:schemeClr val="tx1"/>
                </a:solidFill>
              </a:rPr>
              <a:t>.</a:t>
            </a:r>
          </a:p>
          <a:p>
            <a:pPr>
              <a:spcBef>
                <a:spcPts val="0"/>
              </a:spcBef>
            </a:pPr>
            <a:r>
              <a:rPr lang="is-IS" sz="1100" dirty="0" smtClean="0">
                <a:solidFill>
                  <a:schemeClr val="tx1"/>
                </a:solidFill>
              </a:rPr>
              <a:t>… Menntastefnan </a:t>
            </a:r>
            <a:r>
              <a:rPr lang="is-IS" sz="1100" dirty="0">
                <a:solidFill>
                  <a:schemeClr val="tx1"/>
                </a:solidFill>
              </a:rPr>
              <a:t>byggir á fimm grundvallarþáttum</a:t>
            </a:r>
            <a:r>
              <a:rPr lang="is-IS" sz="1100" dirty="0" smtClean="0">
                <a:solidFill>
                  <a:schemeClr val="tx1"/>
                </a:solidFill>
              </a:rPr>
              <a:t>: félagsfærni</a:t>
            </a:r>
            <a:r>
              <a:rPr lang="is-IS" sz="1100" dirty="0">
                <a:solidFill>
                  <a:schemeClr val="tx1"/>
                </a:solidFill>
              </a:rPr>
              <a:t>, sjálfseflingu, læsi, sköpun </a:t>
            </a:r>
            <a:r>
              <a:rPr lang="is-IS" sz="1100" dirty="0" smtClean="0">
                <a:solidFill>
                  <a:schemeClr val="tx1"/>
                </a:solidFill>
              </a:rPr>
              <a:t>og heilbrigði</a:t>
            </a:r>
            <a:r>
              <a:rPr lang="is-IS" sz="1100" dirty="0">
                <a:solidFill>
                  <a:schemeClr val="tx1"/>
                </a:solidFill>
              </a:rPr>
              <a:t>. </a:t>
            </a:r>
          </a:p>
        </p:txBody>
      </p:sp>
      <p:sp>
        <p:nvSpPr>
          <p:cNvPr id="11" name="Rectangle 10"/>
          <p:cNvSpPr/>
          <p:nvPr/>
        </p:nvSpPr>
        <p:spPr>
          <a:xfrm>
            <a:off x="100175" y="5196014"/>
            <a:ext cx="3967769" cy="1525462"/>
          </a:xfrm>
          <a:prstGeom prst="rect">
            <a:avLst/>
          </a:prstGeom>
          <a:solidFill>
            <a:schemeClr val="bg1"/>
          </a:solid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is-IS" sz="1200" dirty="0">
                <a:solidFill>
                  <a:schemeClr val="tx1"/>
                </a:solidFill>
              </a:rPr>
              <a:t>Viðmið um </a:t>
            </a:r>
            <a:r>
              <a:rPr lang="is-IS" sz="1200" dirty="0" smtClean="0">
                <a:solidFill>
                  <a:schemeClr val="tx1"/>
                </a:solidFill>
              </a:rPr>
              <a:t>gæðastarf (frístundastarf)</a:t>
            </a:r>
            <a:endParaRPr lang="is-IS" sz="1200" dirty="0">
              <a:solidFill>
                <a:schemeClr val="tx1"/>
              </a:solidFill>
            </a:endParaRPr>
          </a:p>
          <a:p>
            <a:pPr>
              <a:spcBef>
                <a:spcPts val="0"/>
              </a:spcBef>
            </a:pPr>
            <a:r>
              <a:rPr lang="is-IS" sz="1200" dirty="0">
                <a:solidFill>
                  <a:schemeClr val="tx1"/>
                </a:solidFill>
              </a:rPr>
              <a:t>Í félagsmiðstöðinni er lögð áhersla á að efla sjálfsmynd, umhyggju, félagsfærni og virkni </a:t>
            </a:r>
            <a:r>
              <a:rPr lang="is-IS" sz="1200" dirty="0" smtClean="0">
                <a:solidFill>
                  <a:schemeClr val="tx1"/>
                </a:solidFill>
              </a:rPr>
              <a:t>og þátttöku </a:t>
            </a:r>
            <a:r>
              <a:rPr lang="is-IS" sz="1200" dirty="0">
                <a:solidFill>
                  <a:schemeClr val="tx1"/>
                </a:solidFill>
              </a:rPr>
              <a:t>barna og unglinga, sem og virðingu þeirra fyrir sjálfum sér, öðrum og umhverfinu</a:t>
            </a:r>
            <a:r>
              <a:rPr lang="is-IS" sz="1200" dirty="0" smtClean="0">
                <a:solidFill>
                  <a:schemeClr val="tx1"/>
                </a:solidFill>
              </a:rPr>
              <a:t>.  Unnið </a:t>
            </a:r>
            <a:r>
              <a:rPr lang="is-IS" sz="1200" dirty="0">
                <a:solidFill>
                  <a:schemeClr val="tx1"/>
                </a:solidFill>
              </a:rPr>
              <a:t>er markvisst með samskipti, félagsfærni og læsi í víðum skilningi. </a:t>
            </a:r>
            <a:r>
              <a:rPr lang="is-IS" sz="1200" dirty="0" smtClean="0">
                <a:solidFill>
                  <a:schemeClr val="tx1"/>
                </a:solidFill>
              </a:rPr>
              <a:t> …. Hlúð </a:t>
            </a:r>
            <a:r>
              <a:rPr lang="is-IS" sz="1200" dirty="0">
                <a:solidFill>
                  <a:schemeClr val="tx1"/>
                </a:solidFill>
              </a:rPr>
              <a:t>er að andlegri og líkamlegri </a:t>
            </a:r>
            <a:r>
              <a:rPr lang="is-IS" sz="1200" dirty="0" smtClean="0">
                <a:solidFill>
                  <a:schemeClr val="tx1"/>
                </a:solidFill>
              </a:rPr>
              <a:t>heilsu þeirra </a:t>
            </a:r>
            <a:r>
              <a:rPr lang="is-IS" sz="1200" dirty="0">
                <a:solidFill>
                  <a:schemeClr val="tx1"/>
                </a:solidFill>
              </a:rPr>
              <a:t>og þau finna til öryggis. </a:t>
            </a:r>
          </a:p>
        </p:txBody>
      </p:sp>
    </p:spTree>
    <p:extLst>
      <p:ext uri="{BB962C8B-B14F-4D97-AF65-F5344CB8AC3E}">
        <p14:creationId xmlns:p14="http://schemas.microsoft.com/office/powerpoint/2010/main" val="417227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44624"/>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2400" dirty="0" smtClean="0"/>
              <a:t>Umhugsunarefni: Hvernig höldum við sjón á því sem mestu skiptir?</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8</a:t>
            </a:fld>
            <a:endParaRPr lang="en-US" dirty="0"/>
          </a:p>
        </p:txBody>
      </p:sp>
      <p:sp>
        <p:nvSpPr>
          <p:cNvPr id="16386" name="Rectangle 3"/>
          <p:cNvSpPr>
            <a:spLocks noGrp="1"/>
          </p:cNvSpPr>
          <p:nvPr>
            <p:ph type="body" idx="1"/>
          </p:nvPr>
        </p:nvSpPr>
        <p:spPr>
          <a:xfrm>
            <a:off x="899592" y="1518244"/>
            <a:ext cx="7128792" cy="4935092"/>
          </a:xfrm>
          <a:solidFill>
            <a:schemeClr val="bg1"/>
          </a:solidFill>
        </p:spPr>
        <p:txBody>
          <a:bodyPr/>
          <a:lstStyle/>
          <a:p>
            <a:pPr marL="0" indent="0">
              <a:spcBef>
                <a:spcPts val="1800"/>
              </a:spcBef>
              <a:buNone/>
            </a:pPr>
            <a:r>
              <a:rPr lang="is-IS" sz="2000" dirty="0" smtClean="0"/>
              <a:t>Fagleg umræða verður ætíð að snúast um það sem mestu máli skiptir hverju </a:t>
            </a:r>
            <a:r>
              <a:rPr lang="is-IS" sz="2000" dirty="0" smtClean="0"/>
              <a:t>sinni.</a:t>
            </a:r>
            <a:endParaRPr lang="is-IS" sz="2000" dirty="0" smtClean="0"/>
          </a:p>
          <a:p>
            <a:pPr marL="0" indent="0">
              <a:spcBef>
                <a:spcPts val="1800"/>
              </a:spcBef>
              <a:buNone/>
            </a:pPr>
            <a:r>
              <a:rPr lang="is-IS" sz="1600" dirty="0" smtClean="0"/>
              <a:t>Áður en byrjað er að ræða um gögn og mælingar verður að ákvarða hver séu aðalatriði málsins. </a:t>
            </a:r>
          </a:p>
          <a:p>
            <a:pPr marL="357188" lvl="1" indent="-357188">
              <a:spcBef>
                <a:spcPts val="1800"/>
              </a:spcBef>
            </a:pPr>
            <a:r>
              <a:rPr lang="is-IS" sz="1400" dirty="0" smtClean="0"/>
              <a:t>Þetta ætti að vera upphaf og endir allrar faglegrar umræðu og verður að ræða áður en metið er hvað skuli mælt og hvernig. Það verður að hafa hugfast að þetta er sjaldnast gert. </a:t>
            </a:r>
          </a:p>
          <a:p>
            <a:pPr marL="357188" lvl="1" indent="-357188">
              <a:spcBef>
                <a:spcPts val="1800"/>
              </a:spcBef>
            </a:pPr>
            <a:r>
              <a:rPr lang="is-IS" sz="1400" dirty="0" smtClean="0"/>
              <a:t>Fagmennska snýst um að geta rætt yfirvegað um aðalatriði málsins á hverju fagsviði, t.d. markmið uppeldis og menntunar og gera það að staðaldri og láta ekki önnur atriði (svo sem tiltekna mælikvarða) eða „helg vé“, jaðarsetja þau atriði sem fagfólk metur mikilvægust. (En vitanlega </a:t>
            </a:r>
            <a:r>
              <a:rPr lang="is-IS" sz="1400" dirty="0" smtClean="0"/>
              <a:t>og eðlilega er </a:t>
            </a:r>
            <a:r>
              <a:rPr lang="is-IS" sz="1400" dirty="0" smtClean="0"/>
              <a:t>ágreiningur milli fagfólks um þetta flókna mál.)</a:t>
            </a:r>
          </a:p>
          <a:p>
            <a:pPr marL="357188" lvl="1" indent="-357188">
              <a:spcBef>
                <a:spcPts val="1800"/>
              </a:spcBef>
            </a:pPr>
            <a:r>
              <a:rPr lang="is-IS" sz="1400" dirty="0" smtClean="0"/>
              <a:t>Gögn verða að vera í þjónustuhlutverki – og mega ekki taka </a:t>
            </a:r>
            <a:r>
              <a:rPr lang="is-IS" sz="1400" dirty="0" smtClean="0"/>
              <a:t>völdin, </a:t>
            </a:r>
            <a:r>
              <a:rPr lang="is-IS" sz="1400" dirty="0" smtClean="0"/>
              <a:t>eins og þeim </a:t>
            </a:r>
            <a:r>
              <a:rPr lang="is-IS" sz="1400" dirty="0" smtClean="0"/>
              <a:t>hættir </a:t>
            </a:r>
            <a:r>
              <a:rPr lang="is-IS" sz="1400" dirty="0" smtClean="0"/>
              <a:t>almennt til að gera – en þau hafa sjaldnast nokkra burði </a:t>
            </a:r>
            <a:r>
              <a:rPr lang="is-IS" sz="1400" dirty="0" smtClean="0"/>
              <a:t>til – þótt þau skipti vissulega máli.</a:t>
            </a:r>
          </a:p>
          <a:p>
            <a:pPr marL="357188" lvl="1" indent="-357188">
              <a:spcBef>
                <a:spcPts val="1800"/>
              </a:spcBef>
            </a:pPr>
            <a:r>
              <a:rPr lang="is-IS" sz="1400" dirty="0" smtClean="0"/>
              <a:t>Fagmennska þrífst á því að vera treyst  – en jafnframt – og ekki síður, að vera traustsins verður. Það er ekki síst staðfest með því að gefa </a:t>
            </a:r>
            <a:r>
              <a:rPr lang="is-IS" sz="1400" dirty="0"/>
              <a:t>dómgreindinni og árvekninni </a:t>
            </a:r>
            <a:r>
              <a:rPr lang="is-IS" sz="1400" dirty="0" smtClean="0"/>
              <a:t>sífellt það </a:t>
            </a:r>
            <a:r>
              <a:rPr lang="is-IS" sz="1400" dirty="0"/>
              <a:t>svigrúm og tækifæri sem þeim ber. </a:t>
            </a:r>
            <a:endParaRPr lang="is-IS" sz="1400" dirty="0" smtClean="0"/>
          </a:p>
        </p:txBody>
      </p:sp>
    </p:spTree>
    <p:extLst>
      <p:ext uri="{BB962C8B-B14F-4D97-AF65-F5344CB8AC3E}">
        <p14:creationId xmlns:p14="http://schemas.microsoft.com/office/powerpoint/2010/main" val="48300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44624"/>
            <a:ext cx="9144000" cy="1259632"/>
          </a:xfrm>
          <a:gradFill>
            <a:gsLst>
              <a:gs pos="0">
                <a:srgbClr val="BCB532"/>
              </a:gs>
              <a:gs pos="100000">
                <a:schemeClr val="bg2">
                  <a:lumMod val="75000"/>
                  <a:tint val="23500"/>
                  <a:satMod val="160000"/>
                </a:schemeClr>
              </a:gs>
            </a:gsLst>
            <a:lin ang="0" scaled="0"/>
          </a:gradFill>
        </p:spPr>
        <p:txBody>
          <a:bodyPr/>
          <a:lstStyle/>
          <a:p>
            <a:pPr algn="l" eaLnBrk="1" hangingPunct="1"/>
            <a:r>
              <a:rPr lang="is-IS" sz="2800" dirty="0" smtClean="0"/>
              <a:t>	</a:t>
            </a:r>
            <a:r>
              <a:rPr lang="is-IS" sz="2000" dirty="0" smtClean="0"/>
              <a:t>Hvaða (</a:t>
            </a:r>
            <a:r>
              <a:rPr lang="is-IS" sz="2000" dirty="0" err="1" smtClean="0"/>
              <a:t>nýleg</a:t>
            </a:r>
            <a:r>
              <a:rPr lang="is-IS" sz="2000" dirty="0" smtClean="0"/>
              <a:t>) gögn finnst þér áhugaverðust, merkilegust, mikilvægust?</a:t>
            </a:r>
            <a:endParaRPr lang="is-IS" sz="2000" dirty="0" smtClean="0"/>
          </a:p>
        </p:txBody>
      </p:sp>
      <p:sp>
        <p:nvSpPr>
          <p:cNvPr id="16386" name="Rectangle 3"/>
          <p:cNvSpPr>
            <a:spLocks noGrp="1"/>
          </p:cNvSpPr>
          <p:nvPr>
            <p:ph type="body" idx="1"/>
          </p:nvPr>
        </p:nvSpPr>
        <p:spPr>
          <a:xfrm>
            <a:off x="260296" y="1471210"/>
            <a:ext cx="8712968" cy="1165702"/>
          </a:xfrm>
          <a:solidFill>
            <a:schemeClr val="bg2">
              <a:lumMod val="90000"/>
            </a:schemeClr>
          </a:solidFill>
        </p:spPr>
        <p:txBody>
          <a:bodyPr/>
          <a:lstStyle/>
          <a:p>
            <a:pPr marL="0" indent="0">
              <a:spcBef>
                <a:spcPts val="1800"/>
              </a:spcBef>
              <a:buNone/>
            </a:pPr>
            <a:r>
              <a:rPr lang="is-IS" sz="1200" dirty="0" smtClean="0"/>
              <a:t>Vinsamlega skrifið hjá ykkur, eða leggið á minnið eitt (eða tvö) dæmi um gögn sem þið vilduð gjarnan halda á lofti sem áhrifamikil – ómissandi – sem þið vilduð endilega að tekið sé mark á – eða að þið ætlið ykkur að taka mark á.</a:t>
            </a:r>
          </a:p>
          <a:p>
            <a:pPr marL="0" indent="0">
              <a:spcBef>
                <a:spcPts val="1800"/>
              </a:spcBef>
              <a:buNone/>
            </a:pPr>
            <a:r>
              <a:rPr lang="is-IS" sz="1200" dirty="0" smtClean="0"/>
              <a:t>Gögn:  Könnun á viðhorfi (t.d. á stöðu mála), stofnanamat, greining, próf, - má vera frá ykkar hópi, ykkar stofnun, gögn frá sveitarfélaginu, á landsv</a:t>
            </a:r>
            <a:r>
              <a:rPr lang="is-IS" sz="1200" dirty="0"/>
              <a:t>í</a:t>
            </a:r>
            <a:r>
              <a:rPr lang="is-IS" sz="1200" dirty="0" smtClean="0"/>
              <a:t>su, alþjóðleg samanburðargögn, … - mjög opin skilgreining á gögnum (einstaklingsmiðað,  eða miðað við hóp).</a:t>
            </a:r>
          </a:p>
        </p:txBody>
      </p:sp>
      <p:sp>
        <p:nvSpPr>
          <p:cNvPr id="9" name="Síðufótarstaðgengill 8"/>
          <p:cNvSpPr>
            <a:spLocks noGrp="1"/>
          </p:cNvSpPr>
          <p:nvPr>
            <p:ph type="ftr" sz="quarter" idx="11"/>
          </p:nvPr>
        </p:nvSpPr>
        <p:spPr>
          <a:xfrm>
            <a:off x="3059832" y="6356351"/>
            <a:ext cx="3240360" cy="365125"/>
          </a:xfrm>
        </p:spPr>
        <p:txBody>
          <a:bodyPr/>
          <a:lstStyle/>
          <a:p>
            <a:pPr>
              <a:defRPr/>
            </a:pPr>
            <a:r>
              <a:rPr lang="nn-NO" smtClean="0"/>
              <a:t>SFS Reykjavík JTJ 20.11.2020</a:t>
            </a:r>
            <a:endParaRPr lang="is-IS" dirty="0"/>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9</a:t>
            </a:fld>
            <a:endParaRPr lang="en-US" dirty="0"/>
          </a:p>
        </p:txBody>
      </p:sp>
      <p:sp>
        <p:nvSpPr>
          <p:cNvPr id="6" name="Rectangle 3"/>
          <p:cNvSpPr txBox="1">
            <a:spLocks/>
          </p:cNvSpPr>
          <p:nvPr/>
        </p:nvSpPr>
        <p:spPr bwMode="auto">
          <a:xfrm>
            <a:off x="323528" y="3717032"/>
            <a:ext cx="4104456" cy="1306663"/>
          </a:xfrm>
          <a:prstGeom prst="rect">
            <a:avLst/>
          </a:prstGeom>
          <a:solidFill>
            <a:schemeClr val="bg1"/>
          </a:solidFill>
          <a:ln w="63500">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Font typeface="Arial" charset="0"/>
              <a:buNone/>
            </a:pPr>
            <a:r>
              <a:rPr lang="is-IS" sz="1600" kern="0" dirty="0" smtClean="0"/>
              <a:t>Hver væri staða þess málefnis sem gögnin vísa til, í faglegri umræðu, ef þau væru ekki til?</a:t>
            </a:r>
          </a:p>
          <a:p>
            <a:pPr marL="0" indent="0">
              <a:spcBef>
                <a:spcPts val="1800"/>
              </a:spcBef>
              <a:buFont typeface="Arial" charset="0"/>
              <a:buNone/>
            </a:pPr>
            <a:r>
              <a:rPr lang="is-IS" sz="1600" kern="0" dirty="0" smtClean="0"/>
              <a:t>Hvert væri </a:t>
            </a:r>
            <a:r>
              <a:rPr lang="is-IS" sz="1600" u="sng" kern="0" dirty="0" smtClean="0"/>
              <a:t>vægi þessa málefnis í þínum huga </a:t>
            </a:r>
            <a:r>
              <a:rPr lang="is-IS" sz="1600" kern="0" dirty="0" smtClean="0"/>
              <a:t>og starfi ef þessi gögn lægju ekki fyrir?</a:t>
            </a:r>
            <a:endParaRPr lang="is-IS" sz="1600" kern="0" dirty="0"/>
          </a:p>
        </p:txBody>
      </p:sp>
      <p:sp>
        <p:nvSpPr>
          <p:cNvPr id="7" name="Rectangle 3"/>
          <p:cNvSpPr txBox="1">
            <a:spLocks/>
          </p:cNvSpPr>
          <p:nvPr/>
        </p:nvSpPr>
        <p:spPr bwMode="auto">
          <a:xfrm>
            <a:off x="260296" y="5332272"/>
            <a:ext cx="4167688" cy="1404202"/>
          </a:xfrm>
          <a:prstGeom prst="rect">
            <a:avLst/>
          </a:prstGeom>
          <a:solidFill>
            <a:srgbClr val="002060"/>
          </a:solidFill>
          <a:ln w="9525">
            <a:noFill/>
            <a:miter lim="800000"/>
            <a:headEnd/>
            <a:tailEnd/>
          </a:ln>
        </p:spPr>
        <p:txBody>
          <a:bodyPr vert="horz" wrap="square" lIns="180000" tIns="180000" rIns="180000" bIns="180000"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Font typeface="Arial" charset="0"/>
              <a:buNone/>
            </a:pPr>
            <a:r>
              <a:rPr lang="is-IS" sz="1600" kern="0" dirty="0" smtClean="0">
                <a:solidFill>
                  <a:schemeClr val="bg1"/>
                </a:solidFill>
              </a:rPr>
              <a:t>Aukaspurning:  Hvað um öll þau málefni sem lítil eða engin gögn eru til um?</a:t>
            </a:r>
          </a:p>
          <a:p>
            <a:pPr marL="0" indent="0">
              <a:spcBef>
                <a:spcPts val="1800"/>
              </a:spcBef>
              <a:buFont typeface="Arial" charset="0"/>
              <a:buNone/>
            </a:pPr>
            <a:r>
              <a:rPr lang="is-IS" sz="1600" kern="0" dirty="0" smtClean="0">
                <a:solidFill>
                  <a:schemeClr val="bg1"/>
                </a:solidFill>
              </a:rPr>
              <a:t>Hvaða dæmi mætti nefna?</a:t>
            </a:r>
            <a:endParaRPr lang="is-IS" sz="1600" kern="0" dirty="0">
              <a:solidFill>
                <a:schemeClr val="bg1"/>
              </a:solidFill>
            </a:endParaRPr>
          </a:p>
        </p:txBody>
      </p:sp>
      <p:sp>
        <p:nvSpPr>
          <p:cNvPr id="8" name="Rectangle 3"/>
          <p:cNvSpPr txBox="1">
            <a:spLocks/>
          </p:cNvSpPr>
          <p:nvPr/>
        </p:nvSpPr>
        <p:spPr bwMode="auto">
          <a:xfrm>
            <a:off x="323528" y="2951400"/>
            <a:ext cx="4104456" cy="559110"/>
          </a:xfrm>
          <a:prstGeom prst="rect">
            <a:avLst/>
          </a:prstGeom>
          <a:solidFill>
            <a:schemeClr val="bg1"/>
          </a:solidFill>
          <a:ln w="63500">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Font typeface="Arial" charset="0"/>
              <a:buNone/>
            </a:pPr>
            <a:r>
              <a:rPr lang="is-IS" sz="1600" kern="0" dirty="0" smtClean="0"/>
              <a:t>Um heiminn utan gagnanna, tvær spurningar: </a:t>
            </a:r>
          </a:p>
        </p:txBody>
      </p:sp>
      <p:sp>
        <p:nvSpPr>
          <p:cNvPr id="10" name="Rectangle 3"/>
          <p:cNvSpPr txBox="1">
            <a:spLocks/>
          </p:cNvSpPr>
          <p:nvPr/>
        </p:nvSpPr>
        <p:spPr bwMode="auto">
          <a:xfrm>
            <a:off x="4868808" y="2951400"/>
            <a:ext cx="4104456" cy="559110"/>
          </a:xfrm>
          <a:prstGeom prst="rect">
            <a:avLst/>
          </a:prstGeom>
          <a:solidFill>
            <a:schemeClr val="bg1"/>
          </a:solidFill>
          <a:ln w="63500">
            <a:gradFill flip="none" rotWithShape="1">
              <a:gsLst>
                <a:gs pos="0">
                  <a:schemeClr val="accent1">
                    <a:lumMod val="5000"/>
                    <a:lumOff val="95000"/>
                  </a:schemeClr>
                </a:gs>
                <a:gs pos="100000">
                  <a:srgbClr val="00B050"/>
                </a:gs>
              </a:gsLst>
              <a:lin ang="18900000" scaled="1"/>
              <a:tileRect/>
            </a:grad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Font typeface="Arial" charset="0"/>
              <a:buNone/>
            </a:pPr>
            <a:r>
              <a:rPr lang="is-IS" sz="1600" kern="0" dirty="0" smtClean="0"/>
              <a:t>Síðan koma erfiðu spurningarnar um nýtingu gagna:</a:t>
            </a:r>
          </a:p>
        </p:txBody>
      </p:sp>
      <p:sp>
        <p:nvSpPr>
          <p:cNvPr id="11" name="Rectangle 3"/>
          <p:cNvSpPr txBox="1">
            <a:spLocks/>
          </p:cNvSpPr>
          <p:nvPr/>
        </p:nvSpPr>
        <p:spPr bwMode="auto">
          <a:xfrm>
            <a:off x="4868808" y="3724945"/>
            <a:ext cx="4104456" cy="1298749"/>
          </a:xfrm>
          <a:prstGeom prst="rect">
            <a:avLst/>
          </a:prstGeom>
          <a:solidFill>
            <a:schemeClr val="bg1"/>
          </a:solidFill>
          <a:ln w="63500">
            <a:gradFill flip="none" rotWithShape="1">
              <a:gsLst>
                <a:gs pos="41000">
                  <a:srgbClr val="5BCB8F"/>
                </a:gs>
                <a:gs pos="0">
                  <a:schemeClr val="accent1">
                    <a:lumMod val="5000"/>
                    <a:lumOff val="95000"/>
                  </a:schemeClr>
                </a:gs>
                <a:gs pos="100000">
                  <a:srgbClr val="00B050"/>
                </a:gs>
              </a:gsLst>
              <a:lin ang="18900000" scaled="1"/>
              <a:tileRect/>
            </a:grad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Font typeface="Arial" charset="0"/>
              <a:buNone/>
            </a:pPr>
            <a:r>
              <a:rPr lang="is-IS" sz="1600" kern="0" dirty="0" smtClean="0"/>
              <a:t>Hvernig ætlum við að nota þau gögn sem við höfum?</a:t>
            </a:r>
          </a:p>
          <a:p>
            <a:pPr marL="0" indent="0">
              <a:spcBef>
                <a:spcPts val="1800"/>
              </a:spcBef>
              <a:buFont typeface="Arial" charset="0"/>
              <a:buNone/>
            </a:pPr>
            <a:r>
              <a:rPr lang="is-IS" sz="1600" kern="0" dirty="0" smtClean="0"/>
              <a:t>Á hvað forsendum ætlum við að leggja fram tillögur okkar og velja leiðir?</a:t>
            </a:r>
          </a:p>
        </p:txBody>
      </p:sp>
      <p:sp>
        <p:nvSpPr>
          <p:cNvPr id="13" name="Rectangle 3"/>
          <p:cNvSpPr txBox="1">
            <a:spLocks/>
          </p:cNvSpPr>
          <p:nvPr/>
        </p:nvSpPr>
        <p:spPr bwMode="auto">
          <a:xfrm>
            <a:off x="4857760" y="5338623"/>
            <a:ext cx="4167688" cy="1404202"/>
          </a:xfrm>
          <a:prstGeom prst="rect">
            <a:avLst/>
          </a:prstGeom>
          <a:solidFill>
            <a:srgbClr val="00B050"/>
          </a:solidFill>
          <a:ln w="9525">
            <a:noFill/>
            <a:miter lim="800000"/>
            <a:headEnd/>
            <a:tailEnd/>
          </a:ln>
        </p:spPr>
        <p:txBody>
          <a:bodyPr vert="horz" wrap="square" lIns="180000" tIns="180000" rIns="180000" bIns="180000"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spcBef>
                <a:spcPts val="1800"/>
              </a:spcBef>
              <a:buFont typeface="Arial" charset="0"/>
              <a:buNone/>
            </a:pPr>
            <a:r>
              <a:rPr lang="is-IS" sz="2400" kern="0" dirty="0" smtClean="0">
                <a:solidFill>
                  <a:schemeClr val="bg1"/>
                </a:solidFill>
              </a:rPr>
              <a:t>Málalok</a:t>
            </a:r>
            <a:endParaRPr lang="is-IS" sz="2400" kern="0" dirty="0">
              <a:solidFill>
                <a:schemeClr val="bg1"/>
              </a:solidFill>
            </a:endParaRPr>
          </a:p>
        </p:txBody>
      </p:sp>
    </p:spTree>
    <p:extLst>
      <p:ext uri="{BB962C8B-B14F-4D97-AF65-F5344CB8AC3E}">
        <p14:creationId xmlns:p14="http://schemas.microsoft.com/office/powerpoint/2010/main" val="304329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bg/>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animBg="1"/>
      <p:bldP spid="6" grpId="0" build="allAtOnce" animBg="1"/>
      <p:bldP spid="7" grpId="0" build="allAtOnce" animBg="1"/>
      <p:bldP spid="8" grpId="0" build="allAtOnce" animBg="1"/>
      <p:bldP spid="10" grpId="0" build="allAtOnce" animBg="1"/>
      <p:bldP spid="11" grpId="0" build="allAtOnce" animBg="1"/>
      <p:bldP spid="13" grpId="0" build="allAtOnce" animBg="1"/>
    </p:bld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8CE276FAD1B9458D95D5C58BF30BBE" ma:contentTypeVersion="13" ma:contentTypeDescription="Create a new document." ma:contentTypeScope="" ma:versionID="c93da7f5f82aeb1e710e12a3dfbc6c62">
  <xsd:schema xmlns:xsd="http://www.w3.org/2001/XMLSchema" xmlns:xs="http://www.w3.org/2001/XMLSchema" xmlns:p="http://schemas.microsoft.com/office/2006/metadata/properties" xmlns:ns3="f7793a5e-b85b-4490-9cb5-1bbed60b8f28" xmlns:ns4="299f563c-b5a7-42b7-997e-1237181322ca" targetNamespace="http://schemas.microsoft.com/office/2006/metadata/properties" ma:root="true" ma:fieldsID="ba98fbddf4e2f1e3c621eff2ec0bef27" ns3:_="" ns4:_="">
    <xsd:import namespace="f7793a5e-b85b-4490-9cb5-1bbed60b8f28"/>
    <xsd:import namespace="299f563c-b5a7-42b7-997e-1237181322ca"/>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93a5e-b85b-4490-9cb5-1bbed60b8f28"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9f563c-b5a7-42b7-997e-1237181322c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738146-C5C8-4C5A-B0F6-ED9A6E5AC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93a5e-b85b-4490-9cb5-1bbed60b8f28"/>
    <ds:schemaRef ds:uri="299f563c-b5a7-42b7-997e-123718132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CF9B91-F8EC-4DC0-B906-1EF260D1AE21}">
  <ds:schemaRefs>
    <ds:schemaRef ds:uri="http://schemas.microsoft.com/sharepoint/v3/contenttype/forms"/>
  </ds:schemaRefs>
</ds:datastoreItem>
</file>

<file path=customXml/itemProps3.xml><?xml version="1.0" encoding="utf-8"?>
<ds:datastoreItem xmlns:ds="http://schemas.openxmlformats.org/officeDocument/2006/customXml" ds:itemID="{FFECC5BA-B9E6-4873-AA7B-A018669B5EC1}">
  <ds:schemaRefs>
    <ds:schemaRef ds:uri="http://schemas.microsoft.com/office/2006/documentManagement/types"/>
    <ds:schemaRef ds:uri="http://schemas.microsoft.com/office/infopath/2007/PartnerControls"/>
    <ds:schemaRef ds:uri="f7793a5e-b85b-4490-9cb5-1bbed60b8f28"/>
    <ds:schemaRef ds:uri="http://purl.org/dc/elements/1.1/"/>
    <ds:schemaRef ds:uri="http://schemas.microsoft.com/office/2006/metadata/properties"/>
    <ds:schemaRef ds:uri="299f563c-b5a7-42b7-997e-1237181322ca"/>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59376</TotalTime>
  <Words>6425</Words>
  <Application>Microsoft Office PowerPoint</Application>
  <PresentationFormat>On-screen Show (4:3)</PresentationFormat>
  <Paragraphs>352</Paragraphs>
  <Slides>32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1_Office Theme</vt:lpstr>
      <vt:lpstr>Málstofa Umræða um gögn og stöðu þeirra í menntakerfinu  20.11.2020</vt:lpstr>
      <vt:lpstr> Dæmigerður bekkur í grunnskóla – gögnin skoðuð frá ólíkum sjónarhornum</vt:lpstr>
      <vt:lpstr> Hvaða (nýleg) gögn finnst þér áhugaverðust, merkilegust, mikilvægust?</vt:lpstr>
      <vt:lpstr> Upplegg</vt:lpstr>
      <vt:lpstr> Um mikilvægi gagna</vt:lpstr>
      <vt:lpstr> Umhugsunarefni og annmarkar</vt:lpstr>
      <vt:lpstr> Vægið milli gagna  og forgangsröðunar lykilþátta og áherslna –              í hverju felst fagmennskan?</vt:lpstr>
      <vt:lpstr> Umhugsunarefni: Hvernig höldum við sjón á því sem mestu skiptir?</vt:lpstr>
      <vt:lpstr> Hvaða (nýleg) gögn finnst þér áhugaverðust, merkilegust, mikilvægust?</vt:lpstr>
      <vt:lpstr>Úr Landmannalaugum </vt:lpstr>
      <vt:lpstr> Lykilspurning: Hve skýra leiðsögn gefa gögn?</vt:lpstr>
      <vt:lpstr> Rammi</vt:lpstr>
      <vt:lpstr> Umhugsunarefni  sem fram koma í máli mínu</vt:lpstr>
      <vt:lpstr> Efnisþættir</vt:lpstr>
      <vt:lpstr> Einstök dæmi um gögn – hvers þarfnast vinnumarkaður? Hvað kæmi honum að mestu gagni?</vt:lpstr>
      <vt:lpstr> Endalaus dæmi um gögn – afmarkað dæmi – brottfall nemenda í norrænu skólakerfunum</vt:lpstr>
      <vt:lpstr> Snúum okkur að kennslustofunni – og myndinni síðan áðan</vt:lpstr>
      <vt:lpstr>PowerPoint Presentation</vt:lpstr>
      <vt:lpstr>PowerPoint Presentation</vt:lpstr>
      <vt:lpstr>There is clearly an official – local and global - emphasis on measurement and visibility</vt:lpstr>
      <vt:lpstr> Gagnastýrð menntakerfi</vt:lpstr>
      <vt:lpstr> Um alls kyns gögn í skólastarfi:  Sjá t.d. Biosocial education (2018)</vt:lpstr>
      <vt:lpstr> Pearson, gervigreind og gögn </vt:lpstr>
      <vt:lpstr> Snúum okkur nú að kennslustofunni – og aftur að myndinni síðan áðan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Takk fyrir áheyrnina</vt:lpstr>
    </vt:vector>
  </TitlesOfParts>
  <Company>Espur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Örn Guðbjartsson</dc:creator>
  <cp:lastModifiedBy>Jón Torfi Jónasson</cp:lastModifiedBy>
  <cp:revision>1694</cp:revision>
  <cp:lastPrinted>2019-02-23T16:41:32Z</cp:lastPrinted>
  <dcterms:created xsi:type="dcterms:W3CDTF">2009-05-18T15:52:34Z</dcterms:created>
  <dcterms:modified xsi:type="dcterms:W3CDTF">2020-11-20T10:54:59Z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0x010100F98CE276FAD1B9458D95D5C58BF30BBE</vt:lpwstr>
  </property>
</Properties>
</file>